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2" r:id="rId1"/>
  </p:sldMasterIdLst>
  <p:notesMasterIdLst>
    <p:notesMasterId r:id="rId28"/>
  </p:notesMasterIdLst>
  <p:sldIdLst>
    <p:sldId id="256" r:id="rId2"/>
    <p:sldId id="259" r:id="rId3"/>
    <p:sldId id="261" r:id="rId4"/>
    <p:sldId id="286" r:id="rId5"/>
    <p:sldId id="300" r:id="rId6"/>
    <p:sldId id="273" r:id="rId7"/>
    <p:sldId id="275" r:id="rId8"/>
    <p:sldId id="272" r:id="rId9"/>
    <p:sldId id="289" r:id="rId10"/>
    <p:sldId id="306" r:id="rId11"/>
    <p:sldId id="307" r:id="rId12"/>
    <p:sldId id="309" r:id="rId13"/>
    <p:sldId id="308" r:id="rId14"/>
    <p:sldId id="293" r:id="rId15"/>
    <p:sldId id="312" r:id="rId16"/>
    <p:sldId id="311" r:id="rId17"/>
    <p:sldId id="310" r:id="rId18"/>
    <p:sldId id="294" r:id="rId19"/>
    <p:sldId id="298" r:id="rId20"/>
    <p:sldId id="284" r:id="rId21"/>
    <p:sldId id="260" r:id="rId22"/>
    <p:sldId id="291" r:id="rId23"/>
    <p:sldId id="292" r:id="rId24"/>
    <p:sldId id="287" r:id="rId25"/>
    <p:sldId id="290" r:id="rId26"/>
    <p:sldId id="303" r:id="rId27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586" autoAdjust="0"/>
  </p:normalViewPr>
  <p:slideViewPr>
    <p:cSldViewPr snapToGrid="0" snapToObjects="1">
      <p:cViewPr varScale="1">
        <p:scale>
          <a:sx n="125" d="100"/>
          <a:sy n="125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5AB17-BC87-9141-ADEB-4665BD4A530A}" type="datetimeFigureOut">
              <a:rPr lang="en-US" smtClean="0"/>
              <a:pPr/>
              <a:t>13/08/14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9AF30-F911-4744-8D73-6F3200AE41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85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91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15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09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14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09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14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79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70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2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38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93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472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88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95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73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6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96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51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29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30-F911-4744-8D73-6F3200AE41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17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4473-981B-D24C-A886-20C9897051A4}" type="datetimeFigureOut">
              <a:rPr lang="en-US" smtClean="0"/>
              <a:pPr/>
              <a:t>13/08/14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4473-981B-D24C-A886-20C9897051A4}" type="datetimeFigureOut">
              <a:rPr lang="en-US" smtClean="0"/>
              <a:pPr/>
              <a:t>13/08/14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B772-67AF-E14D-A7A5-EA065F5B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4473-981B-D24C-A886-20C9897051A4}" type="datetimeFigureOut">
              <a:rPr lang="en-US" smtClean="0"/>
              <a:pPr/>
              <a:t>13/08/14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B772-67AF-E14D-A7A5-EA065F5B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4473-981B-D24C-A886-20C9897051A4}" type="datetimeFigureOut">
              <a:rPr lang="en-US" smtClean="0"/>
              <a:pPr/>
              <a:t>13/08/14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B772-67AF-E14D-A7A5-EA065F5B7C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4473-981B-D24C-A886-20C9897051A4}" type="datetimeFigureOut">
              <a:rPr lang="en-US" smtClean="0"/>
              <a:pPr/>
              <a:t>13/08/14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B772-67AF-E14D-A7A5-EA065F5B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4473-981B-D24C-A886-20C9897051A4}" type="datetimeFigureOut">
              <a:rPr lang="en-US" smtClean="0"/>
              <a:pPr/>
              <a:t>13/08/14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B772-67AF-E14D-A7A5-EA065F5B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4473-981B-D24C-A886-20C9897051A4}" type="datetimeFigureOut">
              <a:rPr lang="en-US" smtClean="0"/>
              <a:pPr/>
              <a:t>13/08/14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B772-67AF-E14D-A7A5-EA065F5B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4473-981B-D24C-A886-20C9897051A4}" type="datetimeFigureOut">
              <a:rPr lang="en-US" smtClean="0"/>
              <a:pPr/>
              <a:t>13/08/14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B772-67AF-E14D-A7A5-EA065F5B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4473-981B-D24C-A886-20C9897051A4}" type="datetimeFigureOut">
              <a:rPr lang="en-US" smtClean="0"/>
              <a:pPr/>
              <a:t>13/08/14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B772-67AF-E14D-A7A5-EA065F5B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4473-981B-D24C-A886-20C9897051A4}" type="datetimeFigureOut">
              <a:rPr lang="en-US" smtClean="0"/>
              <a:pPr/>
              <a:t>13/08/14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B772-67AF-E14D-A7A5-EA065F5B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4473-981B-D24C-A886-20C9897051A4}" type="datetimeFigureOut">
              <a:rPr lang="en-US" smtClean="0"/>
              <a:pPr/>
              <a:t>13/08/14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B772-67AF-E14D-A7A5-EA065F5B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32DF4473-981B-D24C-A886-20C9897051A4}" type="datetimeFigureOut">
              <a:rPr lang="en-US" smtClean="0"/>
              <a:pPr/>
              <a:t>13/08/14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9584B772-67AF-E14D-A7A5-EA065F5B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7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56759"/>
            <a:ext cx="7772400" cy="2841973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600" b="1" dirty="0"/>
              <a:t>p</a:t>
            </a:r>
            <a:r>
              <a:rPr lang="en-US" sz="2600" b="1" dirty="0" smtClean="0"/>
              <a:t>robed with radioactive beams at REX-ISOLDE</a:t>
            </a:r>
          </a:p>
          <a:p>
            <a:pPr algn="r"/>
            <a:endParaRPr lang="en-US" sz="2000" dirty="0" smtClean="0"/>
          </a:p>
          <a:p>
            <a:pPr algn="r"/>
            <a:r>
              <a:rPr lang="en-US" dirty="0" smtClean="0"/>
              <a:t>Janne Pakarinen</a:t>
            </a:r>
          </a:p>
          <a:p>
            <a:pPr algn="r"/>
            <a:r>
              <a:rPr lang="en-US" dirty="0" smtClean="0"/>
              <a:t>– on behalf of the IS494 collaboration</a:t>
            </a:r>
            <a:r>
              <a:rPr lang="en-US" dirty="0"/>
              <a:t> </a:t>
            </a:r>
            <a:r>
              <a:rPr lang="en-US" dirty="0" smtClean="0"/>
              <a:t>– </a:t>
            </a:r>
          </a:p>
          <a:p>
            <a:pPr algn="r"/>
            <a:r>
              <a:rPr lang="en-US" dirty="0" smtClean="0"/>
              <a:t>University of Jyväskylä</a:t>
            </a:r>
          </a:p>
          <a:p>
            <a:pPr algn="r"/>
            <a:r>
              <a:rPr lang="en-US" dirty="0" smtClean="0"/>
              <a:t>ARIS 2014</a:t>
            </a:r>
          </a:p>
          <a:p>
            <a:pPr algn="r"/>
            <a:r>
              <a:rPr lang="en-US" dirty="0" smtClean="0"/>
              <a:t>Tokyo, Japan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458200" cy="1470025"/>
          </a:xfrm>
        </p:spPr>
        <p:txBody>
          <a:bodyPr/>
          <a:lstStyle/>
          <a:p>
            <a:pPr algn="l"/>
            <a:r>
              <a:rPr lang="en-US" b="1" cap="none" dirty="0" smtClean="0"/>
              <a:t>Shapes and collectivity in the neutron-deficient </a:t>
            </a:r>
            <a:br>
              <a:rPr lang="en-US" b="1" cap="none" dirty="0" smtClean="0"/>
            </a:br>
            <a:r>
              <a:rPr lang="en-US" b="1" cap="none" dirty="0" smtClean="0"/>
              <a:t>even mass </a:t>
            </a:r>
            <a:r>
              <a:rPr lang="en-US" b="1" cap="none" baseline="30000" dirty="0" smtClean="0"/>
              <a:t>188-198</a:t>
            </a:r>
            <a:r>
              <a:rPr lang="en-US" b="1" cap="none" dirty="0" smtClean="0"/>
              <a:t>Pb isotopes</a:t>
            </a:r>
            <a:endParaRPr lang="en-US" b="1" cap="none" dirty="0"/>
          </a:p>
        </p:txBody>
      </p:sp>
    </p:spTree>
    <p:extLst>
      <p:ext uri="{BB962C8B-B14F-4D97-AF65-F5344CB8AC3E}">
        <p14:creationId xmlns:p14="http://schemas.microsoft.com/office/powerpoint/2010/main" val="411292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Beams delivered</a:t>
            </a:r>
            <a:endParaRPr lang="en-US" cap="non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30536468"/>
              </p:ext>
            </p:extLst>
          </p:nvPr>
        </p:nvGraphicFramePr>
        <p:xfrm>
          <a:off x="601133" y="1832506"/>
          <a:ext cx="7924800" cy="25958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84960"/>
                <a:gridCol w="1584960"/>
                <a:gridCol w="1584960"/>
                <a:gridCol w="1584960"/>
                <a:gridCol w="15849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Isotope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beam</a:t>
                      </a:r>
                      <a:r>
                        <a:rPr lang="en-US" dirty="0" smtClean="0"/>
                        <a:t> [MeV/u]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Yield [Hz]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Purity [%]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Pb dose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 smtClean="0"/>
                        <a:t>188</a:t>
                      </a:r>
                      <a:r>
                        <a:rPr lang="en-US" dirty="0" smtClean="0"/>
                        <a:t>Pb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2.82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3.2E</a:t>
                      </a:r>
                      <a:r>
                        <a:rPr lang="en-US" sz="1800" u="none" strike="noStrike" dirty="0">
                          <a:effectLst/>
                        </a:rPr>
                        <a:t>+05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2.05E+10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190</a:t>
                      </a:r>
                      <a:r>
                        <a:rPr lang="en-US" dirty="0" smtClean="0"/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>
                          <a:effectLst/>
                        </a:rPr>
                        <a:t>2.82</a:t>
                      </a:r>
                      <a:endParaRPr lang="en-US" sz="1800" b="0" i="0" u="none" strike="noStrike" dirty="0" smtClean="0"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2.2E</a:t>
                      </a:r>
                      <a:r>
                        <a:rPr lang="en-US" sz="1800" u="none" strike="noStrike" dirty="0">
                          <a:effectLst/>
                        </a:rPr>
                        <a:t>+05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2.37E+10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192</a:t>
                      </a:r>
                      <a:r>
                        <a:rPr lang="en-US" dirty="0" smtClean="0"/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>
                          <a:effectLst/>
                        </a:rPr>
                        <a:t>2.84</a:t>
                      </a:r>
                      <a:endParaRPr lang="en-US" sz="1800" b="0" i="0" u="none" strike="noStrike" dirty="0" smtClean="0"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5.0E</a:t>
                      </a:r>
                      <a:r>
                        <a:rPr lang="en-US" sz="1800" u="none" strike="noStrike" dirty="0">
                          <a:effectLst/>
                        </a:rPr>
                        <a:t>+05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97.2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6.13E+10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194</a:t>
                      </a:r>
                      <a:r>
                        <a:rPr lang="en-US" dirty="0" smtClean="0"/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>
                          <a:effectLst/>
                        </a:rPr>
                        <a:t>2.82</a:t>
                      </a:r>
                      <a:endParaRPr lang="en-US" sz="1800" b="0" i="0" u="none" strike="noStrike" dirty="0" smtClean="0"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7.8E</a:t>
                      </a:r>
                      <a:r>
                        <a:rPr lang="en-US" sz="1800" u="none" strike="noStrike" dirty="0">
                          <a:effectLst/>
                        </a:rPr>
                        <a:t>+05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9.64E+10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196</a:t>
                      </a:r>
                      <a:r>
                        <a:rPr lang="en-US" dirty="0" smtClean="0"/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>
                          <a:effectLst/>
                        </a:rPr>
                        <a:t>2.82</a:t>
                      </a:r>
                      <a:endParaRPr lang="en-US" sz="1800" b="0" i="0" u="none" strike="noStrike" dirty="0" smtClean="0"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5.0E</a:t>
                      </a:r>
                      <a:r>
                        <a:rPr lang="en-US" sz="1800" u="none" strike="noStrike" dirty="0">
                          <a:effectLst/>
                        </a:rPr>
                        <a:t>+05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6.19E+10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198</a:t>
                      </a:r>
                      <a:r>
                        <a:rPr lang="en-US" dirty="0" smtClean="0"/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>
                          <a:effectLst/>
                        </a:rPr>
                        <a:t>2.82</a:t>
                      </a:r>
                      <a:endParaRPr lang="en-US" sz="1800" b="0" i="0" u="none" strike="noStrike" dirty="0" smtClean="0"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2.5E</a:t>
                      </a:r>
                      <a:r>
                        <a:rPr lang="en-US" sz="1800" u="none" strike="noStrike" dirty="0">
                          <a:effectLst/>
                        </a:rPr>
                        <a:t>+05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98.9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3.09E+10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601133" y="4631586"/>
            <a:ext cx="7924800" cy="12950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6928"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68000"/>
              <a:buFont typeface="Wingdings" charset="2"/>
              <a:buChar char="u"/>
            </a:pPr>
            <a:r>
              <a:rPr lang="en-US" sz="2400" dirty="0" err="1" smtClean="0"/>
              <a:t>UCx</a:t>
            </a:r>
            <a:r>
              <a:rPr lang="en-US" sz="2400" dirty="0" smtClean="0"/>
              <a:t> target, Ta transfer line, laser </a:t>
            </a:r>
            <a:r>
              <a:rPr lang="en-US" sz="2400" dirty="0" err="1" smtClean="0"/>
              <a:t>ionisation</a:t>
            </a:r>
            <a:endParaRPr lang="en-US" sz="2400" dirty="0"/>
          </a:p>
          <a:p>
            <a:pPr marL="566928"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68000"/>
              <a:buFont typeface="Wingdings" charset="2"/>
              <a:buChar char="u"/>
            </a:pPr>
            <a:r>
              <a:rPr lang="en-US" sz="2400" dirty="0" smtClean="0"/>
              <a:t>Secondary target:</a:t>
            </a:r>
            <a:r>
              <a:rPr lang="en-US" sz="2400" baseline="30000" dirty="0" smtClean="0"/>
              <a:t> 112</a:t>
            </a:r>
            <a:r>
              <a:rPr lang="en-US" sz="2400" dirty="0" smtClean="0"/>
              <a:t>Cd, 2mg/cm</a:t>
            </a:r>
            <a:r>
              <a:rPr lang="en-US" sz="2400" baseline="30000" dirty="0" smtClean="0"/>
              <a:t>2</a:t>
            </a:r>
          </a:p>
          <a:p>
            <a:pPr marL="566928"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68000"/>
              <a:buFont typeface="Wingdings" charset="2"/>
              <a:buChar char="u"/>
            </a:pPr>
            <a:r>
              <a:rPr lang="en-US" sz="2400" dirty="0" smtClean="0"/>
              <a:t>Inverse kinematics</a:t>
            </a:r>
          </a:p>
        </p:txBody>
      </p:sp>
    </p:spTree>
    <p:extLst>
      <p:ext uri="{BB962C8B-B14F-4D97-AF65-F5344CB8AC3E}">
        <p14:creationId xmlns:p14="http://schemas.microsoft.com/office/powerpoint/2010/main" val="4127294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ISOLDE yields</a:t>
            </a:r>
            <a:endParaRPr lang="en-US" cap="none" dirty="0"/>
          </a:p>
        </p:txBody>
      </p:sp>
      <p:pic>
        <p:nvPicPr>
          <p:cNvPr id="4" name="Picture 3" descr="yields_black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59" y="1602605"/>
            <a:ext cx="7268306" cy="537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3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Particle-gamma time difference</a:t>
            </a:r>
            <a:endParaRPr lang="en-US" cap="none" dirty="0"/>
          </a:p>
        </p:txBody>
      </p:sp>
      <p:pic>
        <p:nvPicPr>
          <p:cNvPr id="5" name="Picture 4" descr="tdiff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6" y="1222095"/>
            <a:ext cx="7200000" cy="556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80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article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98" y="1544638"/>
            <a:ext cx="7200000" cy="4882759"/>
          </a:xfrm>
          <a:prstGeom prst="rect">
            <a:avLst/>
          </a:prstGeom>
        </p:spPr>
      </p:pic>
      <p:pic>
        <p:nvPicPr>
          <p:cNvPr id="7" name="Picture 6" descr="Pb1hlow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2" y="1544638"/>
            <a:ext cx="7200000" cy="4882759"/>
          </a:xfrm>
          <a:prstGeom prst="rect">
            <a:avLst/>
          </a:prstGeom>
        </p:spPr>
      </p:pic>
      <p:pic>
        <p:nvPicPr>
          <p:cNvPr id="8" name="Picture 7" descr="Pb1hhigh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98" y="1544638"/>
            <a:ext cx="7200000" cy="4882759"/>
          </a:xfrm>
          <a:prstGeom prst="rect">
            <a:avLst/>
          </a:prstGeom>
        </p:spPr>
      </p:pic>
      <p:pic>
        <p:nvPicPr>
          <p:cNvPr id="4" name="Picture 3" descr="Cdhhigh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2" y="1544638"/>
            <a:ext cx="7200000" cy="4882759"/>
          </a:xfrm>
          <a:prstGeom prst="rect">
            <a:avLst/>
          </a:prstGeom>
        </p:spPr>
      </p:pic>
      <p:pic>
        <p:nvPicPr>
          <p:cNvPr id="5" name="Picture 4" descr="Cdhmid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2" y="1544638"/>
            <a:ext cx="7200000" cy="4882759"/>
          </a:xfrm>
          <a:prstGeom prst="rect">
            <a:avLst/>
          </a:prstGeom>
        </p:spPr>
      </p:pic>
      <p:pic>
        <p:nvPicPr>
          <p:cNvPr id="6" name="Picture 5" descr="Cdhlow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98" y="1544638"/>
            <a:ext cx="7200000" cy="48827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12267" y="2049888"/>
            <a:ext cx="25738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 particles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12267" y="2049888"/>
            <a:ext cx="25738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Projectiles – low </a:t>
            </a:r>
            <a:r>
              <a:rPr lang="en-US" dirty="0" err="1" smtClean="0"/>
              <a:t>CoM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12267" y="2049888"/>
            <a:ext cx="25738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Projectiles – high </a:t>
            </a:r>
            <a:r>
              <a:rPr lang="en-US" dirty="0" err="1" smtClean="0"/>
              <a:t>CoM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12267" y="2049888"/>
            <a:ext cx="25738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Target – high </a:t>
            </a:r>
            <a:r>
              <a:rPr lang="en-US" dirty="0" err="1" smtClean="0"/>
              <a:t>CoM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12267" y="2049888"/>
            <a:ext cx="25738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Target – mid </a:t>
            </a:r>
            <a:r>
              <a:rPr lang="en-US" dirty="0" err="1" smtClean="0"/>
              <a:t>CoM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12267" y="2049888"/>
            <a:ext cx="25738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Target – low </a:t>
            </a:r>
            <a:r>
              <a:rPr lang="en-US" dirty="0" err="1" smtClean="0"/>
              <a:t>CoM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Chosen angular ranges </a:t>
            </a:r>
            <a:r>
              <a:rPr lang="en-US" dirty="0" smtClean="0"/>
              <a:t>– </a:t>
            </a:r>
            <a:r>
              <a:rPr lang="en-US" baseline="30000" dirty="0" smtClean="0"/>
              <a:t>188</a:t>
            </a:r>
            <a:r>
              <a:rPr lang="en-US" dirty="0" smtClean="0"/>
              <a:t>P</a:t>
            </a:r>
            <a:r>
              <a:rPr lang="en-US" cap="none" dirty="0" smtClean="0"/>
              <a:t>b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3392029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cap="none" dirty="0" smtClean="0">
                <a:latin typeface="Symbol" charset="2"/>
                <a:cs typeface="Symbol" charset="2"/>
              </a:rPr>
              <a:t>g</a:t>
            </a:r>
            <a:r>
              <a:rPr lang="en-US" sz="2600" cap="none" dirty="0" smtClean="0"/>
              <a:t>-rays in coincidence with </a:t>
            </a:r>
            <a:r>
              <a:rPr lang="en-US" sz="2600" cap="none" baseline="30000" dirty="0" smtClean="0"/>
              <a:t>188</a:t>
            </a:r>
            <a:r>
              <a:rPr lang="en-US" sz="2600" cap="none" dirty="0"/>
              <a:t>P</a:t>
            </a:r>
            <a:r>
              <a:rPr lang="en-US" sz="2600" cap="none" dirty="0" smtClean="0"/>
              <a:t>b detected in low </a:t>
            </a:r>
            <a:r>
              <a:rPr lang="en-US" sz="2600" cap="none" dirty="0" err="1" smtClean="0"/>
              <a:t>CoM</a:t>
            </a:r>
            <a:r>
              <a:rPr lang="en-US" sz="2600" cap="none" dirty="0" smtClean="0"/>
              <a:t> angles</a:t>
            </a:r>
            <a:endParaRPr lang="en-US" sz="2600" cap="none" dirty="0"/>
          </a:p>
        </p:txBody>
      </p:sp>
      <p:pic>
        <p:nvPicPr>
          <p:cNvPr id="8" name="Picture 7" descr="Description: 188Tl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9" r="14626" b="6911"/>
          <a:stretch>
            <a:fillRect/>
          </a:stretch>
        </p:blipFill>
        <p:spPr bwMode="auto">
          <a:xfrm>
            <a:off x="635909" y="1538867"/>
            <a:ext cx="7591879" cy="4986304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1396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Data treatment in a nutshell</a:t>
            </a:r>
            <a:endParaRPr lang="en-US" cap="non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57280070"/>
              </p:ext>
            </p:extLst>
          </p:nvPr>
        </p:nvGraphicFramePr>
        <p:xfrm>
          <a:off x="1176103" y="1957852"/>
          <a:ext cx="6965095" cy="31343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84960"/>
                <a:gridCol w="1693224"/>
                <a:gridCol w="1584960"/>
                <a:gridCol w="21019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Isotope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States populated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GOSIA version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Known</a:t>
                      </a:r>
                      <a:r>
                        <a:rPr lang="en-US" baseline="0" dirty="0" smtClean="0"/>
                        <a:t> data</a:t>
                      </a:r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 smtClean="0"/>
                        <a:t>188</a:t>
                      </a:r>
                      <a:r>
                        <a:rPr lang="en-US" dirty="0" smtClean="0"/>
                        <a:t>Pb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2</a:t>
                      </a:r>
                      <a:r>
                        <a:rPr lang="en-US" sz="1800" u="none" strike="noStrike" baseline="30000" dirty="0" smtClean="0">
                          <a:effectLst/>
                        </a:rPr>
                        <a:t>+</a:t>
                      </a:r>
                      <a:r>
                        <a:rPr lang="en-US" sz="1800" u="none" strike="noStrike" baseline="-25000" dirty="0" smtClean="0">
                          <a:effectLst/>
                        </a:rPr>
                        <a:t>1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,</a:t>
                      </a:r>
                      <a:r>
                        <a:rPr lang="en-US" sz="1800" u="none" strike="noStrike" dirty="0" smtClean="0">
                          <a:effectLst/>
                        </a:rPr>
                        <a:t> 2</a:t>
                      </a:r>
                      <a:r>
                        <a:rPr lang="en-US" sz="1800" u="none" strike="noStrike" baseline="30000" dirty="0" smtClean="0">
                          <a:effectLst/>
                        </a:rPr>
                        <a:t>+</a:t>
                      </a:r>
                      <a:r>
                        <a:rPr lang="en-US" sz="1800" u="none" strike="noStrike" baseline="-25000" dirty="0" smtClean="0">
                          <a:effectLst/>
                        </a:rPr>
                        <a:t>2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, (4</a:t>
                      </a:r>
                      <a:r>
                        <a:rPr lang="en-US" sz="1800" u="none" strike="noStrike" baseline="30000" dirty="0" smtClean="0">
                          <a:effectLst/>
                        </a:rPr>
                        <a:t>+</a:t>
                      </a:r>
                      <a:r>
                        <a:rPr lang="en-US" sz="1800" u="none" strike="noStrike" baseline="-25000" dirty="0" smtClean="0">
                          <a:effectLst/>
                        </a:rPr>
                        <a:t>1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)</a:t>
                      </a:r>
                      <a:endParaRPr lang="en-US" sz="1800" b="0" i="0" u="none" strike="noStrike" baseline="0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Yrast lifetimes,</a:t>
                      </a:r>
                    </a:p>
                    <a:p>
                      <a:pPr algn="ctr"/>
                      <a:r>
                        <a:rPr lang="en-US" sz="1800" u="none" strike="noStrike" dirty="0" smtClean="0">
                          <a:effectLst/>
                        </a:rPr>
                        <a:t>2</a:t>
                      </a:r>
                      <a:r>
                        <a:rPr lang="en-US" sz="1800" u="none" strike="noStrike" baseline="30000" dirty="0" smtClean="0">
                          <a:effectLst/>
                        </a:rPr>
                        <a:t>+</a:t>
                      </a:r>
                      <a:r>
                        <a:rPr lang="en-US" sz="1800" u="none" strike="noStrike" baseline="-25000" dirty="0" smtClean="0">
                          <a:effectLst/>
                        </a:rPr>
                        <a:t>2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 branching ratios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190</a:t>
                      </a:r>
                      <a:r>
                        <a:rPr lang="en-US" dirty="0" smtClean="0"/>
                        <a:t>Pb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2</a:t>
                      </a:r>
                      <a:r>
                        <a:rPr lang="en-US" sz="1800" u="none" strike="noStrike" baseline="30000" dirty="0" smtClean="0">
                          <a:effectLst/>
                        </a:rPr>
                        <a:t>+</a:t>
                      </a:r>
                      <a:r>
                        <a:rPr lang="en-US" sz="1800" u="none" strike="noStrike" baseline="-25000" dirty="0" smtClean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192</a:t>
                      </a:r>
                      <a:r>
                        <a:rPr lang="en-US" dirty="0" smtClean="0"/>
                        <a:t>Pb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2</a:t>
                      </a:r>
                      <a:r>
                        <a:rPr lang="en-US" sz="1800" u="none" strike="noStrike" baseline="30000" dirty="0" smtClean="0">
                          <a:effectLst/>
                        </a:rPr>
                        <a:t>+</a:t>
                      </a:r>
                      <a:r>
                        <a:rPr lang="en-US" sz="1800" u="none" strike="noStrike" baseline="-25000" dirty="0" smtClean="0">
                          <a:effectLst/>
                        </a:rPr>
                        <a:t>1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,</a:t>
                      </a:r>
                      <a:r>
                        <a:rPr lang="en-US" sz="1800" u="none" strike="noStrike" dirty="0" smtClean="0">
                          <a:effectLst/>
                        </a:rPr>
                        <a:t> 2</a:t>
                      </a:r>
                      <a:r>
                        <a:rPr lang="en-US" sz="1800" u="none" strike="noStrike" baseline="30000" dirty="0" smtClean="0">
                          <a:effectLst/>
                        </a:rPr>
                        <a:t>+</a:t>
                      </a:r>
                      <a:r>
                        <a:rPr lang="en-US" sz="1800" u="none" strike="noStrike" baseline="-25000" dirty="0" smtClean="0">
                          <a:effectLst/>
                        </a:rPr>
                        <a:t>2</a:t>
                      </a:r>
                      <a:endParaRPr lang="en-US" sz="1800" b="0" i="0" u="none" strike="noStrike" baseline="0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>
                          <a:effectLst/>
                        </a:rPr>
                        <a:t>2</a:t>
                      </a:r>
                      <a:r>
                        <a:rPr lang="en-US" sz="1800" u="none" strike="noStrike" baseline="30000" dirty="0" smtClean="0">
                          <a:effectLst/>
                        </a:rPr>
                        <a:t>+</a:t>
                      </a:r>
                      <a:r>
                        <a:rPr lang="en-US" sz="1800" u="none" strike="noStrike" baseline="-25000" dirty="0" smtClean="0">
                          <a:effectLst/>
                        </a:rPr>
                        <a:t>2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 branching ratios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baseline="0" dirty="0" smtClean="0">
                          <a:effectLst/>
                        </a:rPr>
                        <a:t>(upper limit)</a:t>
                      </a:r>
                      <a:endParaRPr lang="en-US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194</a:t>
                      </a:r>
                      <a:r>
                        <a:rPr lang="en-US" dirty="0" smtClean="0"/>
                        <a:t>Pb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2</a:t>
                      </a:r>
                      <a:r>
                        <a:rPr lang="en-US" sz="1800" u="none" strike="noStrike" baseline="30000" dirty="0" smtClean="0">
                          <a:effectLst/>
                        </a:rPr>
                        <a:t>+</a:t>
                      </a:r>
                      <a:r>
                        <a:rPr lang="en-US" sz="1800" u="none" strike="noStrike" baseline="-25000" dirty="0" smtClean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196</a:t>
                      </a:r>
                      <a:r>
                        <a:rPr lang="en-US" dirty="0" smtClean="0"/>
                        <a:t>Pb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2</a:t>
                      </a:r>
                      <a:r>
                        <a:rPr lang="en-US" sz="1800" u="none" strike="noStrike" baseline="30000" dirty="0" smtClean="0">
                          <a:effectLst/>
                        </a:rPr>
                        <a:t>+</a:t>
                      </a:r>
                      <a:r>
                        <a:rPr lang="en-US" sz="1800" u="none" strike="noStrike" baseline="-25000" dirty="0" smtClean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198</a:t>
                      </a:r>
                      <a:r>
                        <a:rPr lang="en-US" dirty="0" smtClean="0"/>
                        <a:t>Pb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2</a:t>
                      </a:r>
                      <a:r>
                        <a:rPr lang="en-US" sz="1800" u="none" strike="noStrike" baseline="30000" dirty="0" smtClean="0">
                          <a:effectLst/>
                        </a:rPr>
                        <a:t>+</a:t>
                      </a:r>
                      <a:r>
                        <a:rPr lang="en-US" sz="1800" u="none" strike="noStrike" baseline="-25000" dirty="0" smtClean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792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Level schemes of the proposed isotopes</a:t>
            </a:r>
            <a:endParaRPr lang="en-US" cap="none" dirty="0"/>
          </a:p>
        </p:txBody>
      </p:sp>
      <p:pic>
        <p:nvPicPr>
          <p:cNvPr id="4" name="Picture 3" descr="scheme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" y="3472412"/>
            <a:ext cx="8839200" cy="2549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866" y="1586468"/>
            <a:ext cx="5681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Enhanced E0 strengths between intruder configurations</a:t>
            </a:r>
            <a:br>
              <a:rPr lang="en-US" dirty="0" smtClean="0"/>
            </a:br>
            <a:r>
              <a:rPr lang="en-US" dirty="0" smtClean="0"/>
              <a:t>=&gt; complications to data analysis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767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observed/expected</a:t>
            </a:r>
            <a:r>
              <a:rPr lang="en-US" cap="none" dirty="0" smtClean="0"/>
              <a:t> </a:t>
            </a:r>
            <a:r>
              <a:rPr lang="en-US" cap="none" dirty="0"/>
              <a:t>beam induced X-rays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 t="14735" r="7310" b="6881"/>
          <a:stretch/>
        </p:blipFill>
        <p:spPr>
          <a:xfrm>
            <a:off x="1557867" y="1751212"/>
            <a:ext cx="6034001" cy="38269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000" y="6300000"/>
            <a:ext cx="68821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dirty="0" smtClean="0"/>
              <a:t>N. </a:t>
            </a:r>
            <a:r>
              <a:rPr lang="fi-FI" dirty="0" err="1" smtClean="0"/>
              <a:t>Bree</a:t>
            </a:r>
            <a:r>
              <a:rPr lang="fi-FI" dirty="0" smtClean="0"/>
              <a:t> </a:t>
            </a:r>
            <a:r>
              <a:rPr lang="fi-FI" i="1" dirty="0" smtClean="0"/>
              <a:t>et al. </a:t>
            </a:r>
            <a:r>
              <a:rPr lang="fi-FI" dirty="0" smtClean="0"/>
              <a:t> To </a:t>
            </a:r>
            <a:r>
              <a:rPr lang="fi-FI" dirty="0" err="1" smtClean="0"/>
              <a:t>be</a:t>
            </a:r>
            <a:r>
              <a:rPr lang="fi-FI" dirty="0" smtClean="0"/>
              <a:t> </a:t>
            </a:r>
            <a:r>
              <a:rPr lang="fi-FI" dirty="0" err="1" smtClean="0"/>
              <a:t>submitted</a:t>
            </a:r>
            <a:r>
              <a:rPr lang="fi-FI" dirty="0" smtClean="0"/>
              <a:t> to NIMB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3841156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plot_black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52" y="1517062"/>
            <a:ext cx="5731933" cy="45178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M</a:t>
            </a:r>
            <a:r>
              <a:rPr lang="en-US" cap="none" dirty="0" smtClean="0"/>
              <a:t>atrix elements for the 2</a:t>
            </a:r>
            <a:r>
              <a:rPr lang="en-US" cap="none" baseline="-25000" dirty="0" smtClean="0"/>
              <a:t>1</a:t>
            </a:r>
            <a:r>
              <a:rPr lang="en-US" cap="none" baseline="30000" dirty="0" smtClean="0"/>
              <a:t>+</a:t>
            </a:r>
            <a:r>
              <a:rPr lang="en-US" cap="none" dirty="0" smtClean="0"/>
              <a:t> state in </a:t>
            </a:r>
            <a:r>
              <a:rPr lang="en-US" cap="none" baseline="30000" dirty="0" smtClean="0"/>
              <a:t>190</a:t>
            </a:r>
            <a:r>
              <a:rPr lang="en-US" cap="none" dirty="0" smtClean="0"/>
              <a:t>Pb </a:t>
            </a:r>
            <a:br>
              <a:rPr lang="en-US" cap="none" dirty="0" smtClean="0"/>
            </a:br>
            <a:r>
              <a:rPr lang="en-US" cap="none" dirty="0" smtClean="0"/>
              <a:t>1</a:t>
            </a:r>
            <a:r>
              <a:rPr lang="en-US" cap="none" dirty="0" smtClean="0">
                <a:latin typeface="Symbol" charset="2"/>
                <a:cs typeface="Symbol" charset="2"/>
              </a:rPr>
              <a:t>s</a:t>
            </a:r>
            <a:r>
              <a:rPr lang="en-US" cap="none" baseline="30000" dirty="0" smtClean="0"/>
              <a:t> </a:t>
            </a:r>
            <a:r>
              <a:rPr lang="en-US" cap="none" dirty="0" smtClean="0"/>
              <a:t>contour of the </a:t>
            </a:r>
            <a:r>
              <a:rPr lang="en-US" cap="none" dirty="0" smtClean="0">
                <a:latin typeface="Symbol" charset="2"/>
                <a:cs typeface="Symbol" charset="2"/>
              </a:rPr>
              <a:t>c</a:t>
            </a:r>
            <a:r>
              <a:rPr lang="en-US" cap="none" baseline="30000" dirty="0" smtClean="0">
                <a:latin typeface="Symbol" charset="2"/>
                <a:cs typeface="Symbol" charset="2"/>
              </a:rPr>
              <a:t>2 </a:t>
            </a:r>
            <a:r>
              <a:rPr lang="en-US" cap="none" dirty="0" smtClean="0">
                <a:cs typeface="Symbol" charset="2"/>
              </a:rPr>
              <a:t>surface</a:t>
            </a:r>
            <a:endParaRPr lang="en-US" cap="none" dirty="0"/>
          </a:p>
        </p:txBody>
      </p:sp>
      <p:sp>
        <p:nvSpPr>
          <p:cNvPr id="8" name="TextBox 7"/>
          <p:cNvSpPr txBox="1"/>
          <p:nvPr/>
        </p:nvSpPr>
        <p:spPr>
          <a:xfrm>
            <a:off x="474972" y="6212743"/>
            <a:ext cx="7684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B(E2) = 16(3) </a:t>
            </a:r>
            <a:r>
              <a:rPr lang="en-US" sz="2400" dirty="0" err="1" smtClean="0"/>
              <a:t>W.u</a:t>
            </a:r>
            <a:r>
              <a:rPr lang="en-US" sz="2400" dirty="0"/>
              <a:t>	</a:t>
            </a:r>
            <a:r>
              <a:rPr lang="en-US" sz="2400" dirty="0" smtClean="0"/>
              <a:t>		</a:t>
            </a:r>
            <a:r>
              <a:rPr lang="en-US" sz="2400" dirty="0" err="1" smtClean="0"/>
              <a:t>Q</a:t>
            </a:r>
            <a:r>
              <a:rPr lang="en-US" sz="2400" baseline="-25000" dirty="0" err="1" smtClean="0"/>
              <a:t>sp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+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0.5(</a:t>
            </a:r>
            <a:r>
              <a:rPr lang="en-US" sz="2400" dirty="0"/>
              <a:t>6</a:t>
            </a:r>
            <a:r>
              <a:rPr lang="en-US" sz="2400" dirty="0" smtClean="0"/>
              <a:t>) </a:t>
            </a:r>
            <a:r>
              <a:rPr lang="en-US" sz="2400" dirty="0" err="1"/>
              <a:t>eb</a:t>
            </a:r>
            <a:r>
              <a:rPr lang="en-US" sz="2400" dirty="0">
                <a:sym typeface="Wingding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587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595" y="274638"/>
            <a:ext cx="8140262" cy="1143000"/>
          </a:xfrm>
        </p:spPr>
        <p:txBody>
          <a:bodyPr/>
          <a:lstStyle/>
          <a:p>
            <a:r>
              <a:rPr lang="en-US" cap="none" dirty="0"/>
              <a:t>B</a:t>
            </a:r>
            <a:r>
              <a:rPr lang="en-US" cap="none" dirty="0" smtClean="0"/>
              <a:t>(E2) values of the 2</a:t>
            </a:r>
            <a:r>
              <a:rPr lang="en-US" cap="none" baseline="30000" dirty="0" smtClean="0"/>
              <a:t>+</a:t>
            </a:r>
            <a:r>
              <a:rPr lang="en-US" cap="none" dirty="0" smtClean="0"/>
              <a:t> states in </a:t>
            </a:r>
            <a:r>
              <a:rPr lang="en-US" cap="none" dirty="0"/>
              <a:t>P</a:t>
            </a:r>
            <a:r>
              <a:rPr lang="en-US" cap="none" dirty="0" smtClean="0"/>
              <a:t>b isotopes</a:t>
            </a:r>
            <a:endParaRPr lang="en-US" cap="none" dirty="0"/>
          </a:p>
        </p:txBody>
      </p:sp>
      <p:pic>
        <p:nvPicPr>
          <p:cNvPr id="5" name="Picture 4" descr="results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31" y="1188027"/>
            <a:ext cx="7200000" cy="5563636"/>
          </a:xfrm>
          <a:prstGeom prst="rect">
            <a:avLst/>
          </a:prstGeom>
        </p:spPr>
      </p:pic>
      <p:pic>
        <p:nvPicPr>
          <p:cNvPr id="6" name="Picture 5" descr="results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31" y="1188027"/>
            <a:ext cx="7200000" cy="5563636"/>
          </a:xfrm>
          <a:prstGeom prst="rect">
            <a:avLst/>
          </a:prstGeom>
        </p:spPr>
      </p:pic>
      <p:pic>
        <p:nvPicPr>
          <p:cNvPr id="7" name="Picture 6" descr="results3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31" y="1188027"/>
            <a:ext cx="7200000" cy="55636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0000" y="6300000"/>
            <a:ext cx="535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work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0000" y="6300000"/>
            <a:ext cx="53564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V. Hellemans </a:t>
            </a:r>
            <a:r>
              <a:rPr lang="en-US" i="1" dirty="0" smtClean="0"/>
              <a:t>et al</a:t>
            </a:r>
            <a:r>
              <a:rPr lang="en-US" dirty="0" smtClean="0"/>
              <a:t>. </a:t>
            </a:r>
            <a:r>
              <a:rPr lang="pl-PL" dirty="0" smtClean="0"/>
              <a:t>PRC </a:t>
            </a:r>
            <a:r>
              <a:rPr lang="pl-PL" b="1" dirty="0"/>
              <a:t>77</a:t>
            </a:r>
            <a:r>
              <a:rPr lang="pl-PL" dirty="0"/>
              <a:t>, 064324 (2008</a:t>
            </a:r>
            <a:r>
              <a:rPr lang="pl-PL" dirty="0" smtClean="0"/>
              <a:t>)</a:t>
            </a:r>
            <a:endParaRPr lang="pl-PL" dirty="0"/>
          </a:p>
        </p:txBody>
      </p:sp>
      <p:sp>
        <p:nvSpPr>
          <p:cNvPr id="10" name="TextBox 9"/>
          <p:cNvSpPr txBox="1"/>
          <p:nvPr/>
        </p:nvSpPr>
        <p:spPr>
          <a:xfrm>
            <a:off x="720000" y="6300000"/>
            <a:ext cx="68821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M. Bender </a:t>
            </a:r>
            <a:r>
              <a:rPr lang="en-US" i="1" dirty="0" smtClean="0"/>
              <a:t>et al</a:t>
            </a:r>
            <a:r>
              <a:rPr lang="en-US" dirty="0" smtClean="0"/>
              <a:t>. </a:t>
            </a:r>
            <a:r>
              <a:rPr lang="pl-PL" dirty="0" smtClean="0"/>
              <a:t>PRC </a:t>
            </a:r>
            <a:r>
              <a:rPr lang="pl-PL" b="1" dirty="0"/>
              <a:t>69</a:t>
            </a:r>
            <a:r>
              <a:rPr lang="pl-PL" dirty="0"/>
              <a:t>, 064303 (2004</a:t>
            </a:r>
            <a:r>
              <a:rPr lang="pl-PL" dirty="0" smtClean="0"/>
              <a:t>) and </a:t>
            </a:r>
            <a:r>
              <a:rPr lang="pl-PL" dirty="0" err="1" smtClean="0"/>
              <a:t>private</a:t>
            </a:r>
            <a:r>
              <a:rPr lang="pl-PL" dirty="0" smtClean="0"/>
              <a:t> </a:t>
            </a:r>
            <a:r>
              <a:rPr lang="pl-PL" dirty="0" err="1" smtClean="0"/>
              <a:t>communication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41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Physics case</a:t>
            </a:r>
          </a:p>
          <a:p>
            <a:r>
              <a:rPr lang="en-US" sz="2400" dirty="0" smtClean="0"/>
              <a:t>Experimental technique</a:t>
            </a:r>
          </a:p>
          <a:p>
            <a:r>
              <a:rPr lang="en-US" sz="2400" dirty="0" smtClean="0"/>
              <a:t>Results</a:t>
            </a:r>
          </a:p>
          <a:p>
            <a:r>
              <a:rPr lang="en-US" sz="2400" dirty="0" smtClean="0"/>
              <a:t>Summary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497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SPEDE – </a:t>
            </a:r>
            <a:r>
              <a:rPr lang="en-US" cap="none" dirty="0" err="1" smtClean="0">
                <a:latin typeface="Symbol" charset="2"/>
                <a:cs typeface="Symbol" charset="2"/>
              </a:rPr>
              <a:t>g</a:t>
            </a:r>
            <a:r>
              <a:rPr lang="en-US" cap="none" dirty="0" err="1" smtClean="0"/>
              <a:t>e</a:t>
            </a:r>
            <a:r>
              <a:rPr lang="en-US" cap="none" baseline="30000" dirty="0" smtClean="0"/>
              <a:t>-</a:t>
            </a:r>
            <a:r>
              <a:rPr lang="en-US" cap="none" dirty="0" smtClean="0"/>
              <a:t> spectroscopy with radioactive beams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Symbol" charset="2"/>
                <a:cs typeface="Symbol" charset="2"/>
              </a:rPr>
              <a:t>g</a:t>
            </a:r>
            <a:r>
              <a:rPr lang="en-US" sz="2000" dirty="0"/>
              <a:t>-</a:t>
            </a:r>
            <a:r>
              <a:rPr lang="en-US" sz="2000" dirty="0" smtClean="0"/>
              <a:t>rays carry out only partial information of de-excitation processes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Internal conversion the only decay mode for an E0 transition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Essential information for analysis of Coulomb excitation data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To be combined with the MINIBALL array for HIE-ISOLDE</a:t>
            </a:r>
          </a:p>
        </p:txBody>
      </p:sp>
    </p:spTree>
    <p:extLst>
      <p:ext uri="{BB962C8B-B14F-4D97-AF65-F5344CB8AC3E}">
        <p14:creationId xmlns:p14="http://schemas.microsoft.com/office/powerpoint/2010/main" val="151726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noFill/>
        </p:spPr>
        <p:txBody>
          <a:bodyPr/>
          <a:lstStyle/>
          <a:p>
            <a:r>
              <a:rPr lang="en-US" dirty="0"/>
              <a:t>SPEDE – </a:t>
            </a:r>
            <a:r>
              <a:rPr lang="en-US" cap="none" dirty="0"/>
              <a:t>combined </a:t>
            </a:r>
            <a:r>
              <a:rPr lang="en-US" cap="none" dirty="0">
                <a:latin typeface="Symbol" charset="2"/>
                <a:cs typeface="Symbol" charset="2"/>
              </a:rPr>
              <a:t>g</a:t>
            </a:r>
            <a:r>
              <a:rPr lang="en-US" cap="none" dirty="0"/>
              <a:t>-ray—electron spectroscopy</a:t>
            </a:r>
            <a:endParaRPr lang="en-US" dirty="0"/>
          </a:p>
        </p:txBody>
      </p:sp>
      <p:pic>
        <p:nvPicPr>
          <p:cNvPr id="4" name="Picture 3" descr="ASSY 3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5137" r="16861" b="4889"/>
          <a:stretch/>
        </p:blipFill>
        <p:spPr>
          <a:xfrm>
            <a:off x="2057400" y="1417638"/>
            <a:ext cx="5588000" cy="45127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406" y="6063432"/>
            <a:ext cx="582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more </a:t>
            </a:r>
            <a:r>
              <a:rPr lang="en-US" dirty="0" smtClean="0"/>
              <a:t>information see poster #382 </a:t>
            </a:r>
            <a:r>
              <a:rPr lang="en-US" dirty="0"/>
              <a:t>by P. Papadakis</a:t>
            </a: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www.jyu.fi</a:t>
            </a:r>
            <a:r>
              <a:rPr lang="en-US" dirty="0"/>
              <a:t>/</a:t>
            </a:r>
            <a:r>
              <a:rPr lang="en-US" dirty="0" err="1"/>
              <a:t>fysiikka</a:t>
            </a:r>
            <a:r>
              <a:rPr lang="en-US" dirty="0"/>
              <a:t>/en/research/accelerator/</a:t>
            </a:r>
            <a:r>
              <a:rPr lang="en-US" dirty="0" err="1"/>
              <a:t>nucspec</a:t>
            </a:r>
            <a:r>
              <a:rPr lang="en-US" dirty="0"/>
              <a:t>/</a:t>
            </a:r>
            <a:r>
              <a:rPr lang="en-US" dirty="0" err="1" smtClean="0"/>
              <a:t>spede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029814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Summary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8198610" cy="4114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Transition strengths obtained for the yrast 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states in even mass </a:t>
            </a:r>
            <a:r>
              <a:rPr lang="en-US" sz="2000" baseline="30000" dirty="0" smtClean="0"/>
              <a:t>188-198</a:t>
            </a:r>
            <a:r>
              <a:rPr lang="en-US" sz="2000" dirty="0" smtClean="0"/>
              <a:t>Pb isotopes, first measurement for </a:t>
            </a:r>
            <a:r>
              <a:rPr lang="en-US" sz="2000" baseline="30000" dirty="0" smtClean="0"/>
              <a:t>190-</a:t>
            </a:r>
            <a:r>
              <a:rPr lang="en-US" sz="2000" baseline="30000" dirty="0"/>
              <a:t>198</a:t>
            </a:r>
            <a:r>
              <a:rPr lang="en-US" sz="2000" dirty="0"/>
              <a:t>Pb </a:t>
            </a:r>
            <a:endParaRPr lang="en-US" sz="2000" dirty="0" smtClean="0"/>
          </a:p>
          <a:p>
            <a:r>
              <a:rPr lang="en-US" sz="2000" dirty="0" smtClean="0"/>
              <a:t>First measurement of the transition strengths of the non-yrast 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states in </a:t>
            </a:r>
            <a:r>
              <a:rPr lang="en-US" sz="2000" baseline="30000" dirty="0" smtClean="0"/>
              <a:t>188,192</a:t>
            </a:r>
            <a:r>
              <a:rPr lang="en-US" sz="2000" dirty="0" smtClean="0"/>
              <a:t>Pb isotopes</a:t>
            </a:r>
          </a:p>
          <a:p>
            <a:r>
              <a:rPr lang="en-US" sz="2000" dirty="0" smtClean="0"/>
              <a:t>Spectroscopic quadrupole </a:t>
            </a:r>
            <a:r>
              <a:rPr lang="en-US" sz="2000" dirty="0"/>
              <a:t>moment determined </a:t>
            </a:r>
            <a:r>
              <a:rPr lang="en-US" sz="2000" dirty="0" smtClean="0"/>
              <a:t>for the yrast 2+ state in </a:t>
            </a:r>
            <a:r>
              <a:rPr lang="en-US" sz="2000" baseline="30000" dirty="0" smtClean="0"/>
              <a:t>190</a:t>
            </a:r>
            <a:r>
              <a:rPr lang="en-US" sz="2000" dirty="0" smtClean="0"/>
              <a:t>Pb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marL="0" indent="0" algn="ctr">
              <a:buNone/>
            </a:pPr>
            <a:r>
              <a:rPr lang="en-US" sz="1800" cap="all" dirty="0" smtClean="0"/>
              <a:t>Direct measurement of the shape, deformation and collectivity</a:t>
            </a:r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873277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1417638"/>
            <a:ext cx="9143999" cy="5455636"/>
          </a:xfrm>
          <a:prstGeom prst="rect">
            <a:avLst/>
          </a:prstGeom>
          <a:gradFill flip="none" rotWithShape="1">
            <a:gsLst>
              <a:gs pos="76000">
                <a:schemeClr val="tx1"/>
              </a:gs>
              <a:gs pos="100000">
                <a:srgbClr val="000000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850" y="2379356"/>
            <a:ext cx="849329" cy="978276"/>
          </a:xfrm>
          <a:prstGeom prst="rect">
            <a:avLst/>
          </a:prstGeom>
        </p:spPr>
      </p:pic>
      <p:pic>
        <p:nvPicPr>
          <p:cNvPr id="5" name="Picture 4" descr="collaborators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36" y="2064458"/>
            <a:ext cx="6371764" cy="4386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1559" y="5616986"/>
            <a:ext cx="1449375" cy="1160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993" y="5498095"/>
            <a:ext cx="1375179" cy="1375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BFEFB"/>
              </a:clrFrom>
              <a:clrTo>
                <a:srgbClr val="FBFE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993" y="4257515"/>
            <a:ext cx="2593725" cy="1296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0DF4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039678" y="5990100"/>
            <a:ext cx="2463800" cy="78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0217" y="2379356"/>
            <a:ext cx="928340" cy="928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303" y="3749873"/>
            <a:ext cx="2304254" cy="50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35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prospects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38476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Continue the Coulex program at HIE-ISOLDE and complementary </a:t>
            </a:r>
            <a:r>
              <a:rPr lang="en-US" sz="2000" dirty="0"/>
              <a:t>experiments at JYFL</a:t>
            </a:r>
          </a:p>
          <a:p>
            <a:r>
              <a:rPr lang="en-US" sz="2000" dirty="0"/>
              <a:t>Combined in-beam conversion electron </a:t>
            </a:r>
            <a:r>
              <a:rPr lang="en-US" sz="2000" dirty="0">
                <a:latin typeface="Symbol" charset="2"/>
                <a:cs typeface="Symbol" charset="2"/>
              </a:rPr>
              <a:t>g</a:t>
            </a:r>
            <a:r>
              <a:rPr lang="en-US" sz="2000" dirty="0"/>
              <a:t>-ray spectroscopy</a:t>
            </a:r>
          </a:p>
          <a:p>
            <a:r>
              <a:rPr lang="en-US" sz="2000" dirty="0" smtClean="0"/>
              <a:t>Odd </a:t>
            </a:r>
            <a:r>
              <a:rPr lang="en-US" sz="2000" dirty="0"/>
              <a:t>nuclei =&gt; more fragmented level </a:t>
            </a:r>
            <a:r>
              <a:rPr lang="en-US" sz="2000" dirty="0" smtClean="0"/>
              <a:t>schema, need more stats </a:t>
            </a:r>
            <a:br>
              <a:rPr lang="en-US" sz="2000" dirty="0" smtClean="0"/>
            </a:br>
            <a:r>
              <a:rPr lang="en-US" sz="2000" dirty="0" err="1" smtClean="0"/>
              <a:t>ie</a:t>
            </a:r>
            <a:r>
              <a:rPr lang="en-US" sz="2000" dirty="0" smtClean="0"/>
              <a:t>. more intense, energetic and pure beams</a:t>
            </a:r>
            <a:endParaRPr lang="en-US" sz="2000" dirty="0"/>
          </a:p>
          <a:p>
            <a:r>
              <a:rPr lang="en-US" sz="2000" dirty="0"/>
              <a:t>Shape evolution towards the proton </a:t>
            </a:r>
            <a:r>
              <a:rPr lang="en-US" sz="2000" dirty="0" smtClean="0"/>
              <a:t>dripline</a:t>
            </a:r>
            <a:r>
              <a:rPr lang="en-US" sz="2000" dirty="0"/>
              <a:t> </a:t>
            </a:r>
            <a:r>
              <a:rPr lang="en-US" sz="2000" dirty="0" smtClean="0"/>
              <a:t>(challenging </a:t>
            </a:r>
            <a:r>
              <a:rPr lang="en-US" sz="2000" dirty="0"/>
              <a:t>to push limits via fusion-evaporation reactions employing stable beam-target </a:t>
            </a:r>
            <a:r>
              <a:rPr lang="en-US" sz="2000" dirty="0" smtClean="0"/>
              <a:t>combinations)</a:t>
            </a:r>
            <a:endParaRPr lang="en-US" sz="2000" dirty="0"/>
          </a:p>
          <a:p>
            <a:r>
              <a:rPr lang="en-US" sz="2000" dirty="0" err="1" smtClean="0"/>
              <a:t>Multinucleon</a:t>
            </a:r>
            <a:r>
              <a:rPr lang="en-US" sz="2000" dirty="0" smtClean="0"/>
              <a:t> </a:t>
            </a:r>
            <a:r>
              <a:rPr lang="en-US" sz="2000" dirty="0"/>
              <a:t>transfer =&gt; probing multi-particle—multi-hole configurations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6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Confirmation of three different shapes in one </a:t>
            </a:r>
            <a:r>
              <a:rPr lang="en-US" sz="2000" dirty="0" smtClean="0"/>
              <a:t>nucleus</a:t>
            </a:r>
          </a:p>
          <a:p>
            <a:r>
              <a:rPr lang="en-US" sz="2000" dirty="0" smtClean="0"/>
              <a:t>What is the intrinsic configuration of the intruding structures</a:t>
            </a:r>
            <a:endParaRPr lang="en-US" sz="2000" dirty="0"/>
          </a:p>
          <a:p>
            <a:r>
              <a:rPr lang="en-US" sz="2000" dirty="0"/>
              <a:t>Systematic behaviour of mixing between different shape coexisting structures</a:t>
            </a:r>
          </a:p>
          <a:p>
            <a:r>
              <a:rPr lang="en-US" sz="2000" dirty="0"/>
              <a:t>Why is the collectivity of prolate yrast bands in Pb higher than that of the identical bands in Hg and Pt isotopes</a:t>
            </a:r>
          </a:p>
          <a:p>
            <a:r>
              <a:rPr lang="en-US" sz="2000" dirty="0"/>
              <a:t>Explanation for identical structures observed in nuclei differing by an α-particle </a:t>
            </a:r>
            <a:r>
              <a:rPr lang="en-US" sz="2000" dirty="0" smtClean="0"/>
              <a:t>– </a:t>
            </a:r>
            <a:r>
              <a:rPr lang="en-US" sz="2000" dirty="0"/>
              <a:t>role of F-spin symmetry</a:t>
            </a:r>
          </a:p>
        </p:txBody>
      </p:sp>
    </p:spTree>
    <p:extLst>
      <p:ext uri="{BB962C8B-B14F-4D97-AF65-F5344CB8AC3E}">
        <p14:creationId xmlns:p14="http://schemas.microsoft.com/office/powerpoint/2010/main" val="450583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Laser on/off  runs for </a:t>
            </a:r>
            <a:r>
              <a:rPr lang="en-US" cap="none" baseline="30000" dirty="0" smtClean="0"/>
              <a:t>188</a:t>
            </a:r>
            <a:r>
              <a:rPr lang="en-US" cap="none" dirty="0" smtClean="0"/>
              <a:t>Pb</a:t>
            </a:r>
            <a:endParaRPr lang="en-US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6290" y="1500763"/>
            <a:ext cx="6914056" cy="518554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765339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Chart of nuclei</a:t>
            </a:r>
            <a:endParaRPr lang="en-US" dirty="0"/>
          </a:p>
        </p:txBody>
      </p:sp>
      <p:pic>
        <p:nvPicPr>
          <p:cNvPr id="7" name="Picture 6" descr="chart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77"/>
            <a:ext cx="9144000" cy="623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3394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Chart of nuclei</a:t>
            </a:r>
            <a:endParaRPr lang="en-US" dirty="0"/>
          </a:p>
        </p:txBody>
      </p:sp>
      <p:pic>
        <p:nvPicPr>
          <p:cNvPr id="7" name="Picture 6" descr="chart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77"/>
            <a:ext cx="9144000" cy="623163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 flipV="1">
            <a:off x="7816850" y="1346200"/>
            <a:ext cx="923925" cy="641350"/>
          </a:xfrm>
          <a:prstGeom prst="line">
            <a:avLst/>
          </a:prstGeom>
          <a:ln w="1397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473575" y="1346200"/>
            <a:ext cx="2117725" cy="641350"/>
          </a:xfrm>
          <a:prstGeom prst="line">
            <a:avLst/>
          </a:prstGeom>
          <a:ln w="1397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chart_zoom_plain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200"/>
            <a:ext cx="9070725" cy="244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8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Chart of nuclei</a:t>
            </a:r>
            <a:endParaRPr lang="en-US" dirty="0"/>
          </a:p>
        </p:txBody>
      </p:sp>
      <p:pic>
        <p:nvPicPr>
          <p:cNvPr id="7" name="Picture 6" descr="chart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77"/>
            <a:ext cx="9144000" cy="623163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 flipV="1">
            <a:off x="7816850" y="1346200"/>
            <a:ext cx="923925" cy="641350"/>
          </a:xfrm>
          <a:prstGeom prst="line">
            <a:avLst/>
          </a:prstGeom>
          <a:ln w="1397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473575" y="1346200"/>
            <a:ext cx="2117725" cy="641350"/>
          </a:xfrm>
          <a:prstGeom prst="line">
            <a:avLst/>
          </a:prstGeom>
          <a:ln w="1397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hart_zoom_Pb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200"/>
            <a:ext cx="9072000" cy="244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ystematics_even_black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1" y="783777"/>
            <a:ext cx="7849425" cy="6065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</a:t>
            </a:r>
            <a:r>
              <a:rPr lang="en-US" cap="none" dirty="0" smtClean="0"/>
              <a:t>hape coexistence in </a:t>
            </a:r>
            <a:r>
              <a:rPr lang="en-US" cap="none" dirty="0"/>
              <a:t>P</a:t>
            </a:r>
            <a:r>
              <a:rPr lang="en-US" cap="none" dirty="0" smtClean="0"/>
              <a:t>b isotopes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107012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The triplet of 0</a:t>
            </a:r>
            <a:r>
              <a:rPr lang="en-US" cap="none" baseline="30000" dirty="0" smtClean="0"/>
              <a:t>+</a:t>
            </a:r>
            <a:r>
              <a:rPr lang="en-US" cap="none" dirty="0" smtClean="0"/>
              <a:t> states in </a:t>
            </a:r>
            <a:r>
              <a:rPr lang="en-US" cap="none" baseline="30000" dirty="0" smtClean="0"/>
              <a:t>186</a:t>
            </a:r>
            <a:r>
              <a:rPr lang="en-US" cap="none" dirty="0" smtClean="0"/>
              <a:t>Pb</a:t>
            </a:r>
            <a:endParaRPr lang="en-US" cap="none" dirty="0"/>
          </a:p>
        </p:txBody>
      </p:sp>
      <p:pic>
        <p:nvPicPr>
          <p:cNvPr id="7" name="Picture 6" descr="186Pb3b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16" y="1408879"/>
            <a:ext cx="3589414" cy="45879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1028" y="6193692"/>
            <a:ext cx="7922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A. N. </a:t>
            </a:r>
            <a:r>
              <a:rPr lang="da-DK" dirty="0" err="1"/>
              <a:t>Andreyev</a:t>
            </a:r>
            <a:r>
              <a:rPr lang="da-DK" dirty="0"/>
              <a:t> et al., </a:t>
            </a:r>
            <a:r>
              <a:rPr lang="da-DK" dirty="0" smtClean="0"/>
              <a:t>Nature </a:t>
            </a:r>
            <a:r>
              <a:rPr lang="da-DK" dirty="0"/>
              <a:t>405, 430 (2000</a:t>
            </a:r>
            <a:r>
              <a:rPr lang="da-DK" dirty="0" smtClean="0"/>
              <a:t>)</a:t>
            </a:r>
          </a:p>
          <a:p>
            <a:pPr algn="ctr"/>
            <a:r>
              <a:rPr lang="da-DK" dirty="0" smtClean="0"/>
              <a:t>J. Pakarinen et al., </a:t>
            </a:r>
            <a:r>
              <a:rPr lang="da-DK" dirty="0" err="1" smtClean="0"/>
              <a:t>Phys</a:t>
            </a:r>
            <a:r>
              <a:rPr lang="da-DK" dirty="0" smtClean="0"/>
              <a:t>. Rev. C 72 011304(R) (2005)</a:t>
            </a:r>
            <a:endParaRPr lang="en-US" dirty="0"/>
          </a:p>
        </p:txBody>
      </p:sp>
      <p:pic>
        <p:nvPicPr>
          <p:cNvPr id="9" name="Picture 8" descr="triple_shape_colors2_black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80" y="1408879"/>
            <a:ext cx="4882038" cy="458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44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</a:t>
            </a:r>
            <a:r>
              <a:rPr lang="en-US" cap="none" dirty="0" smtClean="0"/>
              <a:t>hape coexistence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495093"/>
            <a:ext cx="7924800" cy="1973316"/>
          </a:xfrm>
        </p:spPr>
        <p:txBody>
          <a:bodyPr>
            <a:normAutofit/>
          </a:bodyPr>
          <a:lstStyle/>
          <a:p>
            <a:r>
              <a:rPr lang="en-US" dirty="0"/>
              <a:t>Competing structures near the N=104 </a:t>
            </a:r>
            <a:r>
              <a:rPr lang="en-US" dirty="0" smtClean="0"/>
              <a:t>midshell</a:t>
            </a:r>
          </a:p>
          <a:p>
            <a:r>
              <a:rPr lang="en-US" dirty="0" smtClean="0"/>
              <a:t>Mixing of different configurations</a:t>
            </a:r>
          </a:p>
          <a:p>
            <a:r>
              <a:rPr lang="en-US" dirty="0" smtClean="0"/>
              <a:t>Low</a:t>
            </a:r>
            <a:r>
              <a:rPr lang="en-US" dirty="0"/>
              <a:t>-lying 0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dirty="0" smtClean="0"/>
              <a:t>states and </a:t>
            </a:r>
            <a:r>
              <a:rPr lang="en-US" dirty="0"/>
              <a:t>e</a:t>
            </a:r>
            <a:r>
              <a:rPr lang="en-US" dirty="0" smtClean="0"/>
              <a:t>nhanced E0 components</a:t>
            </a:r>
            <a:endParaRPr lang="en-US" dirty="0"/>
          </a:p>
        </p:txBody>
      </p:sp>
      <p:pic>
        <p:nvPicPr>
          <p:cNvPr id="4" name="Picture 3" descr="chart_zoom_Pb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14" y="3393994"/>
            <a:ext cx="9144000" cy="246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4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Experimental technique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1"/>
            <a:ext cx="4698124" cy="545662"/>
          </a:xfrm>
        </p:spPr>
        <p:txBody>
          <a:bodyPr/>
          <a:lstStyle/>
          <a:p>
            <a:r>
              <a:rPr lang="en-US" dirty="0" smtClean="0"/>
              <a:t>Radioactive beams from REX-ISOLDE</a:t>
            </a:r>
            <a:endParaRPr lang="en-US" baseline="30000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71" r="671"/>
          <a:stretch/>
        </p:blipFill>
        <p:spPr>
          <a:xfrm>
            <a:off x="4681091" y="1600200"/>
            <a:ext cx="4401598" cy="3083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091" y="1600200"/>
            <a:ext cx="4401598" cy="3727479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609600" y="1946592"/>
            <a:ext cx="4698124" cy="486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Beam delivered to the MINIBALL set-up</a:t>
            </a:r>
          </a:p>
          <a:p>
            <a:pPr marL="0" indent="0">
              <a:buNone/>
            </a:pPr>
            <a:endParaRPr lang="en-US" baseline="30000" dirty="0" smtClean="0"/>
          </a:p>
          <a:p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09600" y="2301338"/>
            <a:ext cx="4698124" cy="807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MINIBALL array consists of 8 triple </a:t>
            </a:r>
            <a:br>
              <a:rPr lang="en-US" dirty="0" smtClean="0"/>
            </a:br>
            <a:r>
              <a:rPr lang="en-US" dirty="0" smtClean="0"/>
              <a:t>cluster </a:t>
            </a:r>
            <a:r>
              <a:rPr lang="en-US" dirty="0" err="1" smtClean="0"/>
              <a:t>Ge</a:t>
            </a:r>
            <a:r>
              <a:rPr lang="en-US" dirty="0" smtClean="0"/>
              <a:t>-detectors</a:t>
            </a:r>
            <a:endParaRPr lang="en-US" baseline="30000" dirty="0" smtClean="0"/>
          </a:p>
          <a:p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09600" y="2896469"/>
            <a:ext cx="4698124" cy="642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E</a:t>
            </a:r>
            <a:r>
              <a:rPr lang="en-US" baseline="-25000" dirty="0" err="1" smtClean="0"/>
              <a:t>beam</a:t>
            </a:r>
            <a:r>
              <a:rPr lang="en-US" dirty="0" smtClean="0"/>
              <a:t> ~3 MeV/u,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beam</a:t>
            </a:r>
            <a:r>
              <a:rPr lang="en-US" dirty="0" smtClean="0"/>
              <a:t> &lt; 2×10</a:t>
            </a:r>
            <a:r>
              <a:rPr lang="en-US" baseline="30000" dirty="0" smtClean="0"/>
              <a:t>6</a:t>
            </a:r>
            <a:r>
              <a:rPr lang="en-US" dirty="0" smtClean="0"/>
              <a:t> </a:t>
            </a:r>
            <a:r>
              <a:rPr lang="en-US" dirty="0" err="1" smtClean="0"/>
              <a:t>pps</a:t>
            </a:r>
            <a:endParaRPr lang="en-US" dirty="0" smtClean="0"/>
          </a:p>
          <a:p>
            <a:endParaRPr lang="en-US" baseline="30000" dirty="0" smtClean="0"/>
          </a:p>
          <a:p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528207" y="1600201"/>
            <a:ext cx="4615793" cy="3727478"/>
            <a:chOff x="4528207" y="1600201"/>
            <a:chExt cx="4615793" cy="3727478"/>
          </a:xfrm>
        </p:grpSpPr>
        <p:pic>
          <p:nvPicPr>
            <p:cNvPr id="17" name="Picture 16" descr="MB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850" y="1600201"/>
              <a:ext cx="4393107" cy="292800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528207" y="4528207"/>
              <a:ext cx="4615793" cy="799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71654" y="1600200"/>
            <a:ext cx="4711035" cy="5082620"/>
            <a:chOff x="4371654" y="1600200"/>
            <a:chExt cx="4711035" cy="5082620"/>
          </a:xfrm>
        </p:grpSpPr>
        <p:sp>
          <p:nvSpPr>
            <p:cNvPr id="21" name="Rectangle 20"/>
            <p:cNvSpPr/>
            <p:nvPr/>
          </p:nvSpPr>
          <p:spPr>
            <a:xfrm>
              <a:off x="4681091" y="1600200"/>
              <a:ext cx="4401598" cy="37274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CD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1654" y="1655372"/>
              <a:ext cx="4711035" cy="5027448"/>
            </a:xfrm>
            <a:prstGeom prst="rect">
              <a:avLst/>
            </a:prstGeom>
          </p:spPr>
        </p:pic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609600" y="3337028"/>
            <a:ext cx="3762054" cy="1778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Differential </a:t>
            </a:r>
            <a:r>
              <a:rPr lang="en-US" dirty="0"/>
              <a:t>cross section for </a:t>
            </a:r>
            <a:r>
              <a:rPr lang="en-US" dirty="0" smtClean="0"/>
              <a:t>Coulomb </a:t>
            </a:r>
            <a:r>
              <a:rPr lang="en-US" dirty="0"/>
              <a:t>excitation depends </a:t>
            </a:r>
            <a:r>
              <a:rPr lang="en-US" dirty="0" smtClean="0"/>
              <a:t>on </a:t>
            </a:r>
            <a:r>
              <a:rPr lang="en-US" dirty="0"/>
              <a:t>both </a:t>
            </a:r>
            <a:r>
              <a:rPr lang="en-US" dirty="0" smtClean="0"/>
              <a:t>transitional AND diagonal matrix elements</a:t>
            </a:r>
          </a:p>
        </p:txBody>
      </p:sp>
      <p:pic>
        <p:nvPicPr>
          <p:cNvPr id="24" name="Picture 23" descr="formula.pn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" t="6057" r="869"/>
          <a:stretch/>
        </p:blipFill>
        <p:spPr>
          <a:xfrm>
            <a:off x="245533" y="5901267"/>
            <a:ext cx="6841068" cy="112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4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6" grpId="0"/>
      <p:bldP spid="23" grpId="0"/>
    </p:bld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25541</TotalTime>
  <Words>712</Words>
  <Application>Microsoft Macintosh PowerPoint</Application>
  <PresentationFormat>On-screen Show (4:3)</PresentationFormat>
  <Paragraphs>167</Paragraphs>
  <Slides>26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  <vt:variant>
        <vt:lpstr>Custom Shows</vt:lpstr>
      </vt:variant>
      <vt:variant>
        <vt:i4>1</vt:i4>
      </vt:variant>
    </vt:vector>
  </HeadingPairs>
  <TitlesOfParts>
    <vt:vector size="28" baseType="lpstr">
      <vt:lpstr>Horizon</vt:lpstr>
      <vt:lpstr>Shapes and collectivity in the neutron-deficient  even mass 188-198Pb isotopes</vt:lpstr>
      <vt:lpstr>Outline</vt:lpstr>
      <vt:lpstr>Chart of nuclei</vt:lpstr>
      <vt:lpstr>Chart of nuclei</vt:lpstr>
      <vt:lpstr>Chart of nuclei</vt:lpstr>
      <vt:lpstr>Shape coexistence in Pb isotopes</vt:lpstr>
      <vt:lpstr>The triplet of 0+ states in 186Pb</vt:lpstr>
      <vt:lpstr>Shape coexistence</vt:lpstr>
      <vt:lpstr>Experimental technique</vt:lpstr>
      <vt:lpstr>Beams delivered</vt:lpstr>
      <vt:lpstr>ISOLDE yields</vt:lpstr>
      <vt:lpstr>Particle-gamma time difference</vt:lpstr>
      <vt:lpstr>Chosen angular ranges – 188Pb</vt:lpstr>
      <vt:lpstr>g-rays in coincidence with 188Pb detected in low CoM angles</vt:lpstr>
      <vt:lpstr>Data treatment in a nutshell</vt:lpstr>
      <vt:lpstr>Level schemes of the proposed isotopes</vt:lpstr>
      <vt:lpstr>observed/expected beam induced X-rays </vt:lpstr>
      <vt:lpstr>Matrix elements for the 21+ state in 190Pb  1s contour of the c2 surface</vt:lpstr>
      <vt:lpstr>B(E2) values of the 2+ states in Pb isotopes</vt:lpstr>
      <vt:lpstr>SPEDE – ge- spectroscopy with radioactive beams</vt:lpstr>
      <vt:lpstr>SPEDE – combined g-ray—electron spectroscopy</vt:lpstr>
      <vt:lpstr>Summary</vt:lpstr>
      <vt:lpstr>Acknowledgements</vt:lpstr>
      <vt:lpstr>Future prospects</vt:lpstr>
      <vt:lpstr>Open questions</vt:lpstr>
      <vt:lpstr>Laser on/off  runs for 188Pb</vt:lpstr>
      <vt:lpstr>Custom Show 1</vt:lpstr>
    </vt:vector>
  </TitlesOfParts>
  <Company>JYFL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Shapes and Collectivity  in Heavy Nuclei </dc:title>
  <dc:creator>Pakarinen Janne</dc:creator>
  <cp:lastModifiedBy>Pakarinen Janne</cp:lastModifiedBy>
  <cp:revision>214</cp:revision>
  <dcterms:created xsi:type="dcterms:W3CDTF">2013-06-18T14:30:45Z</dcterms:created>
  <dcterms:modified xsi:type="dcterms:W3CDTF">2014-08-13T10:36:34Z</dcterms:modified>
</cp:coreProperties>
</file>