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5" r:id="rId6"/>
    <p:sldId id="272" r:id="rId7"/>
    <p:sldId id="261" r:id="rId8"/>
    <p:sldId id="266" r:id="rId9"/>
    <p:sldId id="268" r:id="rId10"/>
    <p:sldId id="263" r:id="rId11"/>
    <p:sldId id="264" r:id="rId12"/>
    <p:sldId id="267" r:id="rId13"/>
    <p:sldId id="269" r:id="rId14"/>
    <p:sldId id="270" r:id="rId15"/>
    <p:sldId id="271" r:id="rId16"/>
    <p:sldId id="273" r:id="rId1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5F5F5F"/>
    <a:srgbClr val="F8D93D"/>
    <a:srgbClr val="4F5556"/>
    <a:srgbClr val="80BB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64" autoAdjust="0"/>
    <p:restoredTop sz="89207" autoAdjust="0"/>
  </p:normalViewPr>
  <p:slideViewPr>
    <p:cSldViewPr snapToObjects="1">
      <p:cViewPr>
        <p:scale>
          <a:sx n="60" d="100"/>
          <a:sy n="60" d="100"/>
        </p:scale>
        <p:origin x="-15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fr-FR"/>
              <a:t>titre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78C897C-22BD-4D8D-BF07-5F63BCEBE492}" type="datetime4">
              <a:rPr lang="fr-FR"/>
              <a:pPr>
                <a:defRPr/>
              </a:pPr>
              <a:t>30 mai 2014</a:t>
            </a:fld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69E864F-E7FC-4C2E-95B7-209D3EDC394A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6401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fr-FR"/>
              <a:t>titre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6A505BC-2655-4219-99FE-3042BA76D745}" type="datetime4">
              <a:rPr lang="fr-FR"/>
              <a:pPr>
                <a:defRPr/>
              </a:pPr>
              <a:t>30 mai 2014</a:t>
            </a:fld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FAE720E-0577-4152-AB2F-44611C5B16B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69910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E720E-0577-4152-AB2F-44611C5B16B0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microscopic description of the target states based on</a:t>
            </a:r>
          </a:p>
          <a:p>
            <a:r>
              <a:rPr lang="en-US" dirty="0" smtClean="0"/>
              <a:t>RPA calculations implemented with the D1S force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E720E-0577-4152-AB2F-44611C5B16B0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microscopic description of the target states based on</a:t>
            </a:r>
          </a:p>
          <a:p>
            <a:r>
              <a:rPr lang="en-US" dirty="0" smtClean="0"/>
              <a:t>RPA calculations implemented with the D1S force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E720E-0577-4152-AB2F-44611C5B16B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1.5 per 1 </a:t>
            </a:r>
            <a:r>
              <a:rPr lang="it-IT" dirty="0" err="1" smtClean="0"/>
              <a:t>pnA</a:t>
            </a:r>
            <a:r>
              <a:rPr lang="it-IT" dirty="0" smtClean="0"/>
              <a:t> 124Xe;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xsec</a:t>
            </a:r>
            <a:r>
              <a:rPr lang="it-IT" dirty="0" smtClean="0"/>
              <a:t> (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2+ in 100Sn)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E720E-0577-4152-AB2F-44611C5B16B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Factor 4 </a:t>
            </a:r>
            <a:r>
              <a:rPr lang="fr-FR" dirty="0" err="1" smtClean="0"/>
              <a:t>reduction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baseline="0" dirty="0" smtClean="0"/>
              <a:t> 1 </a:t>
            </a:r>
            <a:r>
              <a:rPr lang="fr-FR" baseline="0" dirty="0" err="1" smtClean="0"/>
              <a:t>step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towards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drip</a:t>
            </a:r>
            <a:r>
              <a:rPr lang="fr-FR" baseline="0" dirty="0" smtClean="0"/>
              <a:t> line =&gt;0.1 mb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E720E-0577-4152-AB2F-44611C5B16B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187450" y="6597650"/>
            <a:ext cx="736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5F5F5F"/>
                </a:solidFill>
              </a:rPr>
              <a:t>CEA DSM </a:t>
            </a:r>
            <a:r>
              <a:rPr lang="fr-FR" sz="800" dirty="0" err="1" smtClean="0">
                <a:solidFill>
                  <a:srgbClr val="5F5F5F"/>
                </a:solidFill>
              </a:rPr>
              <a:t>Irfu</a:t>
            </a:r>
            <a:endParaRPr lang="fr-FR" sz="800" dirty="0" smtClean="0">
              <a:solidFill>
                <a:srgbClr val="5F5F5F"/>
              </a:solidFill>
            </a:endParaRPr>
          </a:p>
        </p:txBody>
      </p:sp>
      <p:sp>
        <p:nvSpPr>
          <p:cNvPr id="5" name="Freeform 28"/>
          <p:cNvSpPr>
            <a:spLocks/>
          </p:cNvSpPr>
          <p:nvPr/>
        </p:nvSpPr>
        <p:spPr bwMode="auto">
          <a:xfrm>
            <a:off x="0" y="-4763"/>
            <a:ext cx="9142413" cy="6637338"/>
          </a:xfrm>
          <a:custGeom>
            <a:avLst/>
            <a:gdLst>
              <a:gd name="T0" fmla="*/ 2147483647 w 5759"/>
              <a:gd name="T1" fmla="*/ 2147483647 h 4181"/>
              <a:gd name="T2" fmla="*/ 2147483647 w 5759"/>
              <a:gd name="T3" fmla="*/ 2147483647 h 4181"/>
              <a:gd name="T4" fmla="*/ 2147483647 w 5759"/>
              <a:gd name="T5" fmla="*/ 0 h 4181"/>
              <a:gd name="T6" fmla="*/ 2147483647 w 5759"/>
              <a:gd name="T7" fmla="*/ 0 h 4181"/>
              <a:gd name="T8" fmla="*/ 2147483647 w 5759"/>
              <a:gd name="T9" fmla="*/ 2147483647 h 4181"/>
              <a:gd name="T10" fmla="*/ 2147483647 w 5759"/>
              <a:gd name="T11" fmla="*/ 2147483647 h 4181"/>
              <a:gd name="T12" fmla="*/ 2147483647 w 5759"/>
              <a:gd name="T13" fmla="*/ 2147483647 h 4181"/>
              <a:gd name="T14" fmla="*/ 2147483647 w 5759"/>
              <a:gd name="T15" fmla="*/ 2147483647 h 4181"/>
              <a:gd name="T16" fmla="*/ 2147483647 w 5759"/>
              <a:gd name="T17" fmla="*/ 2147483647 h 4181"/>
              <a:gd name="T18" fmla="*/ 2147483647 w 5759"/>
              <a:gd name="T19" fmla="*/ 2147483647 h 4181"/>
              <a:gd name="T20" fmla="*/ 2147483647 w 5759"/>
              <a:gd name="T21" fmla="*/ 2147483647 h 4181"/>
              <a:gd name="T22" fmla="*/ 0 w 5759"/>
              <a:gd name="T23" fmla="*/ 2147483647 h 4181"/>
              <a:gd name="T24" fmla="*/ 0 w 5759"/>
              <a:gd name="T25" fmla="*/ 2147483647 h 4181"/>
              <a:gd name="T26" fmla="*/ 2147483647 w 5759"/>
              <a:gd name="T27" fmla="*/ 2147483647 h 41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759" h="4181">
                <a:moveTo>
                  <a:pt x="10" y="504"/>
                </a:moveTo>
                <a:lnTo>
                  <a:pt x="702" y="503"/>
                </a:lnTo>
                <a:lnTo>
                  <a:pt x="702" y="0"/>
                </a:lnTo>
                <a:lnTo>
                  <a:pt x="713" y="0"/>
                </a:lnTo>
                <a:lnTo>
                  <a:pt x="714" y="503"/>
                </a:lnTo>
                <a:lnTo>
                  <a:pt x="5759" y="503"/>
                </a:lnTo>
                <a:lnTo>
                  <a:pt x="5759" y="549"/>
                </a:lnTo>
                <a:lnTo>
                  <a:pt x="714" y="547"/>
                </a:lnTo>
                <a:lnTo>
                  <a:pt x="714" y="4181"/>
                </a:lnTo>
                <a:lnTo>
                  <a:pt x="701" y="4181"/>
                </a:lnTo>
                <a:lnTo>
                  <a:pt x="702" y="547"/>
                </a:lnTo>
                <a:lnTo>
                  <a:pt x="0" y="547"/>
                </a:lnTo>
                <a:lnTo>
                  <a:pt x="0" y="504"/>
                </a:lnTo>
                <a:lnTo>
                  <a:pt x="10" y="504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rgbClr val="80BBD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88913"/>
            <a:ext cx="9620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368425" y="1568450"/>
            <a:ext cx="7667625" cy="765175"/>
          </a:xfrm>
        </p:spPr>
        <p:txBody>
          <a:bodyPr/>
          <a:lstStyle>
            <a:lvl1pPr>
              <a:defRPr sz="4400">
                <a:solidFill>
                  <a:srgbClr val="80BBD0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542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8425" y="3598863"/>
            <a:ext cx="7667625" cy="1343025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rgbClr val="5F5F5F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02/06/2014</a:t>
            </a:r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0AC7-41CB-421A-B4D3-75471AFE0FD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4778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02/06/2014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337D-0189-421E-AD6F-8F2A1BB9A6E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125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37400" y="44450"/>
            <a:ext cx="1970088" cy="652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25550" y="44450"/>
            <a:ext cx="5759450" cy="652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02/06/2014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FC8C-B6BA-4DAD-843F-83BCAE197631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5869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02/06/2014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1A193-C9C4-4E22-BE40-75BD37C004D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2919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02/06/2014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43E-C48B-49A2-96BD-2DF8A596A778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7627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25550" y="914400"/>
            <a:ext cx="3863975" cy="565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41925" y="914400"/>
            <a:ext cx="3865563" cy="565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02/06/2014</a:t>
            </a:r>
            <a:endParaRPr lang="fr-FR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1EC6-C2CB-44CB-B492-26AFC8EA4421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9133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02/06/2014</a:t>
            </a:r>
            <a:endParaRPr lang="fr-FR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C560-71CF-4D7F-AD7A-88AAF7DAA67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7173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02/06/2014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0718-1D6D-414E-B7C9-7BC044CADF23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8856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02/06/2014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EEF39-DBCB-436A-B971-81E319184C26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9208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02/06/2014</a:t>
            </a:r>
            <a:endParaRPr lang="fr-FR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9D51D-D41A-4AD1-9AD3-36BABFFE6E17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7236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02/06/2014</a:t>
            </a:r>
            <a:endParaRPr lang="fr-FR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AD33-8FEC-479A-B4C6-84A5D004907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4373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6"/>
          <p:cNvSpPr>
            <a:spLocks/>
          </p:cNvSpPr>
          <p:nvPr/>
        </p:nvSpPr>
        <p:spPr bwMode="auto">
          <a:xfrm>
            <a:off x="0" y="-1588"/>
            <a:ext cx="9142413" cy="6637338"/>
          </a:xfrm>
          <a:custGeom>
            <a:avLst/>
            <a:gdLst>
              <a:gd name="T0" fmla="*/ 2147483647 w 5759"/>
              <a:gd name="T1" fmla="*/ 2147483647 h 4181"/>
              <a:gd name="T2" fmla="*/ 2147483647 w 5759"/>
              <a:gd name="T3" fmla="*/ 2147483647 h 4181"/>
              <a:gd name="T4" fmla="*/ 2147483647 w 5759"/>
              <a:gd name="T5" fmla="*/ 0 h 4181"/>
              <a:gd name="T6" fmla="*/ 2147483647 w 5759"/>
              <a:gd name="T7" fmla="*/ 0 h 4181"/>
              <a:gd name="T8" fmla="*/ 2147483647 w 5759"/>
              <a:gd name="T9" fmla="*/ 2147483647 h 4181"/>
              <a:gd name="T10" fmla="*/ 2147483647 w 5759"/>
              <a:gd name="T11" fmla="*/ 2147483647 h 4181"/>
              <a:gd name="T12" fmla="*/ 2147483647 w 5759"/>
              <a:gd name="T13" fmla="*/ 2147483647 h 4181"/>
              <a:gd name="T14" fmla="*/ 2147483647 w 5759"/>
              <a:gd name="T15" fmla="*/ 2147483647 h 4181"/>
              <a:gd name="T16" fmla="*/ 2147483647 w 5759"/>
              <a:gd name="T17" fmla="*/ 2147483647 h 4181"/>
              <a:gd name="T18" fmla="*/ 2147483647 w 5759"/>
              <a:gd name="T19" fmla="*/ 2147483647 h 4181"/>
              <a:gd name="T20" fmla="*/ 2147483647 w 5759"/>
              <a:gd name="T21" fmla="*/ 2147483647 h 4181"/>
              <a:gd name="T22" fmla="*/ 0 w 5759"/>
              <a:gd name="T23" fmla="*/ 2147483647 h 4181"/>
              <a:gd name="T24" fmla="*/ 0 w 5759"/>
              <a:gd name="T25" fmla="*/ 2147483647 h 4181"/>
              <a:gd name="T26" fmla="*/ 2147483647 w 5759"/>
              <a:gd name="T27" fmla="*/ 2147483647 h 41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759" h="4181">
                <a:moveTo>
                  <a:pt x="10" y="504"/>
                </a:moveTo>
                <a:lnTo>
                  <a:pt x="702" y="503"/>
                </a:lnTo>
                <a:lnTo>
                  <a:pt x="702" y="0"/>
                </a:lnTo>
                <a:lnTo>
                  <a:pt x="713" y="0"/>
                </a:lnTo>
                <a:lnTo>
                  <a:pt x="714" y="503"/>
                </a:lnTo>
                <a:lnTo>
                  <a:pt x="5759" y="503"/>
                </a:lnTo>
                <a:lnTo>
                  <a:pt x="5759" y="549"/>
                </a:lnTo>
                <a:lnTo>
                  <a:pt x="714" y="547"/>
                </a:lnTo>
                <a:lnTo>
                  <a:pt x="714" y="4181"/>
                </a:lnTo>
                <a:lnTo>
                  <a:pt x="701" y="4181"/>
                </a:lnTo>
                <a:lnTo>
                  <a:pt x="702" y="547"/>
                </a:lnTo>
                <a:lnTo>
                  <a:pt x="0" y="547"/>
                </a:lnTo>
                <a:lnTo>
                  <a:pt x="0" y="504"/>
                </a:lnTo>
                <a:lnTo>
                  <a:pt x="10" y="504"/>
                </a:lnTo>
                <a:close/>
              </a:path>
            </a:pathLst>
          </a:custGeom>
          <a:solidFill>
            <a:srgbClr val="F8D93D">
              <a:alpha val="50195"/>
            </a:srgbClr>
          </a:solidFill>
          <a:ln w="9525">
            <a:solidFill>
              <a:srgbClr val="F8D93D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27138" y="44450"/>
            <a:ext cx="76136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de cette diapositive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5550" y="914400"/>
            <a:ext cx="7881938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97650"/>
            <a:ext cx="11509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720" rIns="3600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it-IT" smtClean="0"/>
              <a:t>02/06/2014</a:t>
            </a:r>
            <a:endParaRPr lang="fr-FR"/>
          </a:p>
        </p:txBody>
      </p:sp>
      <p:sp>
        <p:nvSpPr>
          <p:cNvPr id="3115" name="Rectangle 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93913" y="6597650"/>
            <a:ext cx="66325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1031" name="Text Box 44"/>
          <p:cNvSpPr txBox="1">
            <a:spLocks noChangeArrowheads="1"/>
          </p:cNvSpPr>
          <p:nvPr/>
        </p:nvSpPr>
        <p:spPr bwMode="auto">
          <a:xfrm>
            <a:off x="1244600" y="6589713"/>
            <a:ext cx="736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800" dirty="0" smtClean="0">
                <a:solidFill>
                  <a:srgbClr val="5F5F5F"/>
                </a:solidFill>
              </a:rPr>
              <a:t>CEA DSM </a:t>
            </a:r>
            <a:r>
              <a:rPr lang="fr-FR" sz="800" dirty="0" err="1" smtClean="0">
                <a:solidFill>
                  <a:srgbClr val="5F5F5F"/>
                </a:solidFill>
              </a:rPr>
              <a:t>Irfu</a:t>
            </a:r>
            <a:endParaRPr lang="fr-FR" sz="800" dirty="0" smtClean="0">
              <a:solidFill>
                <a:srgbClr val="5F5F5F"/>
              </a:solidFill>
            </a:endParaRPr>
          </a:p>
          <a:p>
            <a:pPr eaLnBrk="1" hangingPunct="1">
              <a:defRPr/>
            </a:pPr>
            <a:endParaRPr lang="fr-FR" sz="800" dirty="0" smtClean="0">
              <a:solidFill>
                <a:srgbClr val="5F5F5F"/>
              </a:solidFill>
            </a:endParaRP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3313" y="6597650"/>
            <a:ext cx="3857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40BDC631-ACF0-4061-BB4D-6DE92052CCA6}" type="slidenum">
              <a:rPr lang="fr-FR"/>
              <a:pPr>
                <a:defRPr/>
              </a:pPr>
              <a:t>‹N›</a:t>
            </a:fld>
            <a:endParaRPr lang="fr-FR"/>
          </a:p>
        </p:txBody>
      </p:sp>
      <p:pic>
        <p:nvPicPr>
          <p:cNvPr id="1033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88913"/>
            <a:ext cx="9620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r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fr-FR" sz="4000" dirty="0" smtClean="0"/>
              <a:t>Shell </a:t>
            </a:r>
            <a:r>
              <a:rPr lang="fr-FR" sz="4000" dirty="0" err="1" smtClean="0"/>
              <a:t>evolution</a:t>
            </a:r>
            <a:r>
              <a:rPr lang="fr-FR" sz="4000" dirty="0" smtClean="0"/>
              <a:t> </a:t>
            </a:r>
            <a:r>
              <a:rPr lang="fr-FR" sz="4000" dirty="0" err="1" smtClean="0"/>
              <a:t>towards</a:t>
            </a:r>
            <a:r>
              <a:rPr lang="fr-FR" sz="4000" dirty="0" smtClean="0"/>
              <a:t> </a:t>
            </a:r>
            <a:r>
              <a:rPr lang="fr-FR" sz="4000" baseline="30000" dirty="0" smtClean="0"/>
              <a:t>100</a:t>
            </a:r>
            <a:r>
              <a:rPr lang="fr-FR" sz="4000" dirty="0" smtClean="0"/>
              <a:t>Sn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3077" name="Sous-titr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fr-FR" sz="2000" dirty="0" smtClean="0"/>
              <a:t>Anna </a:t>
            </a:r>
            <a:r>
              <a:rPr lang="fr-FR" sz="2000" dirty="0" err="1" smtClean="0"/>
              <a:t>Corsi</a:t>
            </a:r>
            <a:endParaRPr lang="fr-FR" sz="2000" dirty="0" smtClean="0"/>
          </a:p>
          <a:p>
            <a:pPr eaLnBrk="1" hangingPunct="1"/>
            <a:r>
              <a:rPr lang="fr-FR" sz="2000" dirty="0" smtClean="0"/>
              <a:t>CEA Saclay/IRFU/</a:t>
            </a:r>
            <a:r>
              <a:rPr lang="fr-FR" sz="2000" dirty="0" err="1" smtClean="0"/>
              <a:t>SPhN</a:t>
            </a: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Towards</a:t>
            </a:r>
            <a:r>
              <a:rPr lang="fr-FR" sz="2800" dirty="0" smtClean="0"/>
              <a:t> </a:t>
            </a:r>
            <a:r>
              <a:rPr lang="fr-FR" sz="2800" baseline="30000" dirty="0" smtClean="0"/>
              <a:t>100</a:t>
            </a:r>
            <a:r>
              <a:rPr lang="fr-FR" sz="2800" dirty="0" smtClean="0"/>
              <a:t>Sn </a:t>
            </a:r>
            <a:r>
              <a:rPr lang="fr-FR" sz="2800" dirty="0" err="1" smtClean="0"/>
              <a:t>spectroscopy</a:t>
            </a:r>
            <a:endParaRPr lang="it-IT" sz="28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t="2048" b="51617"/>
          <a:stretch>
            <a:fillRect/>
          </a:stretch>
        </p:blipFill>
        <p:spPr bwMode="auto">
          <a:xfrm>
            <a:off x="1227138" y="1410101"/>
            <a:ext cx="4283079" cy="11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1339830" y="2651935"/>
            <a:ext cx="3446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err="1" smtClean="0">
                <a:solidFill>
                  <a:srgbClr val="000000"/>
                </a:solidFill>
              </a:rPr>
              <a:t>L.Audirac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i="1" dirty="0" smtClean="0">
                <a:solidFill>
                  <a:srgbClr val="000000"/>
                </a:solidFill>
              </a:rPr>
              <a:t>et al.</a:t>
            </a:r>
            <a:r>
              <a:rPr lang="fr-FR" sz="1200" dirty="0" smtClean="0">
                <a:solidFill>
                  <a:srgbClr val="000000"/>
                </a:solidFill>
              </a:rPr>
              <a:t>, PRC 88, 041602(R) (2013)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214414" y="1071546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Inclusive knockout cross section on C and H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227138" y="3319161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/>
              <a:t>Exclusive (p,p2n) cross sections on H:</a:t>
            </a:r>
          </a:p>
          <a:p>
            <a:r>
              <a:rPr lang="fr-FR" sz="1600" b="1" dirty="0" smtClean="0"/>
              <a:t>2</a:t>
            </a:r>
            <a:r>
              <a:rPr lang="fr-FR" sz="1600" b="1" baseline="30000" dirty="0" smtClean="0"/>
              <a:t>+</a:t>
            </a:r>
            <a:r>
              <a:rPr lang="fr-FR" sz="1600" b="1" baseline="-25000" dirty="0" smtClean="0"/>
              <a:t>1</a:t>
            </a:r>
            <a:r>
              <a:rPr lang="fr-FR" sz="1600" b="1" dirty="0" smtClean="0"/>
              <a:t>: 0.6 (4) mb</a:t>
            </a:r>
          </a:p>
          <a:p>
            <a:r>
              <a:rPr lang="fr-FR" sz="1600" b="1" dirty="0" smtClean="0"/>
              <a:t>2</a:t>
            </a:r>
            <a:r>
              <a:rPr lang="fr-FR" sz="1600" b="1" baseline="30000" dirty="0" smtClean="0"/>
              <a:t>+</a:t>
            </a:r>
            <a:r>
              <a:rPr lang="fr-FR" sz="1600" b="1" baseline="-25000" dirty="0" smtClean="0"/>
              <a:t>2</a:t>
            </a:r>
            <a:r>
              <a:rPr lang="fr-FR" sz="1600" b="1" dirty="0" smtClean="0"/>
              <a:t>: 2.1 (6) mb </a:t>
            </a:r>
            <a:r>
              <a:rPr lang="fr-FR" sz="1600" dirty="0" smtClean="0"/>
              <a:t>(</a:t>
            </a:r>
            <a:r>
              <a:rPr lang="fr-FR" sz="1600" dirty="0" err="1" smtClean="0"/>
              <a:t>newly</a:t>
            </a:r>
            <a:r>
              <a:rPr lang="fr-FR" sz="1600" dirty="0" smtClean="0"/>
              <a:t> </a:t>
            </a:r>
            <a:r>
              <a:rPr lang="fr-FR" sz="1600" dirty="0" err="1" smtClean="0"/>
              <a:t>assigned</a:t>
            </a:r>
            <a:r>
              <a:rPr lang="fr-FR" sz="1600" dirty="0" smtClean="0"/>
              <a:t>)</a:t>
            </a:r>
          </a:p>
          <a:p>
            <a:r>
              <a:rPr lang="fr-FR" sz="1600" dirty="0" smtClean="0">
                <a:solidFill>
                  <a:srgbClr val="FF0066"/>
                </a:solidFill>
              </a:rPr>
              <a:t>Structure change </a:t>
            </a:r>
            <a:r>
              <a:rPr lang="fr-FR" sz="1600" dirty="0" err="1" smtClean="0">
                <a:solidFill>
                  <a:srgbClr val="FF0066"/>
                </a:solidFill>
              </a:rPr>
              <a:t>btw</a:t>
            </a:r>
            <a:r>
              <a:rPr lang="fr-FR" sz="1600" dirty="0" smtClean="0">
                <a:solidFill>
                  <a:srgbClr val="FF0066"/>
                </a:solidFill>
              </a:rPr>
              <a:t> </a:t>
            </a:r>
            <a:r>
              <a:rPr lang="fr-FR" sz="1600" baseline="30000" dirty="0" smtClean="0">
                <a:solidFill>
                  <a:srgbClr val="FF0066"/>
                </a:solidFill>
              </a:rPr>
              <a:t>104</a:t>
            </a:r>
            <a:r>
              <a:rPr lang="fr-FR" sz="1600" dirty="0" smtClean="0">
                <a:solidFill>
                  <a:srgbClr val="FF0066"/>
                </a:solidFill>
              </a:rPr>
              <a:t>Sn and </a:t>
            </a:r>
            <a:r>
              <a:rPr lang="fr-FR" sz="1600" baseline="30000" dirty="0" smtClean="0">
                <a:solidFill>
                  <a:srgbClr val="FF0066"/>
                </a:solidFill>
              </a:rPr>
              <a:t>102</a:t>
            </a:r>
            <a:r>
              <a:rPr lang="fr-FR" sz="1600" dirty="0" smtClean="0">
                <a:solidFill>
                  <a:srgbClr val="FF0066"/>
                </a:solidFill>
              </a:rPr>
              <a:t>Sn?</a:t>
            </a:r>
          </a:p>
          <a:p>
            <a:endParaRPr lang="fr-FR" sz="1200" dirty="0" smtClean="0"/>
          </a:p>
          <a:p>
            <a:r>
              <a:rPr lang="fr-FR" sz="1200" dirty="0" err="1" smtClean="0"/>
              <a:t>A.Corsi</a:t>
            </a:r>
            <a:r>
              <a:rPr lang="fr-FR" sz="1200" dirty="0" smtClean="0"/>
              <a:t> </a:t>
            </a:r>
            <a:r>
              <a:rPr lang="fr-FR" sz="1200" i="1" dirty="0" smtClean="0"/>
              <a:t>et al</a:t>
            </a:r>
            <a:r>
              <a:rPr lang="fr-FR" sz="1200" dirty="0" smtClean="0"/>
              <a:t>., in </a:t>
            </a:r>
            <a:r>
              <a:rPr lang="fr-FR" sz="1200" dirty="0" err="1" smtClean="0"/>
              <a:t>preparation</a:t>
            </a:r>
            <a:endParaRPr lang="fr-FR" sz="1200" dirty="0" smtClean="0"/>
          </a:p>
        </p:txBody>
      </p:sp>
      <p:pic>
        <p:nvPicPr>
          <p:cNvPr id="13" name="Immagine 12" descr="102.png"/>
          <p:cNvPicPr>
            <a:picLocks noChangeAspect="1"/>
          </p:cNvPicPr>
          <p:nvPr/>
        </p:nvPicPr>
        <p:blipFill>
          <a:blip r:embed="rId4"/>
          <a:srcRect t="6671"/>
          <a:stretch>
            <a:fillRect/>
          </a:stretch>
        </p:blipFill>
        <p:spPr>
          <a:xfrm>
            <a:off x="5544686" y="928670"/>
            <a:ext cx="3564389" cy="448609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7557609" y="2857496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baseline="30000" dirty="0" smtClean="0"/>
              <a:t>102</a:t>
            </a:r>
            <a:r>
              <a:rPr lang="fr-FR" sz="2400" b="1" dirty="0" smtClean="0"/>
              <a:t>Sn</a:t>
            </a:r>
            <a:endParaRPr lang="it-IT" sz="2400" b="1" dirty="0"/>
          </a:p>
        </p:txBody>
      </p:sp>
      <p:sp>
        <p:nvSpPr>
          <p:cNvPr id="14" name="Rettangolo 13"/>
          <p:cNvSpPr/>
          <p:nvPr/>
        </p:nvSpPr>
        <p:spPr>
          <a:xfrm>
            <a:off x="1214414" y="5434628"/>
            <a:ext cx="7823224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measured</a:t>
            </a:r>
            <a:r>
              <a:rPr lang="fr-FR" dirty="0" smtClean="0"/>
              <a:t> cross section </a:t>
            </a:r>
            <a:r>
              <a:rPr lang="fr-FR" baseline="30000" dirty="0" smtClean="0"/>
              <a:t>104</a:t>
            </a:r>
            <a:r>
              <a:rPr lang="fr-FR" dirty="0" smtClean="0"/>
              <a:t>Sn(p,p2n)</a:t>
            </a:r>
            <a:r>
              <a:rPr lang="fr-FR" baseline="30000" dirty="0" smtClean="0"/>
              <a:t>102</a:t>
            </a:r>
            <a:r>
              <a:rPr lang="fr-FR" dirty="0" smtClean="0"/>
              <a:t>Sn(2</a:t>
            </a:r>
            <a:r>
              <a:rPr lang="fr-FR" baseline="30000" dirty="0" smtClean="0"/>
              <a:t>+</a:t>
            </a:r>
            <a:r>
              <a:rPr lang="fr-FR" dirty="0" smtClean="0"/>
              <a:t>) :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50 </a:t>
            </a:r>
            <a:r>
              <a:rPr lang="fr-FR" b="1" dirty="0" err="1" smtClean="0">
                <a:solidFill>
                  <a:srgbClr val="00B050"/>
                </a:solidFill>
              </a:rPr>
              <a:t>pps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baseline="30000" dirty="0" smtClean="0">
                <a:solidFill>
                  <a:srgbClr val="00B050"/>
                </a:solidFill>
              </a:rPr>
              <a:t>102</a:t>
            </a:r>
            <a:r>
              <a:rPr lang="fr-FR" b="1" dirty="0" smtClean="0">
                <a:solidFill>
                  <a:srgbClr val="00B050"/>
                </a:solidFill>
              </a:rPr>
              <a:t>Sn* </a:t>
            </a:r>
            <a:r>
              <a:rPr lang="fr-FR" dirty="0" smtClean="0"/>
              <a:t>× </a:t>
            </a:r>
            <a:r>
              <a:rPr lang="fr-FR" b="1" dirty="0" smtClean="0">
                <a:solidFill>
                  <a:srgbClr val="FF0066"/>
                </a:solidFill>
              </a:rPr>
              <a:t>5 cm LH</a:t>
            </a:r>
            <a:r>
              <a:rPr lang="fr-FR" b="1" baseline="-25000" dirty="0" smtClean="0">
                <a:solidFill>
                  <a:srgbClr val="FF0066"/>
                </a:solidFill>
              </a:rPr>
              <a:t>2</a:t>
            </a:r>
            <a:r>
              <a:rPr lang="fr-FR" dirty="0" smtClean="0"/>
              <a:t> × </a:t>
            </a:r>
            <a:r>
              <a:rPr lang="fr-FR" b="1" dirty="0" smtClean="0">
                <a:solidFill>
                  <a:srgbClr val="7030A0"/>
                </a:solidFill>
              </a:rPr>
              <a:t>0.6 mb</a:t>
            </a:r>
            <a:r>
              <a:rPr lang="fr-FR" dirty="0" smtClean="0"/>
              <a:t> × 5% </a:t>
            </a:r>
            <a:r>
              <a:rPr lang="fr-FR" dirty="0" err="1" smtClean="0">
                <a:latin typeface="Symbol" pitchFamily="18" charset="2"/>
              </a:rPr>
              <a:t>e</a:t>
            </a:r>
            <a:r>
              <a:rPr lang="fr-FR" baseline="-25000" dirty="0" err="1" smtClean="0">
                <a:latin typeface="Symbol" pitchFamily="18" charset="2"/>
              </a:rPr>
              <a:t>g</a:t>
            </a:r>
            <a:r>
              <a:rPr lang="fr-FR" dirty="0" smtClean="0"/>
              <a:t> × 60% </a:t>
            </a:r>
            <a:r>
              <a:rPr lang="fr-FR" dirty="0" err="1" smtClean="0">
                <a:latin typeface="Symbol" pitchFamily="18" charset="2"/>
              </a:rPr>
              <a:t>e</a:t>
            </a:r>
            <a:r>
              <a:rPr lang="fr-FR" baseline="-25000" dirty="0" err="1" smtClean="0">
                <a:latin typeface="+mj-lt"/>
              </a:rPr>
              <a:t>trans</a:t>
            </a:r>
            <a:r>
              <a:rPr lang="fr-FR" dirty="0" smtClean="0"/>
              <a:t> × 6 d = 100 </a:t>
            </a:r>
            <a:r>
              <a:rPr lang="fr-FR" dirty="0" smtClean="0">
                <a:latin typeface="Symbol" pitchFamily="18" charset="2"/>
              </a:rPr>
              <a:t>g</a:t>
            </a:r>
            <a:endParaRPr lang="fr-FR" baseline="-25000" dirty="0" smtClean="0">
              <a:latin typeface="Symbol" pitchFamily="18" charset="2"/>
            </a:endParaRPr>
          </a:p>
          <a:p>
            <a:r>
              <a:rPr lang="fr-FR" b="1" baseline="30000" dirty="0" smtClean="0"/>
              <a:t>→</a:t>
            </a:r>
            <a:r>
              <a:rPr lang="fr-FR" b="1" baseline="30000" dirty="0" smtClean="0"/>
              <a:t>100</a:t>
            </a:r>
            <a:r>
              <a:rPr lang="fr-FR" b="1" dirty="0" smtClean="0"/>
              <a:t>Sn </a:t>
            </a:r>
            <a:r>
              <a:rPr lang="fr-FR" b="1" dirty="0" err="1" smtClean="0"/>
              <a:t>spectroscopy</a:t>
            </a:r>
            <a:r>
              <a:rPr lang="fr-FR" b="1" dirty="0" smtClean="0"/>
              <a:t> </a:t>
            </a:r>
            <a:r>
              <a:rPr lang="fr-FR" dirty="0" err="1" smtClean="0"/>
              <a:t>feasible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RIBF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smtClean="0"/>
              <a:t>10 </a:t>
            </a:r>
            <a:r>
              <a:rPr lang="fr-FR" dirty="0" err="1" smtClean="0"/>
              <a:t>days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time</a:t>
            </a:r>
          </a:p>
          <a:p>
            <a:r>
              <a:rPr lang="fr-FR" sz="1200" dirty="0" smtClean="0">
                <a:solidFill>
                  <a:srgbClr val="00B050"/>
                </a:solidFill>
              </a:rPr>
              <a:t>*</a:t>
            </a:r>
            <a:r>
              <a:rPr lang="fr-FR" sz="1200" dirty="0" err="1" smtClean="0">
                <a:solidFill>
                  <a:srgbClr val="00B050"/>
                </a:solidFill>
              </a:rPr>
              <a:t>primary</a:t>
            </a:r>
            <a:r>
              <a:rPr lang="fr-FR" sz="1200" dirty="0" smtClean="0">
                <a:solidFill>
                  <a:srgbClr val="00B050"/>
                </a:solidFill>
              </a:rPr>
              <a:t> </a:t>
            </a:r>
            <a:r>
              <a:rPr lang="fr-FR" sz="1200" dirty="0" err="1" smtClean="0">
                <a:solidFill>
                  <a:srgbClr val="00B050"/>
                </a:solidFill>
              </a:rPr>
              <a:t>beam</a:t>
            </a:r>
            <a:r>
              <a:rPr lang="fr-FR" sz="1200" dirty="0" smtClean="0">
                <a:solidFill>
                  <a:srgbClr val="00B050"/>
                </a:solidFill>
              </a:rPr>
              <a:t> 100 </a:t>
            </a:r>
            <a:r>
              <a:rPr lang="fr-FR" sz="1200" dirty="0" err="1" smtClean="0">
                <a:solidFill>
                  <a:srgbClr val="00B050"/>
                </a:solidFill>
              </a:rPr>
              <a:t>pnA</a:t>
            </a:r>
            <a:r>
              <a:rPr lang="fr-FR" sz="1200" dirty="0" smtClean="0">
                <a:solidFill>
                  <a:srgbClr val="00B050"/>
                </a:solidFill>
              </a:rPr>
              <a:t>, total  </a:t>
            </a:r>
            <a:r>
              <a:rPr lang="fr-FR" sz="1200" dirty="0" err="1" smtClean="0">
                <a:solidFill>
                  <a:srgbClr val="00B050"/>
                </a:solidFill>
              </a:rPr>
              <a:t>secondary</a:t>
            </a:r>
            <a:r>
              <a:rPr lang="fr-FR" sz="1200" dirty="0" smtClean="0">
                <a:solidFill>
                  <a:srgbClr val="00B050"/>
                </a:solidFill>
              </a:rPr>
              <a:t> beam10</a:t>
            </a:r>
            <a:r>
              <a:rPr lang="fr-FR" sz="1200" baseline="30000" dirty="0" smtClean="0">
                <a:solidFill>
                  <a:srgbClr val="00B050"/>
                </a:solidFill>
              </a:rPr>
              <a:t>5</a:t>
            </a:r>
            <a:r>
              <a:rPr lang="fr-FR" sz="1200" dirty="0" smtClean="0">
                <a:solidFill>
                  <a:srgbClr val="00B050"/>
                </a:solidFill>
              </a:rPr>
              <a:t> </a:t>
            </a:r>
            <a:r>
              <a:rPr lang="fr-FR" sz="1200" dirty="0" err="1" smtClean="0">
                <a:solidFill>
                  <a:srgbClr val="00B050"/>
                </a:solidFill>
              </a:rPr>
              <a:t>pps</a:t>
            </a:r>
            <a:r>
              <a:rPr lang="fr-FR" sz="1200" dirty="0" smtClean="0">
                <a:solidFill>
                  <a:srgbClr val="00B050"/>
                </a:solidFill>
              </a:rPr>
              <a:t>, cross section </a:t>
            </a:r>
            <a:r>
              <a:rPr lang="fr-FR" sz="1200" dirty="0" err="1" smtClean="0">
                <a:solidFill>
                  <a:srgbClr val="00B050"/>
                </a:solidFill>
              </a:rPr>
              <a:t>from</a:t>
            </a:r>
            <a:r>
              <a:rPr lang="fr-FR" sz="1200" dirty="0" smtClean="0">
                <a:solidFill>
                  <a:srgbClr val="00B050"/>
                </a:solidFill>
              </a:rPr>
              <a:t> </a:t>
            </a:r>
            <a:r>
              <a:rPr lang="fr-FR" sz="1200" dirty="0" err="1" smtClean="0">
                <a:solidFill>
                  <a:srgbClr val="00B050"/>
                </a:solidFill>
              </a:rPr>
              <a:t>H.Suzuki</a:t>
            </a:r>
            <a:r>
              <a:rPr lang="fr-FR" sz="1200" dirty="0" smtClean="0">
                <a:solidFill>
                  <a:srgbClr val="00B050"/>
                </a:solidFill>
              </a:rPr>
              <a:t> </a:t>
            </a:r>
            <a:r>
              <a:rPr lang="fr-FR" sz="1200" i="1" dirty="0" smtClean="0">
                <a:solidFill>
                  <a:srgbClr val="00B050"/>
                </a:solidFill>
              </a:rPr>
              <a:t>et al</a:t>
            </a:r>
            <a:r>
              <a:rPr lang="fr-FR" sz="1200" dirty="0" smtClean="0">
                <a:solidFill>
                  <a:srgbClr val="00B050"/>
                </a:solidFill>
              </a:rPr>
              <a:t>., NIM B 317, 756(2013)</a:t>
            </a:r>
            <a:endParaRPr lang="fr-FR" sz="1200" dirty="0" smtClean="0">
              <a:solidFill>
                <a:srgbClr val="00B05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t="93668"/>
          <a:stretch>
            <a:fillRect/>
          </a:stretch>
        </p:blipFill>
        <p:spPr bwMode="auto">
          <a:xfrm>
            <a:off x="1337405" y="2500306"/>
            <a:ext cx="4172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tangolo 15"/>
          <p:cNvSpPr/>
          <p:nvPr/>
        </p:nvSpPr>
        <p:spPr>
          <a:xfrm>
            <a:off x="1857356" y="1857364"/>
            <a:ext cx="236557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Conclusions and perspectives</a:t>
            </a:r>
            <a:endParaRPr lang="it-IT" sz="28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7" name="CasellaDiTesto 6"/>
          <p:cNvSpPr txBox="1"/>
          <p:nvPr/>
        </p:nvSpPr>
        <p:spPr>
          <a:xfrm>
            <a:off x="1298575" y="1128016"/>
            <a:ext cx="72025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smtClean="0"/>
              <a:t>Coulomb excitation: </a:t>
            </a:r>
            <a:r>
              <a:rPr lang="fr-FR" dirty="0" smtClean="0">
                <a:solidFill>
                  <a:srgbClr val="FF0066"/>
                </a:solidFill>
              </a:rPr>
              <a:t>B(E2) </a:t>
            </a:r>
            <a:r>
              <a:rPr lang="fr-FR" dirty="0" smtClean="0">
                <a:solidFill>
                  <a:srgbClr val="FF0066"/>
                </a:solidFill>
              </a:rPr>
              <a:t>=0.163(26)e</a:t>
            </a:r>
            <a:r>
              <a:rPr lang="fr-FR" baseline="30000" dirty="0" smtClean="0">
                <a:solidFill>
                  <a:srgbClr val="FF0066"/>
                </a:solidFill>
              </a:rPr>
              <a:t>2</a:t>
            </a:r>
            <a:r>
              <a:rPr lang="fr-FR" dirty="0" smtClean="0">
                <a:solidFill>
                  <a:srgbClr val="FF0066"/>
                </a:solidFill>
              </a:rPr>
              <a:t>b</a:t>
            </a:r>
            <a:r>
              <a:rPr lang="fr-FR" baseline="30000" dirty="0" smtClean="0">
                <a:solidFill>
                  <a:srgbClr val="FF0066"/>
                </a:solidFill>
              </a:rPr>
              <a:t>2</a:t>
            </a:r>
            <a:r>
              <a:rPr lang="fr-FR" dirty="0" smtClean="0">
                <a:solidFill>
                  <a:srgbClr val="FF0066"/>
                </a:solidFill>
              </a:rPr>
              <a:t>, </a:t>
            </a:r>
            <a:r>
              <a:rPr lang="fr-FR" dirty="0" err="1" smtClean="0">
                <a:solidFill>
                  <a:srgbClr val="FF0066"/>
                </a:solidFill>
              </a:rPr>
              <a:t>decrease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pronounced</a:t>
            </a:r>
            <a:r>
              <a:rPr lang="fr-FR" dirty="0" smtClean="0"/>
              <a:t> </a:t>
            </a:r>
            <a:r>
              <a:rPr lang="fr-FR" dirty="0" err="1" smtClean="0"/>
              <a:t>wrt</a:t>
            </a:r>
            <a:r>
              <a:rPr lang="fr-FR" dirty="0" smtClean="0"/>
              <a:t> GSI </a:t>
            </a:r>
            <a:r>
              <a:rPr lang="fr-FR" dirty="0" err="1" smtClean="0"/>
              <a:t>exp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en-US" dirty="0" smtClean="0"/>
              <a:t>Shell </a:t>
            </a:r>
            <a:r>
              <a:rPr lang="en-US" dirty="0" smtClean="0"/>
              <a:t>model calculations fail to reproduce </a:t>
            </a:r>
            <a:r>
              <a:rPr lang="en-US" dirty="0" smtClean="0"/>
              <a:t>exp. </a:t>
            </a:r>
            <a:r>
              <a:rPr lang="en-US" dirty="0" smtClean="0"/>
              <a:t>values, calculations</a:t>
            </a:r>
          </a:p>
          <a:p>
            <a:r>
              <a:rPr lang="en-US" dirty="0" smtClean="0"/>
              <a:t>within a larger valence space </a:t>
            </a:r>
            <a:r>
              <a:rPr lang="en-US" dirty="0" smtClean="0"/>
              <a:t>demanded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err="1" smtClean="0"/>
              <a:t>Beyond</a:t>
            </a:r>
            <a:r>
              <a:rPr lang="fr-FR" dirty="0" smtClean="0"/>
              <a:t>-</a:t>
            </a:r>
            <a:r>
              <a:rPr lang="fr-FR" dirty="0" err="1" smtClean="0"/>
              <a:t>mean</a:t>
            </a:r>
            <a:r>
              <a:rPr lang="fr-FR" dirty="0" smtClean="0"/>
              <a:t>-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calculations</a:t>
            </a:r>
            <a:r>
              <a:rPr lang="fr-FR" dirty="0" smtClean="0"/>
              <a:t> (HFB+QRPA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Gogny</a:t>
            </a:r>
            <a:r>
              <a:rPr lang="fr-FR" dirty="0" smtClean="0"/>
              <a:t> D1M) </a:t>
            </a:r>
            <a:r>
              <a:rPr lang="fr-FR" dirty="0" err="1" smtClean="0"/>
              <a:t>predictive</a:t>
            </a:r>
            <a:r>
              <a:rPr lang="fr-FR" dirty="0" smtClean="0"/>
              <a:t> for light </a:t>
            </a:r>
            <a:r>
              <a:rPr lang="fr-FR" dirty="0" smtClean="0"/>
              <a:t>Sn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err="1" smtClean="0"/>
              <a:t>Inelastic</a:t>
            </a:r>
            <a:r>
              <a:rPr lang="fr-FR" dirty="0" smtClean="0"/>
              <a:t> </a:t>
            </a:r>
            <a:r>
              <a:rPr lang="fr-FR" dirty="0" err="1" smtClean="0"/>
              <a:t>scattering</a:t>
            </a:r>
            <a:r>
              <a:rPr lang="fr-FR" dirty="0" smtClean="0"/>
              <a:t>: large </a:t>
            </a:r>
            <a:r>
              <a:rPr lang="fr-FR" dirty="0" smtClean="0">
                <a:solidFill>
                  <a:srgbClr val="FF0066"/>
                </a:solidFill>
              </a:rPr>
              <a:t>neutron component </a:t>
            </a:r>
            <a:r>
              <a:rPr lang="fr-FR" dirty="0" smtClean="0"/>
              <a:t>in 2</a:t>
            </a:r>
            <a:r>
              <a:rPr lang="fr-FR" baseline="30000" dirty="0" smtClean="0"/>
              <a:t>+</a:t>
            </a:r>
            <a:r>
              <a:rPr lang="fr-FR" dirty="0" smtClean="0"/>
              <a:t> excitation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smtClean="0"/>
              <a:t>New 3</a:t>
            </a:r>
            <a:r>
              <a:rPr lang="fr-FR" baseline="30000" dirty="0" smtClean="0"/>
              <a:t>- </a:t>
            </a:r>
            <a:r>
              <a:rPr lang="fr-FR" dirty="0" err="1" smtClean="0"/>
              <a:t>at</a:t>
            </a:r>
            <a:r>
              <a:rPr lang="fr-FR" dirty="0" smtClean="0"/>
              <a:t> 3210 </a:t>
            </a:r>
            <a:r>
              <a:rPr lang="fr-FR" dirty="0" err="1" smtClean="0"/>
              <a:t>keV</a:t>
            </a:r>
            <a:r>
              <a:rPr lang="fr-FR" dirty="0" smtClean="0"/>
              <a:t>;</a:t>
            </a:r>
            <a:r>
              <a:rPr lang="fr-FR" dirty="0" smtClean="0"/>
              <a:t> </a:t>
            </a:r>
            <a:r>
              <a:rPr lang="fr-FR" dirty="0" err="1" smtClean="0"/>
              <a:t>increasing</a:t>
            </a:r>
            <a:r>
              <a:rPr lang="fr-FR" dirty="0" smtClean="0"/>
              <a:t> 3</a:t>
            </a:r>
            <a:r>
              <a:rPr lang="fr-FR" baseline="30000" dirty="0" smtClean="0"/>
              <a:t>-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endParaRPr lang="fr-FR" dirty="0" smtClean="0"/>
          </a:p>
          <a:p>
            <a:r>
              <a:rPr lang="fr-FR" dirty="0" smtClean="0"/>
              <a:t>	</a:t>
            </a:r>
            <a:r>
              <a:rPr lang="fr-FR" dirty="0" smtClean="0"/>
              <a:t> </a:t>
            </a:r>
            <a:r>
              <a:rPr lang="fr-FR" dirty="0" smtClean="0"/>
              <a:t>→</a:t>
            </a:r>
            <a:r>
              <a:rPr lang="fr-FR" dirty="0" smtClean="0"/>
              <a:t> neutron </a:t>
            </a:r>
            <a:r>
              <a:rPr lang="fr-FR" dirty="0" err="1" smtClean="0"/>
              <a:t>collectivity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r>
              <a:rPr lang="fr-FR" dirty="0" smtClean="0"/>
              <a:t> close to </a:t>
            </a:r>
            <a:r>
              <a:rPr lang="fr-FR" baseline="30000" dirty="0" smtClean="0"/>
              <a:t>100</a:t>
            </a:r>
            <a:r>
              <a:rPr lang="fr-FR" dirty="0" smtClean="0"/>
              <a:t>Sn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aseline="30000" dirty="0" smtClean="0"/>
              <a:t> 104</a:t>
            </a:r>
            <a:r>
              <a:rPr lang="fr-FR" dirty="0" smtClean="0"/>
              <a:t>Sn(p,2n)</a:t>
            </a:r>
            <a:r>
              <a:rPr lang="fr-FR" baseline="30000" dirty="0" smtClean="0"/>
              <a:t>102</a:t>
            </a:r>
            <a:r>
              <a:rPr lang="fr-FR" dirty="0" smtClean="0"/>
              <a:t>Sn </a:t>
            </a:r>
            <a:r>
              <a:rPr lang="fr-FR" dirty="0" smtClean="0"/>
              <a:t>cross sections </a:t>
            </a:r>
            <a:r>
              <a:rPr lang="fr-FR" dirty="0" err="1" smtClean="0"/>
              <a:t>measured</a:t>
            </a:r>
            <a:endParaRPr lang="fr-FR" baseline="30000" dirty="0" smtClean="0"/>
          </a:p>
          <a:p>
            <a:r>
              <a:rPr lang="fr-FR" baseline="30000" dirty="0" smtClean="0">
                <a:solidFill>
                  <a:srgbClr val="FF0066"/>
                </a:solidFill>
              </a:rPr>
              <a:t>	→ </a:t>
            </a:r>
            <a:r>
              <a:rPr lang="fr-FR" baseline="30000" dirty="0" smtClean="0">
                <a:solidFill>
                  <a:srgbClr val="FF0066"/>
                </a:solidFill>
              </a:rPr>
              <a:t>100</a:t>
            </a:r>
            <a:r>
              <a:rPr lang="fr-FR" dirty="0" smtClean="0">
                <a:solidFill>
                  <a:srgbClr val="FF0066"/>
                </a:solidFill>
              </a:rPr>
              <a:t>Sn </a:t>
            </a:r>
            <a:r>
              <a:rPr lang="fr-FR" dirty="0" err="1" smtClean="0">
                <a:solidFill>
                  <a:srgbClr val="FF0066"/>
                </a:solidFill>
              </a:rPr>
              <a:t>spectroscopy</a:t>
            </a:r>
            <a:r>
              <a:rPr lang="fr-FR" dirty="0" smtClean="0">
                <a:solidFill>
                  <a:srgbClr val="FF0066"/>
                </a:solidFill>
              </a:rPr>
              <a:t>  </a:t>
            </a:r>
            <a:r>
              <a:rPr lang="fr-FR" dirty="0" err="1" smtClean="0">
                <a:solidFill>
                  <a:srgbClr val="FF0066"/>
                </a:solidFill>
              </a:rPr>
              <a:t>from</a:t>
            </a:r>
            <a:r>
              <a:rPr lang="fr-FR" dirty="0" smtClean="0">
                <a:solidFill>
                  <a:srgbClr val="FF0066"/>
                </a:solidFill>
              </a:rPr>
              <a:t> (p,p2n) </a:t>
            </a:r>
            <a:r>
              <a:rPr lang="fr-FR" dirty="0" err="1" smtClean="0">
                <a:solidFill>
                  <a:srgbClr val="FF0066"/>
                </a:solidFill>
              </a:rPr>
              <a:t>feasible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at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smtClean="0">
                <a:solidFill>
                  <a:srgbClr val="FF0066"/>
                </a:solidFill>
              </a:rPr>
              <a:t>RIBF </a:t>
            </a:r>
            <a:r>
              <a:rPr lang="fr-FR" dirty="0" err="1" smtClean="0"/>
              <a:t>with</a:t>
            </a:r>
            <a:r>
              <a:rPr lang="fr-FR" dirty="0" smtClean="0"/>
              <a:t> 	LH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thick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baseline="30000" dirty="0" smtClean="0"/>
              <a:t>124</a:t>
            </a:r>
            <a:r>
              <a:rPr lang="fr-FR" dirty="0" smtClean="0"/>
              <a:t>Xe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/>
              <a:t>at</a:t>
            </a:r>
            <a:r>
              <a:rPr lang="fr-FR" dirty="0" smtClean="0"/>
              <a:t> 100 </a:t>
            </a:r>
            <a:r>
              <a:rPr lang="fr-FR" dirty="0" err="1" smtClean="0"/>
              <a:t>pnA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4" name="CasellaDiTesto 3"/>
          <p:cNvSpPr txBox="1"/>
          <p:nvPr/>
        </p:nvSpPr>
        <p:spPr>
          <a:xfrm>
            <a:off x="1357290" y="1142984"/>
            <a:ext cx="778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66"/>
                </a:solidFill>
              </a:rPr>
              <a:t>Local team (RIKEN, CNS, RCNP)</a:t>
            </a:r>
          </a:p>
          <a:p>
            <a:r>
              <a:rPr lang="fr-FR" sz="2400" i="1" dirty="0" err="1" smtClean="0"/>
              <a:t>P.Doornenbal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M.Matsushita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D.Steppenbeck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S.Takeuchi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H.Wang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N.Aoi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H.Baba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K.Matsui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T.Motobayashi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D.Nishimura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S.Ota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H.Sakurai</a:t>
            </a:r>
            <a:r>
              <a:rPr lang="fr-FR" sz="2400" i="1" dirty="0" smtClean="0"/>
              <a:t>, H Shiga, R. </a:t>
            </a:r>
            <a:r>
              <a:rPr lang="fr-FR" sz="2400" i="1" dirty="0" err="1" smtClean="0"/>
              <a:t>Taniuchi</a:t>
            </a:r>
            <a:endParaRPr lang="fr-FR" sz="2400" i="1" dirty="0" smtClean="0"/>
          </a:p>
          <a:p>
            <a:endParaRPr lang="fr-FR" sz="2400" dirty="0" smtClean="0"/>
          </a:p>
          <a:p>
            <a:r>
              <a:rPr lang="fr-FR" sz="2400" b="1" dirty="0" smtClean="0">
                <a:solidFill>
                  <a:srgbClr val="FF0066"/>
                </a:solidFill>
              </a:rPr>
              <a:t>CEA-Saclay team</a:t>
            </a:r>
          </a:p>
          <a:p>
            <a:r>
              <a:rPr lang="fr-FR" sz="2400" i="1" dirty="0" smtClean="0"/>
              <a:t>A. </a:t>
            </a:r>
            <a:r>
              <a:rPr lang="fr-FR" sz="2400" i="1" dirty="0" err="1" smtClean="0"/>
              <a:t>Corsi</a:t>
            </a:r>
            <a:r>
              <a:rPr lang="fr-FR" sz="2400" i="1" dirty="0" smtClean="0"/>
              <a:t>. </a:t>
            </a:r>
            <a:r>
              <a:rPr lang="fr-FR" sz="2400" i="1" dirty="0" err="1" smtClean="0"/>
              <a:t>A.Obertelli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L.Audirac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S.Boissinot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A.Gillibert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V.Lapoux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E.Pollacco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C.Santamaria</a:t>
            </a:r>
            <a:endParaRPr lang="fr-FR" sz="2400" i="1" dirty="0" smtClean="0"/>
          </a:p>
          <a:p>
            <a:endParaRPr lang="fr-FR" sz="2400" dirty="0" smtClean="0"/>
          </a:p>
          <a:p>
            <a:r>
              <a:rPr lang="fr-FR" sz="2400" b="1" dirty="0" err="1" smtClean="0">
                <a:solidFill>
                  <a:srgbClr val="0070C0"/>
                </a:solidFill>
              </a:rPr>
              <a:t>Theoretical</a:t>
            </a:r>
            <a:r>
              <a:rPr lang="fr-FR" sz="2400" b="1" dirty="0" smtClean="0">
                <a:solidFill>
                  <a:srgbClr val="0070C0"/>
                </a:solidFill>
              </a:rPr>
              <a:t> support, </a:t>
            </a:r>
            <a:r>
              <a:rPr lang="fr-FR" sz="2400" b="1" dirty="0" smtClean="0">
                <a:solidFill>
                  <a:srgbClr val="0070C0"/>
                </a:solidFill>
              </a:rPr>
              <a:t>CEA/DAM/DIF Arpajon, France</a:t>
            </a:r>
            <a:endParaRPr lang="fr-FR" sz="2400" b="1" dirty="0" smtClean="0">
              <a:solidFill>
                <a:srgbClr val="0070C0"/>
              </a:solidFill>
            </a:endParaRPr>
          </a:p>
          <a:p>
            <a:r>
              <a:rPr lang="fr-FR" sz="2400" i="1" dirty="0" err="1" smtClean="0"/>
              <a:t>M.Dupuis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F.Lechaftois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M.Martini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S.Péru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Backup </a:t>
            </a:r>
            <a:r>
              <a:rPr lang="fr-FR" dirty="0" err="1" smtClean="0"/>
              <a:t>slides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 smtClean="0"/>
              <a:t>Inelastic</a:t>
            </a:r>
            <a:r>
              <a:rPr lang="fr-FR" sz="2400" dirty="0" smtClean="0"/>
              <a:t> </a:t>
            </a:r>
            <a:r>
              <a:rPr lang="fr-FR" sz="2400" dirty="0" err="1" smtClean="0"/>
              <a:t>scattering</a:t>
            </a:r>
            <a:r>
              <a:rPr lang="fr-FR" sz="2400" dirty="0" smtClean="0"/>
              <a:t> cross sections</a:t>
            </a:r>
            <a:endParaRPr lang="en-US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pic>
        <p:nvPicPr>
          <p:cNvPr id="5" name="Immagine 4" descr="sei_Sn116_p_133.8_2+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0462"/>
            <a:ext cx="3929090" cy="3895615"/>
          </a:xfrm>
          <a:prstGeom prst="rect">
            <a:avLst/>
          </a:prstGeom>
        </p:spPr>
      </p:pic>
      <p:pic>
        <p:nvPicPr>
          <p:cNvPr id="6" name="Immagine 5" descr="sei_Sn116_p_133.8_3-1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862" y="2865549"/>
            <a:ext cx="3981926" cy="394800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214942" y="1000108"/>
            <a:ext cx="3511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Ingredients</a:t>
            </a:r>
            <a:r>
              <a:rPr lang="fr-F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HFB+QRPA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Gogny</a:t>
            </a:r>
            <a:r>
              <a:rPr lang="fr-FR" dirty="0" smtClean="0"/>
              <a:t> D1M interaction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JLM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smtClean="0"/>
              <a:t>(Semi-</a:t>
            </a:r>
            <a:r>
              <a:rPr lang="fr-FR" dirty="0" err="1" smtClean="0"/>
              <a:t>microscopic</a:t>
            </a:r>
            <a:r>
              <a:rPr lang="fr-FR" dirty="0" smtClean="0"/>
              <a:t> </a:t>
            </a:r>
            <a:r>
              <a:rPr lang="fr-FR" dirty="0" err="1" smtClean="0"/>
              <a:t>optical</a:t>
            </a:r>
            <a:r>
              <a:rPr lang="fr-FR" dirty="0" smtClean="0"/>
              <a:t> )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71604" y="4536077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M.Dupuis</a:t>
            </a:r>
            <a:r>
              <a:rPr lang="fr-FR" dirty="0" smtClean="0"/>
              <a:t>, CEA/DAM/DIF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Shell model</a:t>
            </a:r>
            <a:endParaRPr lang="en-US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7" y="1071546"/>
            <a:ext cx="3705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8488" y="3844925"/>
            <a:ext cx="3162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2" y="1285860"/>
            <a:ext cx="4153732" cy="260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7138" y="3844925"/>
            <a:ext cx="34956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740262"/>
            <a:ext cx="192088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10"/>
          <p:cNvSpPr/>
          <p:nvPr/>
        </p:nvSpPr>
        <p:spPr>
          <a:xfrm>
            <a:off x="5688586" y="4463263"/>
            <a:ext cx="1476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000000"/>
                </a:solidFill>
              </a:rPr>
              <a:t>HF </a:t>
            </a:r>
            <a:r>
              <a:rPr lang="fr-FR" sz="1200" dirty="0" err="1" smtClean="0">
                <a:solidFill>
                  <a:srgbClr val="000000"/>
                </a:solidFill>
              </a:rPr>
              <a:t>sp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dirty="0" err="1" smtClean="0">
                <a:solidFill>
                  <a:srgbClr val="000000"/>
                </a:solidFill>
              </a:rPr>
              <a:t>levels</a:t>
            </a:r>
            <a:r>
              <a:rPr lang="fr-FR" sz="1200" dirty="0" smtClean="0">
                <a:solidFill>
                  <a:srgbClr val="000000"/>
                </a:solidFill>
              </a:rPr>
              <a:t>, </a:t>
            </a:r>
            <a:r>
              <a:rPr lang="fr-FR" sz="1200" baseline="30000" dirty="0" smtClean="0">
                <a:solidFill>
                  <a:srgbClr val="000000"/>
                </a:solidFill>
              </a:rPr>
              <a:t>104</a:t>
            </a:r>
            <a:r>
              <a:rPr lang="fr-FR" sz="1200" dirty="0" smtClean="0">
                <a:solidFill>
                  <a:srgbClr val="000000"/>
                </a:solidFill>
              </a:rPr>
              <a:t>Sn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78488" y="1071546"/>
            <a:ext cx="2761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T.Back</a:t>
            </a:r>
            <a:r>
              <a:rPr lang="fr-FR" sz="1400" dirty="0" smtClean="0"/>
              <a:t>, PRC 87, 031306 (2013) </a:t>
            </a:r>
            <a:endParaRPr lang="en-US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85918" y="3967467"/>
            <a:ext cx="2865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T.Faestermann</a:t>
            </a:r>
            <a:r>
              <a:rPr lang="fr-FR" sz="1200" dirty="0" smtClean="0"/>
              <a:t>, PPNP 69, 85 (2013)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Nucleon</a:t>
            </a:r>
            <a:r>
              <a:rPr lang="fr-FR" sz="2800" dirty="0" smtClean="0"/>
              <a:t> </a:t>
            </a:r>
            <a:r>
              <a:rPr lang="fr-FR" sz="2800" dirty="0" err="1" smtClean="0"/>
              <a:t>removal</a:t>
            </a:r>
            <a:r>
              <a:rPr lang="fr-FR" sz="2800" dirty="0" smtClean="0"/>
              <a:t> cross section</a:t>
            </a:r>
            <a:endParaRPr lang="en-US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1515760"/>
            <a:ext cx="7916862" cy="348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1339830" y="5080827"/>
            <a:ext cx="3446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err="1" smtClean="0">
                <a:solidFill>
                  <a:srgbClr val="000000"/>
                </a:solidFill>
              </a:rPr>
              <a:t>L.Audirac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i="1" dirty="0" smtClean="0">
                <a:solidFill>
                  <a:srgbClr val="000000"/>
                </a:solidFill>
              </a:rPr>
              <a:t>et al.</a:t>
            </a:r>
            <a:r>
              <a:rPr lang="fr-FR" sz="1200" dirty="0" smtClean="0">
                <a:solidFill>
                  <a:srgbClr val="000000"/>
                </a:solidFill>
              </a:rPr>
              <a:t>, PRC 88, 041602(R) (2013)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o 41"/>
          <p:cNvGrpSpPr/>
          <p:nvPr/>
        </p:nvGrpSpPr>
        <p:grpSpPr>
          <a:xfrm>
            <a:off x="2513022" y="2402359"/>
            <a:ext cx="5202250" cy="3169781"/>
            <a:chOff x="913889" y="1495155"/>
            <a:chExt cx="4586805" cy="2876800"/>
          </a:xfrm>
        </p:grpSpPr>
        <p:pic>
          <p:nvPicPr>
            <p:cNvPr id="40" name="Immagine 39" descr="be2.png"/>
            <p:cNvPicPr>
              <a:picLocks noChangeAspect="1"/>
            </p:cNvPicPr>
            <p:nvPr/>
          </p:nvPicPr>
          <p:blipFill>
            <a:blip r:embed="rId2"/>
            <a:srcRect r="37306" b="40765"/>
            <a:stretch>
              <a:fillRect/>
            </a:stretch>
          </p:blipFill>
          <p:spPr>
            <a:xfrm>
              <a:off x="913889" y="1495155"/>
              <a:ext cx="4586805" cy="2291035"/>
            </a:xfrm>
            <a:prstGeom prst="rect">
              <a:avLst/>
            </a:prstGeom>
          </p:spPr>
        </p:pic>
        <p:pic>
          <p:nvPicPr>
            <p:cNvPr id="41" name="Immagine 40" descr="be2.png"/>
            <p:cNvPicPr>
              <a:picLocks noChangeAspect="1"/>
            </p:cNvPicPr>
            <p:nvPr/>
          </p:nvPicPr>
          <p:blipFill>
            <a:blip r:embed="rId2"/>
            <a:srcRect l="9276" t="81400" r="37306" b="1977"/>
            <a:stretch>
              <a:fillRect/>
            </a:stretch>
          </p:blipFill>
          <p:spPr>
            <a:xfrm>
              <a:off x="1578676" y="3740113"/>
              <a:ext cx="3840669" cy="631842"/>
            </a:xfrm>
            <a:prstGeom prst="rect">
              <a:avLst/>
            </a:prstGeom>
          </p:spPr>
        </p:pic>
      </p:grpSp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err="1" smtClean="0"/>
              <a:t>Collectivity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along</a:t>
            </a:r>
            <a:r>
              <a:rPr lang="fr-FR" sz="2800" dirty="0" smtClean="0"/>
              <a:t> Sn </a:t>
            </a:r>
            <a:r>
              <a:rPr lang="fr-FR" sz="2800" dirty="0" err="1" smtClean="0"/>
              <a:t>isotopic</a:t>
            </a:r>
            <a:r>
              <a:rPr lang="fr-FR" sz="2800" dirty="0" smtClean="0"/>
              <a:t> </a:t>
            </a:r>
            <a:r>
              <a:rPr lang="fr-FR" sz="2800" dirty="0" err="1" smtClean="0"/>
              <a:t>chain</a:t>
            </a:r>
            <a:endParaRPr lang="fr-FR" sz="2800" dirty="0" smtClean="0"/>
          </a:p>
        </p:txBody>
      </p:sp>
      <p:sp>
        <p:nvSpPr>
          <p:cNvPr id="410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5F5F5F"/>
                </a:solidFill>
              </a:rPr>
              <a:t>-Anna Corsi -   Shell evolution towards 100Sn</a:t>
            </a:r>
            <a:endParaRPr lang="fr-FR" smtClean="0">
              <a:solidFill>
                <a:srgbClr val="5F5F5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43042" y="606006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66"/>
                </a:solidFill>
              </a:rPr>
              <a:t>Which</a:t>
            </a:r>
            <a:r>
              <a:rPr lang="fr-FR" b="1" dirty="0" smtClean="0">
                <a:solidFill>
                  <a:srgbClr val="FF0066"/>
                </a:solidFill>
              </a:rPr>
              <a:t> </a:t>
            </a:r>
            <a:r>
              <a:rPr lang="fr-FR" b="1" dirty="0" err="1" smtClean="0">
                <a:solidFill>
                  <a:srgbClr val="FF0066"/>
                </a:solidFill>
              </a:rPr>
              <a:t>is</a:t>
            </a:r>
            <a:r>
              <a:rPr lang="fr-FR" b="1" dirty="0" smtClean="0">
                <a:solidFill>
                  <a:srgbClr val="FF0066"/>
                </a:solidFill>
              </a:rPr>
              <a:t> the </a:t>
            </a:r>
            <a:r>
              <a:rPr lang="fr-FR" b="1" dirty="0" err="1" smtClean="0">
                <a:solidFill>
                  <a:srgbClr val="FF0066"/>
                </a:solidFill>
              </a:rPr>
              <a:t>origin</a:t>
            </a:r>
            <a:r>
              <a:rPr lang="fr-FR" b="1" dirty="0" smtClean="0">
                <a:solidFill>
                  <a:srgbClr val="FF0066"/>
                </a:solidFill>
              </a:rPr>
              <a:t> of light Sn </a:t>
            </a:r>
            <a:r>
              <a:rPr lang="fr-FR" b="1" dirty="0" err="1" smtClean="0">
                <a:solidFill>
                  <a:srgbClr val="FF0066"/>
                </a:solidFill>
              </a:rPr>
              <a:t>collectivity</a:t>
            </a:r>
            <a:r>
              <a:rPr lang="fr-FR" b="1" dirty="0" smtClean="0">
                <a:solidFill>
                  <a:srgbClr val="FF0066"/>
                </a:solidFill>
              </a:rPr>
              <a:t>?</a:t>
            </a:r>
            <a:endParaRPr lang="fr-FR" b="1" dirty="0" smtClean="0">
              <a:solidFill>
                <a:srgbClr val="FF0066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07323" y="928670"/>
            <a:ext cx="750175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b="1" dirty="0" smtClean="0"/>
              <a:t>B(E2) </a:t>
            </a:r>
            <a:r>
              <a:rPr lang="fr-FR" b="1" dirty="0" err="1" smtClean="0"/>
              <a:t>deviate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predictions</a:t>
            </a:r>
            <a:r>
              <a:rPr lang="fr-FR" b="1" dirty="0" smtClean="0"/>
              <a:t> </a:t>
            </a:r>
            <a:r>
              <a:rPr lang="fr-FR" dirty="0" smtClean="0"/>
              <a:t>(SM, </a:t>
            </a:r>
            <a:r>
              <a:rPr lang="fr-FR" dirty="0" err="1" smtClean="0"/>
              <a:t>seniority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r>
              <a:rPr lang="fr-FR" dirty="0" smtClean="0"/>
              <a:t>)</a:t>
            </a:r>
          </a:p>
          <a:p>
            <a:endParaRPr lang="fr-FR" sz="1000" dirty="0" smtClean="0"/>
          </a:p>
          <a:p>
            <a:r>
              <a:rPr lang="fr-FR" sz="1100" dirty="0" smtClean="0"/>
              <a:t>A. </a:t>
            </a:r>
            <a:r>
              <a:rPr lang="fr-FR" sz="1100" dirty="0" err="1" smtClean="0"/>
              <a:t>Banu</a:t>
            </a:r>
            <a:r>
              <a:rPr lang="fr-FR" sz="1100" dirty="0" smtClean="0"/>
              <a:t>, </a:t>
            </a:r>
            <a:r>
              <a:rPr lang="fr-FR" sz="1100" i="1" dirty="0" smtClean="0"/>
              <a:t>et al.</a:t>
            </a:r>
            <a:r>
              <a:rPr lang="fr-FR" sz="1100" dirty="0" smtClean="0"/>
              <a:t>, Phys. </a:t>
            </a:r>
            <a:r>
              <a:rPr lang="fr-FR" sz="1100" dirty="0" err="1" smtClean="0"/>
              <a:t>Rev</a:t>
            </a:r>
            <a:r>
              <a:rPr lang="fr-FR" sz="1100" dirty="0" smtClean="0"/>
              <a:t>. C 72, 061305 (2005</a:t>
            </a:r>
            <a:r>
              <a:rPr lang="fr-FR" sz="1100" dirty="0" smtClean="0"/>
              <a:t>).	A. </a:t>
            </a:r>
            <a:r>
              <a:rPr lang="fr-FR" sz="1100" dirty="0" err="1" smtClean="0"/>
              <a:t>Ekstrom</a:t>
            </a:r>
            <a:r>
              <a:rPr lang="fr-FR" sz="1100" dirty="0" smtClean="0"/>
              <a:t>, </a:t>
            </a:r>
            <a:r>
              <a:rPr lang="fr-FR" sz="1100" i="1" dirty="0" smtClean="0"/>
              <a:t>et al</a:t>
            </a:r>
            <a:r>
              <a:rPr lang="fr-FR" sz="1100" dirty="0" smtClean="0"/>
              <a:t>., Phys. </a:t>
            </a:r>
            <a:r>
              <a:rPr lang="fr-FR" sz="1100" dirty="0" err="1" smtClean="0"/>
              <a:t>Rev</a:t>
            </a:r>
            <a:r>
              <a:rPr lang="fr-FR" sz="1100" dirty="0" smtClean="0"/>
              <a:t>. </a:t>
            </a:r>
            <a:r>
              <a:rPr lang="fr-FR" sz="1100" dirty="0" err="1" smtClean="0"/>
              <a:t>Lett</a:t>
            </a:r>
            <a:r>
              <a:rPr lang="fr-FR" sz="1100" dirty="0" smtClean="0"/>
              <a:t>. 101, 012502 (2008</a:t>
            </a:r>
            <a:r>
              <a:rPr lang="fr-FR" sz="1100" dirty="0" smtClean="0"/>
              <a:t>).</a:t>
            </a:r>
          </a:p>
          <a:p>
            <a:r>
              <a:rPr lang="fr-FR" sz="1100" dirty="0" smtClean="0"/>
              <a:t>J. </a:t>
            </a:r>
            <a:r>
              <a:rPr lang="fr-FR" sz="1100" dirty="0" err="1" smtClean="0"/>
              <a:t>Cederkall</a:t>
            </a:r>
            <a:r>
              <a:rPr lang="fr-FR" sz="1100" dirty="0" smtClean="0"/>
              <a:t>, </a:t>
            </a:r>
            <a:r>
              <a:rPr lang="fr-FR" sz="1100" i="1" dirty="0" smtClean="0"/>
              <a:t>et al</a:t>
            </a:r>
            <a:r>
              <a:rPr lang="fr-FR" sz="1100" dirty="0" smtClean="0"/>
              <a:t>., Phys. </a:t>
            </a:r>
            <a:r>
              <a:rPr lang="fr-FR" sz="1100" dirty="0" err="1" smtClean="0"/>
              <a:t>Rev</a:t>
            </a:r>
            <a:r>
              <a:rPr lang="fr-FR" sz="1100" dirty="0" smtClean="0"/>
              <a:t>. </a:t>
            </a:r>
            <a:r>
              <a:rPr lang="fr-FR" sz="1100" dirty="0" err="1" smtClean="0"/>
              <a:t>Lett</a:t>
            </a:r>
            <a:r>
              <a:rPr lang="fr-FR" sz="1100" dirty="0" smtClean="0"/>
              <a:t>. 98, 172501 (2007).	C. </a:t>
            </a:r>
            <a:r>
              <a:rPr lang="fr-FR" sz="1100" dirty="0" err="1" smtClean="0"/>
              <a:t>Vaman</a:t>
            </a:r>
            <a:r>
              <a:rPr lang="fr-FR" sz="1100" dirty="0" smtClean="0"/>
              <a:t>, </a:t>
            </a:r>
            <a:r>
              <a:rPr lang="fr-FR" sz="1100" i="1" dirty="0" smtClean="0"/>
              <a:t>et al., </a:t>
            </a:r>
            <a:r>
              <a:rPr lang="fr-FR" sz="1100" dirty="0" smtClean="0"/>
              <a:t>Phys. </a:t>
            </a:r>
            <a:r>
              <a:rPr lang="fr-FR" sz="1100" dirty="0" err="1" smtClean="0"/>
              <a:t>Rev</a:t>
            </a:r>
            <a:r>
              <a:rPr lang="fr-FR" sz="1100" dirty="0" smtClean="0"/>
              <a:t>. </a:t>
            </a:r>
            <a:r>
              <a:rPr lang="fr-FR" sz="1100" dirty="0" err="1" smtClean="0"/>
              <a:t>Lett</a:t>
            </a:r>
            <a:r>
              <a:rPr lang="fr-FR" sz="1100" dirty="0" smtClean="0"/>
              <a:t>. 99, 162501 (2007).</a:t>
            </a:r>
          </a:p>
          <a:p>
            <a:r>
              <a:rPr lang="fr-FR" sz="1100" dirty="0" err="1" smtClean="0"/>
              <a:t>P.Doornenbal</a:t>
            </a:r>
            <a:r>
              <a:rPr lang="fr-FR" sz="1100" dirty="0" smtClean="0"/>
              <a:t> </a:t>
            </a:r>
            <a:r>
              <a:rPr lang="fr-FR" sz="1100" i="1" dirty="0" smtClean="0"/>
              <a:t>et al</a:t>
            </a:r>
            <a:r>
              <a:rPr lang="fr-FR" sz="1100" dirty="0" smtClean="0"/>
              <a:t>., Phys. </a:t>
            </a:r>
            <a:r>
              <a:rPr lang="fr-FR" sz="1100" dirty="0" err="1" smtClean="0"/>
              <a:t>Rev</a:t>
            </a:r>
            <a:r>
              <a:rPr lang="fr-FR" sz="1100" dirty="0" smtClean="0"/>
              <a:t>. C 78, 031303 (2008).	</a:t>
            </a:r>
            <a:r>
              <a:rPr lang="fr-FR" sz="1100" dirty="0" err="1" smtClean="0"/>
              <a:t>R.Kumar</a:t>
            </a:r>
            <a:r>
              <a:rPr lang="fr-FR" sz="1100" dirty="0" smtClean="0"/>
              <a:t> </a:t>
            </a:r>
            <a:r>
              <a:rPr lang="fr-FR" sz="1100" i="1" dirty="0" smtClean="0"/>
              <a:t>et al</a:t>
            </a:r>
            <a:r>
              <a:rPr lang="fr-FR" sz="1100" dirty="0" smtClean="0"/>
              <a:t>., </a:t>
            </a:r>
            <a:r>
              <a:rPr lang="fr-FR" sz="1100" dirty="0" err="1" smtClean="0"/>
              <a:t>Phys</a:t>
            </a:r>
            <a:r>
              <a:rPr lang="fr-FR" sz="1100" dirty="0" smtClean="0"/>
              <a:t> </a:t>
            </a:r>
            <a:r>
              <a:rPr lang="fr-FR" sz="1100" dirty="0" err="1" smtClean="0"/>
              <a:t>Rev</a:t>
            </a:r>
            <a:r>
              <a:rPr lang="fr-FR" sz="1100" dirty="0" smtClean="0"/>
              <a:t>. C 81, 024306 (2010)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643041" y="5366579"/>
            <a:ext cx="75009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Magicity of </a:t>
            </a:r>
            <a:r>
              <a:rPr lang="fr-FR" b="1" baseline="30000" dirty="0" smtClean="0"/>
              <a:t>100</a:t>
            </a:r>
            <a:r>
              <a:rPr lang="fr-FR" b="1" dirty="0" smtClean="0"/>
              <a:t>Sn </a:t>
            </a:r>
            <a:r>
              <a:rPr lang="fr-FR" dirty="0" err="1" smtClean="0"/>
              <a:t>confirmed</a:t>
            </a:r>
            <a:r>
              <a:rPr lang="fr-FR" dirty="0" smtClean="0"/>
              <a:t> by Gamow-Teller </a:t>
            </a:r>
            <a:r>
              <a:rPr lang="fr-FR" dirty="0" err="1" smtClean="0"/>
              <a:t>resonance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</a:p>
          <a:p>
            <a:r>
              <a:rPr lang="da-DK" sz="1200" dirty="0" smtClean="0"/>
              <a:t>C.B.Hinke, </a:t>
            </a:r>
            <a:r>
              <a:rPr lang="da-DK" sz="1200" i="1" dirty="0" smtClean="0"/>
              <a:t>et al., </a:t>
            </a:r>
            <a:r>
              <a:rPr lang="da-DK" sz="1200" dirty="0" smtClean="0"/>
              <a:t>Nature 486, 341 (2012).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3571868" y="2088189"/>
            <a:ext cx="3899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 smtClean="0"/>
              <a:t>Adapted</a:t>
            </a:r>
            <a:r>
              <a:rPr lang="fr-FR" sz="1200" dirty="0" smtClean="0"/>
              <a:t> </a:t>
            </a:r>
            <a:r>
              <a:rPr lang="fr-FR" sz="1200" dirty="0" err="1" smtClean="0"/>
              <a:t>from</a:t>
            </a:r>
            <a:r>
              <a:rPr lang="fr-FR" sz="1200" dirty="0" smtClean="0"/>
              <a:t> </a:t>
            </a:r>
            <a:r>
              <a:rPr lang="fr-FR" sz="1200" dirty="0" err="1" smtClean="0"/>
              <a:t>V.Bader</a:t>
            </a:r>
            <a:r>
              <a:rPr lang="fr-FR" sz="1200" dirty="0" smtClean="0"/>
              <a:t> </a:t>
            </a:r>
            <a:r>
              <a:rPr lang="fr-FR" sz="1200" dirty="0" smtClean="0"/>
              <a:t>et al. PRC 88 051301(R) (2013)</a:t>
            </a:r>
          </a:p>
        </p:txBody>
      </p:sp>
      <p:sp>
        <p:nvSpPr>
          <p:cNvPr id="44" name="Rettangolo 43"/>
          <p:cNvSpPr/>
          <p:nvPr/>
        </p:nvSpPr>
        <p:spPr>
          <a:xfrm>
            <a:off x="3571868" y="265969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tangolo 44"/>
          <p:cNvSpPr/>
          <p:nvPr/>
        </p:nvSpPr>
        <p:spPr>
          <a:xfrm>
            <a:off x="3428992" y="2613974"/>
            <a:ext cx="344540" cy="18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1432" y="2321528"/>
            <a:ext cx="5062402" cy="255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ettangolo 46"/>
          <p:cNvSpPr/>
          <p:nvPr/>
        </p:nvSpPr>
        <p:spPr>
          <a:xfrm>
            <a:off x="3454711" y="2483005"/>
            <a:ext cx="188595" cy="30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 descr="P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368" y="3000372"/>
            <a:ext cx="2572664" cy="2286016"/>
          </a:xfrm>
          <a:prstGeom prst="rect">
            <a:avLst/>
          </a:prstGeom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err="1" smtClean="0"/>
              <a:t>Spectroscopy</a:t>
            </a:r>
            <a:r>
              <a:rPr lang="fr-FR" sz="2800" dirty="0" smtClean="0"/>
              <a:t> </a:t>
            </a:r>
            <a:r>
              <a:rPr lang="fr-FR" sz="2800" dirty="0" err="1" smtClean="0"/>
              <a:t>around</a:t>
            </a:r>
            <a:r>
              <a:rPr lang="fr-FR" sz="2800" dirty="0" smtClean="0"/>
              <a:t> </a:t>
            </a:r>
            <a:r>
              <a:rPr lang="fr-FR" sz="2800" baseline="30000" dirty="0" smtClean="0"/>
              <a:t>104</a:t>
            </a:r>
            <a:r>
              <a:rPr lang="fr-FR" sz="2800" dirty="0" smtClean="0"/>
              <a:t>Sn </a:t>
            </a:r>
            <a:r>
              <a:rPr lang="fr-FR" sz="2800" dirty="0" err="1" smtClean="0"/>
              <a:t>at</a:t>
            </a:r>
            <a:r>
              <a:rPr lang="fr-FR" sz="2800" dirty="0" smtClean="0"/>
              <a:t> RIBF</a:t>
            </a:r>
          </a:p>
        </p:txBody>
      </p:sp>
      <p:sp>
        <p:nvSpPr>
          <p:cNvPr id="410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5F5F5F"/>
                </a:solidFill>
              </a:rPr>
              <a:t>-Anna Corsi -   Shell evolution towards 100Sn</a:t>
            </a:r>
            <a:endParaRPr lang="fr-FR" smtClean="0">
              <a:solidFill>
                <a:srgbClr val="5F5F5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286" y="3857628"/>
            <a:ext cx="45047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magine 7" descr="IMG_0498.JPG"/>
          <p:cNvPicPr>
            <a:picLocks noChangeAspect="1"/>
          </p:cNvPicPr>
          <p:nvPr/>
        </p:nvPicPr>
        <p:blipFill>
          <a:blip r:embed="rId4" cstate="print"/>
          <a:srcRect l="6154" r="16926"/>
          <a:stretch>
            <a:fillRect/>
          </a:stretch>
        </p:blipFill>
        <p:spPr>
          <a:xfrm>
            <a:off x="5000628" y="3109510"/>
            <a:ext cx="1440160" cy="1248186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4500562" y="5286388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>
            <a:stCxn id="9" idx="7"/>
          </p:cNvCxnSpPr>
          <p:nvPr/>
        </p:nvCxnSpPr>
        <p:spPr>
          <a:xfrm rot="5400000" flipH="1" flipV="1">
            <a:off x="4572007" y="4686821"/>
            <a:ext cx="813874" cy="4689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727864" y="5328236"/>
            <a:ext cx="23447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Primary</a:t>
            </a:r>
            <a:r>
              <a:rPr lang="fr-FR" sz="1400" dirty="0" smtClean="0"/>
              <a:t> </a:t>
            </a:r>
            <a:r>
              <a:rPr lang="fr-FR" sz="1400" dirty="0" err="1" smtClean="0"/>
              <a:t>beam</a:t>
            </a:r>
            <a:r>
              <a:rPr lang="fr-FR" sz="1400" dirty="0" smtClean="0"/>
              <a:t>:</a:t>
            </a:r>
          </a:p>
          <a:p>
            <a:pPr lvl="1"/>
            <a:r>
              <a:rPr lang="fr-FR" sz="1400" baseline="30000" dirty="0" smtClean="0"/>
              <a:t>124</a:t>
            </a:r>
            <a:r>
              <a:rPr lang="fr-FR" sz="1400" dirty="0" smtClean="0"/>
              <a:t>Xe 10 </a:t>
            </a:r>
            <a:r>
              <a:rPr lang="fr-FR" sz="1400" dirty="0" err="1" smtClean="0"/>
              <a:t>pnA</a:t>
            </a:r>
            <a:endParaRPr lang="fr-FR" sz="1400" dirty="0" smtClean="0"/>
          </a:p>
          <a:p>
            <a:r>
              <a:rPr lang="fr-FR" sz="1400" dirty="0" err="1" smtClean="0"/>
              <a:t>Secondary</a:t>
            </a:r>
            <a:r>
              <a:rPr lang="fr-FR" sz="1400" dirty="0" smtClean="0"/>
              <a:t> </a:t>
            </a:r>
            <a:r>
              <a:rPr lang="fr-FR" sz="1400" dirty="0" err="1" smtClean="0"/>
              <a:t>beam</a:t>
            </a:r>
            <a:r>
              <a:rPr lang="fr-FR" sz="1400" dirty="0" smtClean="0"/>
              <a:t>:</a:t>
            </a:r>
          </a:p>
          <a:p>
            <a:pPr lvl="1"/>
            <a:r>
              <a:rPr lang="fr-FR" sz="1400" baseline="30000" dirty="0" smtClean="0"/>
              <a:t>112</a:t>
            </a:r>
            <a:r>
              <a:rPr lang="fr-FR" sz="1400" dirty="0" smtClean="0"/>
              <a:t>Sn </a:t>
            </a:r>
            <a:r>
              <a:rPr lang="fr-FR" sz="1400" dirty="0" smtClean="0"/>
              <a:t>(</a:t>
            </a:r>
            <a:r>
              <a:rPr lang="fr-FR" sz="1400" dirty="0" err="1" smtClean="0"/>
              <a:t>reference</a:t>
            </a:r>
            <a:r>
              <a:rPr lang="fr-FR" sz="1400" dirty="0" smtClean="0"/>
              <a:t>)</a:t>
            </a:r>
          </a:p>
          <a:p>
            <a:pPr lvl="1"/>
            <a:r>
              <a:rPr lang="fr-FR" sz="1400" baseline="30000" dirty="0" smtClean="0"/>
              <a:t>104</a:t>
            </a:r>
            <a:r>
              <a:rPr lang="fr-FR" sz="1400" dirty="0" smtClean="0"/>
              <a:t>Sn 350 </a:t>
            </a:r>
            <a:r>
              <a:rPr lang="fr-FR" sz="1400" dirty="0" err="1" smtClean="0"/>
              <a:t>pps</a:t>
            </a:r>
            <a:r>
              <a:rPr lang="fr-FR" sz="1400" dirty="0" smtClean="0"/>
              <a:t>, 25%</a:t>
            </a:r>
            <a:endParaRPr lang="it-IT" sz="1400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1597479" y="928670"/>
            <a:ext cx="712900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RIBF74 </a:t>
            </a:r>
            <a:r>
              <a:rPr lang="fr-FR" dirty="0" err="1" smtClean="0"/>
              <a:t>experiment</a:t>
            </a:r>
            <a:r>
              <a:rPr lang="fr-FR" dirty="0" smtClean="0"/>
              <a:t>, </a:t>
            </a:r>
            <a:r>
              <a:rPr lang="fr-FR" dirty="0" err="1" smtClean="0"/>
              <a:t>Spokespersons</a:t>
            </a:r>
            <a:r>
              <a:rPr lang="fr-FR" dirty="0" smtClean="0"/>
              <a:t>: </a:t>
            </a:r>
            <a:r>
              <a:rPr lang="fr-FR" dirty="0" err="1" smtClean="0"/>
              <a:t>P.Doornenbal</a:t>
            </a:r>
            <a:r>
              <a:rPr lang="fr-FR" dirty="0" smtClean="0"/>
              <a:t>, </a:t>
            </a:r>
            <a:r>
              <a:rPr lang="fr-FR" dirty="0" err="1" smtClean="0"/>
              <a:t>A.Obertelli</a:t>
            </a:r>
            <a:endParaRPr lang="fr-FR" dirty="0" smtClean="0"/>
          </a:p>
          <a:p>
            <a:endParaRPr lang="fr-FR" sz="1200" dirty="0" smtClean="0"/>
          </a:p>
          <a:p>
            <a:r>
              <a:rPr lang="fr-FR" sz="2000" b="1" dirty="0" err="1" smtClean="0"/>
              <a:t>Complementary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reaction</a:t>
            </a:r>
            <a:r>
              <a:rPr lang="fr-FR" sz="2000" b="1" dirty="0" smtClean="0"/>
              <a:t> probes:</a:t>
            </a:r>
          </a:p>
          <a:p>
            <a:r>
              <a:rPr lang="fr-FR" dirty="0" smtClean="0"/>
              <a:t>-Coulomb excitation </a:t>
            </a:r>
          </a:p>
          <a:p>
            <a:r>
              <a:rPr lang="fr-FR" sz="1200" dirty="0" smtClean="0"/>
              <a:t>P. </a:t>
            </a:r>
            <a:r>
              <a:rPr lang="fr-FR" sz="1200" dirty="0" err="1" smtClean="0"/>
              <a:t>Doornenbal</a:t>
            </a:r>
            <a:r>
              <a:rPr lang="fr-FR" sz="1200" dirty="0" smtClean="0"/>
              <a:t> </a:t>
            </a:r>
            <a:r>
              <a:rPr lang="fr-FR" sz="1200" i="1" dirty="0" smtClean="0"/>
              <a:t>et al</a:t>
            </a:r>
            <a:r>
              <a:rPr lang="fr-FR" sz="1200" dirty="0" smtClean="0"/>
              <a:t>., </a:t>
            </a:r>
            <a:r>
              <a:rPr lang="it-IT" sz="1200" dirty="0" err="1" smtClean="0"/>
              <a:t>arXiv</a:t>
            </a:r>
            <a:r>
              <a:rPr lang="it-IT" sz="1200" dirty="0" smtClean="0"/>
              <a:t>:1305.2877</a:t>
            </a:r>
          </a:p>
          <a:p>
            <a:endParaRPr lang="it-IT" sz="1200" dirty="0" smtClean="0"/>
          </a:p>
          <a:p>
            <a:r>
              <a:rPr lang="fr-FR" dirty="0" smtClean="0"/>
              <a:t>-</a:t>
            </a:r>
            <a:r>
              <a:rPr lang="fr-FR" dirty="0" err="1" smtClean="0"/>
              <a:t>Inelastic</a:t>
            </a:r>
            <a:r>
              <a:rPr lang="fr-FR" dirty="0" smtClean="0"/>
              <a:t> </a:t>
            </a:r>
            <a:r>
              <a:rPr lang="fr-FR" dirty="0" err="1" smtClean="0"/>
              <a:t>scattering</a:t>
            </a:r>
            <a:endParaRPr lang="fr-FR" dirty="0" smtClean="0"/>
          </a:p>
          <a:p>
            <a:r>
              <a:rPr lang="fr-FR" sz="1200" dirty="0" err="1" smtClean="0"/>
              <a:t>A.Corsi</a:t>
            </a:r>
            <a:r>
              <a:rPr lang="fr-FR" sz="1200" dirty="0" smtClean="0"/>
              <a:t> </a:t>
            </a:r>
            <a:r>
              <a:rPr lang="fr-FR" sz="1200" i="1" dirty="0" smtClean="0"/>
              <a:t>et al.</a:t>
            </a:r>
            <a:r>
              <a:rPr lang="fr-FR" sz="1200" dirty="0" smtClean="0"/>
              <a:t>, in </a:t>
            </a:r>
            <a:r>
              <a:rPr lang="fr-FR" sz="1200" dirty="0" err="1" smtClean="0"/>
              <a:t>preparation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dirty="0" smtClean="0"/>
              <a:t>-</a:t>
            </a:r>
            <a:r>
              <a:rPr lang="fr-FR" dirty="0" smtClean="0"/>
              <a:t>N</a:t>
            </a:r>
            <a:r>
              <a:rPr lang="fr-FR" dirty="0" smtClean="0"/>
              <a:t>eutron </a:t>
            </a:r>
            <a:r>
              <a:rPr lang="fr-FR" dirty="0" err="1" smtClean="0"/>
              <a:t>removal</a:t>
            </a:r>
            <a:endParaRPr lang="fr-FR" dirty="0" smtClean="0"/>
          </a:p>
          <a:p>
            <a:r>
              <a:rPr lang="fr-FR" sz="1200" dirty="0" err="1" smtClean="0"/>
              <a:t>L.Audirac</a:t>
            </a:r>
            <a:r>
              <a:rPr lang="fr-FR" sz="1200" dirty="0" smtClean="0"/>
              <a:t> </a:t>
            </a:r>
            <a:r>
              <a:rPr lang="fr-FR" sz="1200" i="1" dirty="0" smtClean="0"/>
              <a:t>et al</a:t>
            </a:r>
            <a:r>
              <a:rPr lang="fr-FR" sz="1200" dirty="0" smtClean="0"/>
              <a:t>., PRC 88, 041602(R) (2013)</a:t>
            </a:r>
          </a:p>
          <a:p>
            <a:endParaRPr lang="fr-FR" dirty="0" smtClean="0"/>
          </a:p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528624" y="2724365"/>
            <a:ext cx="93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DALI2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786578" y="3223439"/>
            <a:ext cx="217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baseline="30000" dirty="0" smtClean="0">
                <a:solidFill>
                  <a:srgbClr val="FF0000"/>
                </a:solidFill>
              </a:rPr>
              <a:t>102</a:t>
            </a:r>
            <a:r>
              <a:rPr lang="fr-FR" sz="1000" b="1" dirty="0" smtClean="0">
                <a:solidFill>
                  <a:srgbClr val="FF0000"/>
                </a:solidFill>
              </a:rPr>
              <a:t>Sn </a:t>
            </a:r>
            <a:r>
              <a:rPr lang="fr-FR" sz="1000" b="1" baseline="30000" dirty="0" smtClean="0">
                <a:solidFill>
                  <a:srgbClr val="FF0000"/>
                </a:solidFill>
              </a:rPr>
              <a:t>103</a:t>
            </a:r>
            <a:r>
              <a:rPr lang="fr-FR" sz="1000" b="1" dirty="0" smtClean="0">
                <a:solidFill>
                  <a:srgbClr val="FF0000"/>
                </a:solidFill>
              </a:rPr>
              <a:t>Sn </a:t>
            </a:r>
            <a:r>
              <a:rPr lang="fr-FR" sz="1000" b="1" baseline="30000" dirty="0" smtClean="0">
                <a:solidFill>
                  <a:srgbClr val="FF0000"/>
                </a:solidFill>
              </a:rPr>
              <a:t>104</a:t>
            </a:r>
            <a:r>
              <a:rPr lang="fr-FR" sz="1000" b="1" dirty="0" smtClean="0">
                <a:solidFill>
                  <a:srgbClr val="FF0000"/>
                </a:solidFill>
              </a:rPr>
              <a:t>Sn</a:t>
            </a:r>
            <a:endParaRPr lang="it-IT" sz="1000" b="1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933064" y="2357430"/>
            <a:ext cx="1853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PID in </a:t>
            </a:r>
            <a:r>
              <a:rPr lang="fr-FR" sz="1400" b="1" dirty="0" err="1" smtClean="0">
                <a:solidFill>
                  <a:srgbClr val="FF0000"/>
                </a:solidFill>
              </a:rPr>
              <a:t>ZeroDegree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r>
              <a:rPr lang="fr-FR" sz="1400" b="1" dirty="0" err="1" smtClean="0">
                <a:solidFill>
                  <a:srgbClr val="FF0000"/>
                </a:solidFill>
              </a:rPr>
              <a:t>Spectrometer</a:t>
            </a:r>
            <a:r>
              <a:rPr lang="fr-FR" sz="1400" b="1" dirty="0" smtClean="0">
                <a:solidFill>
                  <a:srgbClr val="FF0000"/>
                </a:solidFill>
              </a:rPr>
              <a:t>, </a:t>
            </a:r>
            <a:r>
              <a:rPr lang="fr-FR" sz="1400" b="1" dirty="0" err="1" smtClean="0">
                <a:solidFill>
                  <a:srgbClr val="FF0000"/>
                </a:solidFill>
              </a:rPr>
              <a:t>incoming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104</a:t>
            </a:r>
            <a:r>
              <a:rPr lang="fr-FR" sz="1400" b="1" dirty="0" smtClean="0">
                <a:solidFill>
                  <a:srgbClr val="FF0000"/>
                </a:solidFill>
              </a:rPr>
              <a:t>Sn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5643570" y="500063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2 22"/>
          <p:cNvCxnSpPr/>
          <p:nvPr/>
        </p:nvCxnSpPr>
        <p:spPr>
          <a:xfrm flipV="1">
            <a:off x="5929323" y="4786322"/>
            <a:ext cx="619616" cy="214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Proton </a:t>
            </a:r>
            <a:r>
              <a:rPr lang="fr-FR" sz="2800" dirty="0" err="1" smtClean="0"/>
              <a:t>collectivity</a:t>
            </a:r>
            <a:r>
              <a:rPr lang="fr-FR" sz="2800" dirty="0" smtClean="0"/>
              <a:t> in light Sn</a:t>
            </a:r>
            <a:endParaRPr lang="it-IT" sz="28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6505"/>
          <a:stretch>
            <a:fillRect/>
          </a:stretch>
        </p:blipFill>
        <p:spPr bwMode="auto">
          <a:xfrm>
            <a:off x="4771037" y="3374142"/>
            <a:ext cx="4372963" cy="290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ttangolo 20"/>
          <p:cNvSpPr/>
          <p:nvPr/>
        </p:nvSpPr>
        <p:spPr>
          <a:xfrm>
            <a:off x="1328738" y="1571612"/>
            <a:ext cx="51006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METHOD</a:t>
            </a:r>
            <a:r>
              <a:rPr lang="fr-FR" sz="1600" b="1" dirty="0" smtClean="0"/>
              <a:t>:</a:t>
            </a:r>
          </a:p>
          <a:p>
            <a:r>
              <a:rPr lang="fr-FR" dirty="0" smtClean="0">
                <a:latin typeface="Symbol" pitchFamily="18" charset="2"/>
              </a:rPr>
              <a:t>1) s</a:t>
            </a:r>
            <a:r>
              <a:rPr lang="fr-FR" baseline="-25000" dirty="0" smtClean="0">
                <a:latin typeface="Symbol" pitchFamily="18" charset="2"/>
              </a:rPr>
              <a:t>2+</a:t>
            </a:r>
            <a:r>
              <a:rPr lang="fr-FR" dirty="0" smtClean="0">
                <a:latin typeface="Symbol" pitchFamily="18" charset="2"/>
              </a:rPr>
              <a:t>=</a:t>
            </a:r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em</a:t>
            </a:r>
            <a:r>
              <a:rPr lang="fr-FR" baseline="-25000" dirty="0" smtClean="0"/>
              <a:t> </a:t>
            </a:r>
            <a:r>
              <a:rPr lang="fr-FR" dirty="0" smtClean="0"/>
              <a:t>+</a:t>
            </a:r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nucl</a:t>
            </a:r>
            <a:r>
              <a:rPr lang="fr-FR" dirty="0" smtClean="0"/>
              <a:t>+</a:t>
            </a:r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baseline="-25000" dirty="0" err="1" smtClean="0">
                <a:latin typeface="+mn-lt"/>
              </a:rPr>
              <a:t>feeding</a:t>
            </a:r>
            <a:endParaRPr lang="fr-FR" dirty="0" smtClean="0"/>
          </a:p>
          <a:p>
            <a:r>
              <a:rPr lang="fr-FR" dirty="0" smtClean="0">
                <a:latin typeface="Symbol" pitchFamily="18" charset="2"/>
              </a:rPr>
              <a:t>2) </a:t>
            </a:r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nucl</a:t>
            </a:r>
            <a:r>
              <a:rPr lang="fr-FR" baseline="-25000" dirty="0" smtClean="0"/>
              <a:t> </a:t>
            </a:r>
            <a:r>
              <a:rPr lang="fr-FR" dirty="0" smtClean="0"/>
              <a:t>on C </a:t>
            </a:r>
            <a:r>
              <a:rPr lang="fr-FR" dirty="0" err="1" smtClean="0"/>
              <a:t>target</a:t>
            </a:r>
            <a:r>
              <a:rPr lang="fr-FR" dirty="0" smtClean="0"/>
              <a:t> for </a:t>
            </a:r>
            <a:r>
              <a:rPr lang="fr-FR" baseline="30000" dirty="0" smtClean="0"/>
              <a:t>104,112</a:t>
            </a:r>
            <a:r>
              <a:rPr lang="fr-FR" dirty="0" smtClean="0"/>
              <a:t>Sn, benchmark</a:t>
            </a:r>
            <a:endParaRPr lang="fr-FR" dirty="0" smtClean="0"/>
          </a:p>
          <a:p>
            <a:r>
              <a:rPr lang="fr-FR" dirty="0" smtClean="0">
                <a:latin typeface="Symbol" pitchFamily="18" charset="2"/>
              </a:rPr>
              <a:t>3) </a:t>
            </a:r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feeding</a:t>
            </a:r>
            <a:r>
              <a:rPr lang="fr-FR" dirty="0" smtClean="0"/>
              <a:t>=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baseline="-25000" dirty="0" smtClean="0">
                <a:latin typeface="Symbol" pitchFamily="18" charset="2"/>
              </a:rPr>
              <a:t>2+</a:t>
            </a:r>
            <a:r>
              <a:rPr lang="fr-FR" dirty="0" smtClean="0">
                <a:latin typeface="Symbol" pitchFamily="18" charset="2"/>
              </a:rPr>
              <a:t>-(</a:t>
            </a:r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em</a:t>
            </a:r>
            <a:r>
              <a:rPr lang="fr-FR" baseline="-25000" dirty="0" smtClean="0"/>
              <a:t> </a:t>
            </a:r>
            <a:r>
              <a:rPr lang="fr-FR" dirty="0" smtClean="0"/>
              <a:t>+</a:t>
            </a:r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nucl</a:t>
            </a:r>
            <a:r>
              <a:rPr lang="fr-FR" dirty="0" smtClean="0"/>
              <a:t>) for </a:t>
            </a:r>
            <a:r>
              <a:rPr lang="fr-FR" baseline="30000" dirty="0" smtClean="0"/>
              <a:t>112</a:t>
            </a:r>
            <a:r>
              <a:rPr lang="fr-FR" dirty="0" smtClean="0"/>
              <a:t>Sn</a:t>
            </a:r>
            <a:endParaRPr lang="fr-FR" dirty="0" smtClean="0"/>
          </a:p>
        </p:txBody>
      </p:sp>
      <p:sp>
        <p:nvSpPr>
          <p:cNvPr id="23" name="Rettangolo 22"/>
          <p:cNvSpPr/>
          <p:nvPr/>
        </p:nvSpPr>
        <p:spPr>
          <a:xfrm>
            <a:off x="5420654" y="6223835"/>
            <a:ext cx="2723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000000"/>
                </a:solidFill>
              </a:rPr>
              <a:t>P. </a:t>
            </a:r>
            <a:r>
              <a:rPr lang="fr-FR" sz="1200" dirty="0" err="1" smtClean="0">
                <a:solidFill>
                  <a:srgbClr val="000000"/>
                </a:solidFill>
              </a:rPr>
              <a:t>Doornenbal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i="1" dirty="0" smtClean="0">
                <a:solidFill>
                  <a:srgbClr val="000000"/>
                </a:solidFill>
              </a:rPr>
              <a:t>et al</a:t>
            </a:r>
            <a:r>
              <a:rPr lang="fr-FR" sz="1200" dirty="0" smtClean="0">
                <a:solidFill>
                  <a:srgbClr val="000000"/>
                </a:solidFill>
              </a:rPr>
              <a:t>., </a:t>
            </a:r>
            <a:r>
              <a:rPr lang="it-IT" sz="1200" dirty="0" err="1" smtClean="0">
                <a:solidFill>
                  <a:srgbClr val="000000"/>
                </a:solidFill>
              </a:rPr>
              <a:t>arXiv</a:t>
            </a:r>
            <a:r>
              <a:rPr lang="it-IT" sz="1200" dirty="0" smtClean="0">
                <a:solidFill>
                  <a:srgbClr val="000000"/>
                </a:solidFill>
              </a:rPr>
              <a:t>:1305.2877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6121393" y="2071678"/>
            <a:ext cx="236557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1571604" y="3016952"/>
            <a:ext cx="3032163" cy="3412444"/>
            <a:chOff x="2251128" y="3714752"/>
            <a:chExt cx="2352639" cy="284094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 r="91256"/>
            <a:stretch>
              <a:fillRect/>
            </a:stretch>
          </p:blipFill>
          <p:spPr bwMode="auto">
            <a:xfrm>
              <a:off x="2251128" y="3714752"/>
              <a:ext cx="353980" cy="2840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Rettangolo 25"/>
            <p:cNvSpPr/>
            <p:nvPr/>
          </p:nvSpPr>
          <p:spPr>
            <a:xfrm>
              <a:off x="2605108" y="3814084"/>
              <a:ext cx="236557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4248182" y="3814084"/>
              <a:ext cx="236557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/>
            <a:srcRect l="50627"/>
            <a:stretch>
              <a:fillRect/>
            </a:stretch>
          </p:blipFill>
          <p:spPr bwMode="auto">
            <a:xfrm>
              <a:off x="2605108" y="3714752"/>
              <a:ext cx="1998659" cy="2840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ttangolo 14"/>
            <p:cNvSpPr/>
            <p:nvPr/>
          </p:nvSpPr>
          <p:spPr>
            <a:xfrm>
              <a:off x="4014872" y="3814084"/>
              <a:ext cx="17624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ttangolo 16"/>
          <p:cNvSpPr/>
          <p:nvPr/>
        </p:nvSpPr>
        <p:spPr>
          <a:xfrm>
            <a:off x="5304840" y="2434232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>
              <a:buFont typeface="Symbol"/>
              <a:buChar char="Þ"/>
            </a:pPr>
            <a:r>
              <a:rPr lang="fr-FR" dirty="0" smtClean="0">
                <a:solidFill>
                  <a:srgbClr val="FF0066"/>
                </a:solidFill>
                <a:latin typeface="Symbol" pitchFamily="18" charset="2"/>
              </a:rPr>
              <a:t> </a:t>
            </a:r>
            <a:r>
              <a:rPr lang="fr-FR" dirty="0" err="1" smtClean="0">
                <a:solidFill>
                  <a:srgbClr val="FF0066"/>
                </a:solidFill>
                <a:latin typeface="Symbol" pitchFamily="18" charset="2"/>
              </a:rPr>
              <a:t>s</a:t>
            </a:r>
            <a:r>
              <a:rPr lang="fr-FR" baseline="-25000" dirty="0" err="1" smtClean="0">
                <a:solidFill>
                  <a:srgbClr val="FF0066"/>
                </a:solidFill>
              </a:rPr>
              <a:t>em</a:t>
            </a:r>
            <a:r>
              <a:rPr lang="fr-FR" dirty="0" smtClean="0">
                <a:solidFill>
                  <a:srgbClr val="FF0066"/>
                </a:solidFill>
              </a:rPr>
              <a:t> =298(30) mb for </a:t>
            </a:r>
            <a:r>
              <a:rPr lang="fr-FR" baseline="30000" dirty="0" smtClean="0">
                <a:solidFill>
                  <a:srgbClr val="FF0066"/>
                </a:solidFill>
              </a:rPr>
              <a:t>104</a:t>
            </a:r>
            <a:r>
              <a:rPr lang="fr-FR" dirty="0" smtClean="0">
                <a:solidFill>
                  <a:srgbClr val="FF0066"/>
                </a:solidFill>
              </a:rPr>
              <a:t>Sn</a:t>
            </a:r>
          </a:p>
          <a:p>
            <a:r>
              <a:rPr lang="fr-FR" dirty="0" smtClean="0"/>
              <a:t>    </a:t>
            </a:r>
            <a:r>
              <a:rPr lang="fr-FR" b="1" dirty="0" err="1" smtClean="0"/>
              <a:t>absolute</a:t>
            </a:r>
            <a:r>
              <a:rPr lang="fr-FR" b="1" dirty="0" smtClean="0"/>
              <a:t> cross section</a:t>
            </a:r>
            <a:endParaRPr lang="fr-FR" dirty="0" smtClean="0"/>
          </a:p>
        </p:txBody>
      </p:sp>
      <p:sp>
        <p:nvSpPr>
          <p:cNvPr id="18" name="Rettangolo 17"/>
          <p:cNvSpPr/>
          <p:nvPr/>
        </p:nvSpPr>
        <p:spPr>
          <a:xfrm>
            <a:off x="1360066" y="928670"/>
            <a:ext cx="3997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baseline="30000" dirty="0" smtClean="0">
                <a:solidFill>
                  <a:srgbClr val="FF0066"/>
                </a:solidFill>
              </a:rPr>
              <a:t>208</a:t>
            </a:r>
            <a:r>
              <a:rPr lang="fr-FR" b="1" dirty="0" smtClean="0">
                <a:solidFill>
                  <a:srgbClr val="FF0066"/>
                </a:solidFill>
              </a:rPr>
              <a:t>Pb(</a:t>
            </a:r>
            <a:r>
              <a:rPr lang="fr-FR" b="1" baseline="30000" dirty="0" smtClean="0">
                <a:solidFill>
                  <a:srgbClr val="FF0066"/>
                </a:solidFill>
              </a:rPr>
              <a:t>112</a:t>
            </a:r>
            <a:r>
              <a:rPr lang="fr-FR" b="1" dirty="0" smtClean="0">
                <a:solidFill>
                  <a:srgbClr val="FF0066"/>
                </a:solidFill>
              </a:rPr>
              <a:t>Sn,</a:t>
            </a:r>
            <a:r>
              <a:rPr lang="fr-FR" b="1" baseline="30000" dirty="0" smtClean="0">
                <a:solidFill>
                  <a:srgbClr val="FF0066"/>
                </a:solidFill>
              </a:rPr>
              <a:t>112</a:t>
            </a:r>
            <a:r>
              <a:rPr lang="fr-FR" b="1" dirty="0" smtClean="0">
                <a:solidFill>
                  <a:srgbClr val="FF0066"/>
                </a:solidFill>
              </a:rPr>
              <a:t>Sn</a:t>
            </a:r>
            <a:r>
              <a:rPr lang="fr-FR" b="1" dirty="0" smtClean="0">
                <a:solidFill>
                  <a:srgbClr val="FF0066"/>
                </a:solidFill>
              </a:rPr>
              <a:t>’): </a:t>
            </a:r>
            <a:r>
              <a:rPr lang="fr-FR" b="1" dirty="0" err="1" smtClean="0">
                <a:solidFill>
                  <a:srgbClr val="FF0066"/>
                </a:solidFill>
              </a:rPr>
              <a:t>reference</a:t>
            </a:r>
            <a:endParaRPr lang="fr-FR" b="1" dirty="0" smtClean="0">
              <a:solidFill>
                <a:srgbClr val="FF0066"/>
              </a:solidFill>
            </a:endParaRPr>
          </a:p>
          <a:p>
            <a:r>
              <a:rPr lang="fr-FR" b="1" baseline="30000" dirty="0" smtClean="0">
                <a:solidFill>
                  <a:srgbClr val="FF0066"/>
                </a:solidFill>
              </a:rPr>
              <a:t>208</a:t>
            </a:r>
            <a:r>
              <a:rPr lang="fr-FR" b="1" dirty="0" smtClean="0">
                <a:solidFill>
                  <a:srgbClr val="FF0066"/>
                </a:solidFill>
              </a:rPr>
              <a:t>Pb(</a:t>
            </a:r>
            <a:r>
              <a:rPr lang="fr-FR" b="1" baseline="30000" dirty="0" smtClean="0">
                <a:solidFill>
                  <a:srgbClr val="FF0066"/>
                </a:solidFill>
              </a:rPr>
              <a:t>104</a:t>
            </a:r>
            <a:r>
              <a:rPr lang="fr-FR" b="1" dirty="0" smtClean="0">
                <a:solidFill>
                  <a:srgbClr val="FF0066"/>
                </a:solidFill>
              </a:rPr>
              <a:t>Sn,</a:t>
            </a:r>
            <a:r>
              <a:rPr lang="fr-FR" b="1" baseline="30000" dirty="0" smtClean="0">
                <a:solidFill>
                  <a:srgbClr val="FF0066"/>
                </a:solidFill>
              </a:rPr>
              <a:t>104</a:t>
            </a:r>
            <a:r>
              <a:rPr lang="fr-FR" b="1" dirty="0" smtClean="0">
                <a:solidFill>
                  <a:srgbClr val="FF0066"/>
                </a:solidFill>
              </a:rPr>
              <a:t>Sn</a:t>
            </a:r>
            <a:r>
              <a:rPr lang="fr-FR" b="1" dirty="0" smtClean="0">
                <a:solidFill>
                  <a:srgbClr val="FF0066"/>
                </a:solidFill>
              </a:rPr>
              <a:t>’): </a:t>
            </a:r>
            <a:r>
              <a:rPr lang="fr-FR" b="1" dirty="0" err="1" smtClean="0">
                <a:solidFill>
                  <a:srgbClr val="FF0066"/>
                </a:solidFill>
              </a:rPr>
              <a:t>measurement</a:t>
            </a:r>
            <a:endParaRPr lang="fr-FR" b="1" dirty="0" smtClean="0">
              <a:solidFill>
                <a:srgbClr val="FF0066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715008" y="3483137"/>
            <a:ext cx="188595" cy="30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ella a 5 punte 10"/>
          <p:cNvSpPr/>
          <p:nvPr/>
        </p:nvSpPr>
        <p:spPr>
          <a:xfrm>
            <a:off x="6072198" y="264318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Estrazione 13"/>
          <p:cNvSpPr/>
          <p:nvPr/>
        </p:nvSpPr>
        <p:spPr>
          <a:xfrm>
            <a:off x="6056636" y="3600000"/>
            <a:ext cx="173999" cy="142876"/>
          </a:xfrm>
          <a:prstGeom prst="flowChartExtra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325" y="895512"/>
            <a:ext cx="4590121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strazione 12"/>
          <p:cNvSpPr/>
          <p:nvPr/>
        </p:nvSpPr>
        <p:spPr>
          <a:xfrm>
            <a:off x="2469175" y="2828891"/>
            <a:ext cx="173999" cy="142876"/>
          </a:xfrm>
          <a:prstGeom prst="flowChartExtra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1 21"/>
          <p:cNvCxnSpPr/>
          <p:nvPr/>
        </p:nvCxnSpPr>
        <p:spPr>
          <a:xfrm rot="5400000">
            <a:off x="2179422" y="2935453"/>
            <a:ext cx="78621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6174759" y="923868"/>
            <a:ext cx="225489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baseline="30000" dirty="0" smtClean="0"/>
              <a:t>104</a:t>
            </a:r>
            <a:r>
              <a:rPr lang="fr-FR" b="1" dirty="0" smtClean="0"/>
              <a:t>Sn</a:t>
            </a:r>
          </a:p>
          <a:p>
            <a:endParaRPr lang="fr-FR" b="1" dirty="0" smtClean="0"/>
          </a:p>
          <a:p>
            <a:r>
              <a:rPr lang="fr-FR" sz="1600" dirty="0" smtClean="0"/>
              <a:t>GSI</a:t>
            </a:r>
          </a:p>
          <a:p>
            <a:r>
              <a:rPr lang="fr-FR" sz="1200" dirty="0" err="1" smtClean="0"/>
              <a:t>G.Guastalla</a:t>
            </a:r>
            <a:r>
              <a:rPr lang="fr-FR" sz="1200" dirty="0" smtClean="0"/>
              <a:t> </a:t>
            </a:r>
            <a:r>
              <a:rPr lang="fr-FR" sz="1200" i="1" dirty="0" smtClean="0"/>
              <a:t>et al</a:t>
            </a:r>
            <a:r>
              <a:rPr lang="fr-FR" sz="1200" dirty="0" smtClean="0"/>
              <a:t>., PRL 110 172501  (2013)</a:t>
            </a:r>
          </a:p>
          <a:p>
            <a:r>
              <a:rPr lang="it-IT" sz="1200" dirty="0" smtClean="0">
                <a:solidFill>
                  <a:srgbClr val="000000"/>
                </a:solidFill>
              </a:rPr>
              <a:t>B(E2)=0.10(4)e</a:t>
            </a:r>
            <a:r>
              <a:rPr lang="it-IT" sz="1200" baseline="30000" dirty="0" smtClean="0">
                <a:solidFill>
                  <a:srgbClr val="000000"/>
                </a:solidFill>
              </a:rPr>
              <a:t>2</a:t>
            </a:r>
            <a:r>
              <a:rPr lang="it-IT" sz="1200" dirty="0" smtClean="0">
                <a:solidFill>
                  <a:srgbClr val="000000"/>
                </a:solidFill>
              </a:rPr>
              <a:t>b</a:t>
            </a:r>
            <a:r>
              <a:rPr lang="it-IT" sz="1200" baseline="30000" dirty="0" smtClean="0">
                <a:solidFill>
                  <a:srgbClr val="000000"/>
                </a:solidFill>
              </a:rPr>
              <a:t>2</a:t>
            </a:r>
          </a:p>
          <a:p>
            <a:endParaRPr lang="fr-FR" b="1" dirty="0" smtClean="0"/>
          </a:p>
          <a:p>
            <a:r>
              <a:rPr lang="fr-FR" sz="1600" dirty="0" smtClean="0"/>
              <a:t>RIKEN, </a:t>
            </a:r>
            <a:r>
              <a:rPr lang="fr-FR" sz="1600" dirty="0" err="1" smtClean="0"/>
              <a:t>this</a:t>
            </a:r>
            <a:r>
              <a:rPr lang="fr-FR" sz="1600" dirty="0" smtClean="0"/>
              <a:t> </a:t>
            </a:r>
            <a:r>
              <a:rPr lang="fr-FR" sz="1600" dirty="0" err="1" smtClean="0"/>
              <a:t>exp</a:t>
            </a:r>
            <a:r>
              <a:rPr lang="fr-FR" sz="1600" dirty="0" smtClean="0"/>
              <a:t>.</a:t>
            </a:r>
          </a:p>
          <a:p>
            <a:r>
              <a:rPr lang="fr-FR" sz="1200" dirty="0" smtClean="0">
                <a:solidFill>
                  <a:srgbClr val="000000"/>
                </a:solidFill>
              </a:rPr>
              <a:t>P. </a:t>
            </a:r>
            <a:r>
              <a:rPr lang="fr-FR" sz="1200" dirty="0" err="1" smtClean="0">
                <a:solidFill>
                  <a:srgbClr val="000000"/>
                </a:solidFill>
              </a:rPr>
              <a:t>Doornenbal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i="1" dirty="0" smtClean="0">
                <a:solidFill>
                  <a:srgbClr val="000000"/>
                </a:solidFill>
              </a:rPr>
              <a:t>et al</a:t>
            </a:r>
            <a:r>
              <a:rPr lang="fr-FR" sz="1200" dirty="0" smtClean="0">
                <a:solidFill>
                  <a:srgbClr val="000000"/>
                </a:solidFill>
              </a:rPr>
              <a:t>., </a:t>
            </a:r>
            <a:r>
              <a:rPr lang="it-IT" sz="1200" dirty="0" err="1" smtClean="0">
                <a:solidFill>
                  <a:srgbClr val="000000"/>
                </a:solidFill>
              </a:rPr>
              <a:t>arXiv</a:t>
            </a:r>
            <a:r>
              <a:rPr lang="it-IT" sz="1200" dirty="0" smtClean="0">
                <a:solidFill>
                  <a:srgbClr val="000000"/>
                </a:solidFill>
              </a:rPr>
              <a:t>:1305.2877</a:t>
            </a:r>
          </a:p>
          <a:p>
            <a:r>
              <a:rPr lang="it-IT" sz="1200" dirty="0" smtClean="0">
                <a:solidFill>
                  <a:srgbClr val="000000"/>
                </a:solidFill>
              </a:rPr>
              <a:t>B(E2)=0.163(26)e</a:t>
            </a:r>
            <a:r>
              <a:rPr lang="it-IT" sz="1200" baseline="30000" dirty="0" smtClean="0">
                <a:solidFill>
                  <a:srgbClr val="000000"/>
                </a:solidFill>
              </a:rPr>
              <a:t>2</a:t>
            </a:r>
            <a:r>
              <a:rPr lang="it-IT" sz="1200" dirty="0" smtClean="0">
                <a:solidFill>
                  <a:srgbClr val="000000"/>
                </a:solidFill>
              </a:rPr>
              <a:t>b</a:t>
            </a:r>
            <a:r>
              <a:rPr lang="it-IT" sz="1200" baseline="30000" dirty="0" smtClean="0">
                <a:solidFill>
                  <a:srgbClr val="000000"/>
                </a:solidFill>
              </a:rPr>
              <a:t>2</a:t>
            </a:r>
            <a:endParaRPr lang="it-IT" sz="1200" baseline="30000" dirty="0" smtClean="0">
              <a:solidFill>
                <a:srgbClr val="000000"/>
              </a:solidFill>
            </a:endParaRPr>
          </a:p>
          <a:p>
            <a:endParaRPr lang="fr-FR" sz="1200" dirty="0" smtClean="0"/>
          </a:p>
          <a:p>
            <a:r>
              <a:rPr lang="fr-FR" sz="1600" dirty="0" smtClean="0"/>
              <a:t>NSCL </a:t>
            </a:r>
          </a:p>
          <a:p>
            <a:r>
              <a:rPr lang="fr-FR" sz="1200" dirty="0" err="1" smtClean="0"/>
              <a:t>V.Bader</a:t>
            </a:r>
            <a:r>
              <a:rPr lang="fr-FR" sz="1200" dirty="0" smtClean="0"/>
              <a:t> et al. PRC 88 051301(R) (2013</a:t>
            </a:r>
            <a:r>
              <a:rPr lang="fr-FR" sz="1200" dirty="0" smtClean="0"/>
              <a:t>)</a:t>
            </a:r>
          </a:p>
          <a:p>
            <a:r>
              <a:rPr lang="it-IT" sz="1200" dirty="0" smtClean="0">
                <a:solidFill>
                  <a:srgbClr val="000000"/>
                </a:solidFill>
              </a:rPr>
              <a:t>B(E2)=</a:t>
            </a:r>
            <a:r>
              <a:rPr lang="it-IT" sz="1200" dirty="0" smtClean="0">
                <a:solidFill>
                  <a:srgbClr val="000000"/>
                </a:solidFill>
              </a:rPr>
              <a:t>0.180(37)e</a:t>
            </a:r>
            <a:r>
              <a:rPr lang="it-IT" sz="1200" baseline="30000" dirty="0" smtClean="0">
                <a:solidFill>
                  <a:srgbClr val="000000"/>
                </a:solidFill>
              </a:rPr>
              <a:t>2</a:t>
            </a:r>
            <a:r>
              <a:rPr lang="it-IT" sz="1200" dirty="0" smtClean="0">
                <a:solidFill>
                  <a:srgbClr val="000000"/>
                </a:solidFill>
              </a:rPr>
              <a:t>b</a:t>
            </a:r>
            <a:r>
              <a:rPr lang="it-IT" sz="1200" baseline="30000" dirty="0" smtClean="0">
                <a:solidFill>
                  <a:srgbClr val="000000"/>
                </a:solidFill>
              </a:rPr>
              <a:t>2</a:t>
            </a:r>
            <a:endParaRPr lang="it-IT" sz="1200" baseline="30000" dirty="0" smtClean="0">
              <a:solidFill>
                <a:srgbClr val="00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Proton </a:t>
            </a:r>
            <a:r>
              <a:rPr lang="fr-FR" sz="2800" dirty="0" err="1" smtClean="0"/>
              <a:t>collectivity</a:t>
            </a:r>
            <a:r>
              <a:rPr lang="fr-FR" sz="2800" dirty="0" smtClean="0"/>
              <a:t> in light Sn</a:t>
            </a:r>
            <a:endParaRPr lang="it-IT" sz="28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30" name="Rettangolo 29"/>
          <p:cNvSpPr/>
          <p:nvPr/>
        </p:nvSpPr>
        <p:spPr>
          <a:xfrm>
            <a:off x="1196326" y="5229067"/>
            <a:ext cx="7947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00" dirty="0" smtClean="0"/>
              <a:t> </a:t>
            </a:r>
            <a:r>
              <a:rPr lang="fr-FR" sz="1600" dirty="0" err="1" smtClean="0"/>
              <a:t>collectivity</a:t>
            </a:r>
            <a:r>
              <a:rPr lang="fr-FR" sz="1600" dirty="0" smtClean="0"/>
              <a:t> </a:t>
            </a:r>
            <a:r>
              <a:rPr lang="fr-FR" sz="1600" b="1" dirty="0" err="1" smtClean="0"/>
              <a:t>starts</a:t>
            </a:r>
            <a:r>
              <a:rPr lang="fr-FR" sz="1600" b="1" dirty="0" smtClean="0"/>
              <a:t> to </a:t>
            </a:r>
            <a:r>
              <a:rPr lang="fr-FR" sz="1600" b="1" dirty="0" err="1" smtClean="0"/>
              <a:t>decrease</a:t>
            </a:r>
            <a:r>
              <a:rPr lang="fr-FR" sz="1600" b="1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baseline="30000" dirty="0" smtClean="0"/>
              <a:t>104</a:t>
            </a:r>
            <a:r>
              <a:rPr lang="fr-FR" sz="1600" dirty="0" smtClean="0"/>
              <a:t>Sn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00" dirty="0" smtClean="0"/>
              <a:t> extra </a:t>
            </a:r>
            <a:r>
              <a:rPr lang="fr-FR" sz="1600" dirty="0" err="1" smtClean="0"/>
              <a:t>collectivity</a:t>
            </a:r>
            <a:r>
              <a:rPr lang="fr-FR" sz="1600" dirty="0" smtClean="0"/>
              <a:t> </a:t>
            </a:r>
            <a:r>
              <a:rPr lang="fr-FR" sz="1600" dirty="0" err="1" smtClean="0"/>
              <a:t>wrt</a:t>
            </a:r>
            <a:r>
              <a:rPr lang="fr-FR" sz="1600" dirty="0" smtClean="0"/>
              <a:t> SM </a:t>
            </a:r>
            <a:r>
              <a:rPr lang="fr-FR" sz="1600" dirty="0" err="1" smtClean="0"/>
              <a:t>calculations</a:t>
            </a:r>
            <a:r>
              <a:rPr lang="fr-FR" sz="1600" dirty="0" smtClean="0"/>
              <a:t> due to </a:t>
            </a:r>
            <a:r>
              <a:rPr lang="fr-FR" sz="1600" b="1" dirty="0" smtClean="0"/>
              <a:t>excitations </a:t>
            </a:r>
            <a:r>
              <a:rPr lang="fr-FR" sz="1600" b="1" dirty="0" err="1" smtClean="0"/>
              <a:t>outside</a:t>
            </a:r>
            <a:r>
              <a:rPr lang="fr-FR" sz="1600" b="1" dirty="0" smtClean="0"/>
              <a:t> </a:t>
            </a:r>
            <a:r>
              <a:rPr lang="fr-FR" sz="1600" b="1" i="1" dirty="0" err="1" smtClean="0"/>
              <a:t>gds</a:t>
            </a:r>
            <a:r>
              <a:rPr lang="fr-FR" sz="1600" b="1" dirty="0" smtClean="0"/>
              <a:t> model </a:t>
            </a:r>
            <a:r>
              <a:rPr lang="fr-FR" sz="1600" b="1" dirty="0" err="1" smtClean="0"/>
              <a:t>space</a:t>
            </a:r>
            <a:endParaRPr lang="fr-FR" sz="1600" i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00" dirty="0" smtClean="0"/>
              <a:t> solutions: isospin-</a:t>
            </a:r>
            <a:r>
              <a:rPr lang="fr-FR" sz="1600" dirty="0" err="1" smtClean="0"/>
              <a:t>dependent</a:t>
            </a:r>
            <a:r>
              <a:rPr lang="fr-FR" sz="1600" dirty="0" smtClean="0"/>
              <a:t> effective charges, </a:t>
            </a:r>
            <a:r>
              <a:rPr lang="fr-FR" sz="1600" dirty="0" err="1" smtClean="0"/>
              <a:t>larger</a:t>
            </a:r>
            <a:r>
              <a:rPr lang="fr-FR" sz="1600" dirty="0" smtClean="0"/>
              <a:t> model </a:t>
            </a:r>
            <a:r>
              <a:rPr lang="fr-FR" sz="1600" dirty="0" err="1" smtClean="0"/>
              <a:t>space</a:t>
            </a:r>
            <a:endParaRPr lang="fr-FR" sz="1600" dirty="0" smtClean="0"/>
          </a:p>
        </p:txBody>
      </p:sp>
      <p:sp>
        <p:nvSpPr>
          <p:cNvPr id="26" name="Rettangolo 25"/>
          <p:cNvSpPr/>
          <p:nvPr/>
        </p:nvSpPr>
        <p:spPr>
          <a:xfrm>
            <a:off x="6095412" y="1571612"/>
            <a:ext cx="119662" cy="1428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1 19"/>
          <p:cNvCxnSpPr/>
          <p:nvPr/>
        </p:nvCxnSpPr>
        <p:spPr>
          <a:xfrm>
            <a:off x="2412000" y="2808000"/>
            <a:ext cx="10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412000" y="3286124"/>
            <a:ext cx="10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2520000" y="2556000"/>
            <a:ext cx="1080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2520000" y="3348000"/>
            <a:ext cx="1080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16200000" flipH="1">
            <a:off x="2232000" y="3053156"/>
            <a:ext cx="46593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tella a 5 punte 9"/>
          <p:cNvSpPr/>
          <p:nvPr/>
        </p:nvSpPr>
        <p:spPr>
          <a:xfrm>
            <a:off x="2340000" y="2916000"/>
            <a:ext cx="233324" cy="21431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Proton and neutron </a:t>
            </a:r>
            <a:r>
              <a:rPr lang="fr-FR" sz="2800" dirty="0" err="1" smtClean="0"/>
              <a:t>collectivity</a:t>
            </a:r>
            <a:r>
              <a:rPr lang="fr-FR" sz="2800" dirty="0" smtClean="0"/>
              <a:t> in light Sn</a:t>
            </a:r>
            <a:endParaRPr lang="it-IT" sz="28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-Anna </a:t>
            </a:r>
            <a:r>
              <a:rPr lang="en-US" dirty="0" err="1" smtClean="0"/>
              <a:t>Corsi</a:t>
            </a:r>
            <a:r>
              <a:rPr lang="en-US" dirty="0" smtClean="0"/>
              <a:t> -   Shell evolution towards 100Sn</a:t>
            </a:r>
            <a:endParaRPr lang="fr-FR" dirty="0"/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1158782" y="2873302"/>
            <a:ext cx="1338927" cy="486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</a:rPr>
              <a:t>M</a:t>
            </a:r>
            <a:r>
              <a:rPr lang="fr-FR" sz="2800" baseline="-25000" dirty="0" err="1" smtClean="0">
                <a:solidFill>
                  <a:srgbClr val="FF0000"/>
                </a:solidFill>
              </a:rPr>
              <a:t>p</a:t>
            </a:r>
            <a:r>
              <a:rPr lang="fr-FR" sz="2800" dirty="0" smtClean="0"/>
              <a:t>  </a:t>
            </a:r>
            <a:r>
              <a:rPr lang="fr-FR" sz="2800" dirty="0" smtClean="0">
                <a:solidFill>
                  <a:srgbClr val="0070C0"/>
                </a:solidFill>
              </a:rPr>
              <a:t>M</a:t>
            </a:r>
            <a:r>
              <a:rPr lang="fr-FR" sz="2800" baseline="-25000" dirty="0" smtClean="0">
                <a:solidFill>
                  <a:srgbClr val="0070C0"/>
                </a:solidFill>
              </a:rPr>
              <a:t>n</a:t>
            </a:r>
            <a:endParaRPr lang="it-IT" sz="2800" baseline="-25000" dirty="0">
              <a:solidFill>
                <a:srgbClr val="0070C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07589" y="5233444"/>
            <a:ext cx="743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Asymmetric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p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curve</a:t>
            </a:r>
            <a:r>
              <a:rPr lang="fr-FR" b="1" dirty="0" smtClean="0">
                <a:solidFill>
                  <a:srgbClr val="FF0000"/>
                </a:solidFill>
              </a:rPr>
              <a:t>  </a:t>
            </a:r>
            <a:r>
              <a:rPr lang="fr-FR" sz="1200" dirty="0" smtClean="0"/>
              <a:t>as in Ansari and Ring, PRC 74, 054313 (2006)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neutron contribution </a:t>
            </a:r>
            <a:r>
              <a:rPr lang="fr-FR" dirty="0" smtClean="0"/>
              <a:t>dominant</a:t>
            </a:r>
            <a:endParaRPr lang="fr-F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913" y="1500174"/>
            <a:ext cx="519116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1584821" y="928670"/>
            <a:ext cx="71384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HFB+QRPA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Gogny</a:t>
            </a:r>
            <a:r>
              <a:rPr lang="fr-FR" dirty="0" smtClean="0"/>
              <a:t> D1M interaction, no model </a:t>
            </a:r>
            <a:r>
              <a:rPr lang="fr-FR" dirty="0" err="1" smtClean="0"/>
              <a:t>space</a:t>
            </a:r>
            <a:r>
              <a:rPr lang="fr-FR" dirty="0" smtClean="0"/>
              <a:t> limitation </a:t>
            </a:r>
          </a:p>
          <a:p>
            <a:r>
              <a:rPr lang="fr-FR" sz="1200" dirty="0" err="1" smtClean="0"/>
              <a:t>M.Martini</a:t>
            </a:r>
            <a:r>
              <a:rPr lang="fr-FR" sz="1200" dirty="0" smtClean="0"/>
              <a:t>, </a:t>
            </a:r>
            <a:r>
              <a:rPr lang="fr-FR" sz="1200" dirty="0" err="1" smtClean="0"/>
              <a:t>S.Peru</a:t>
            </a:r>
            <a:r>
              <a:rPr lang="fr-FR" sz="1200" dirty="0" smtClean="0"/>
              <a:t> and </a:t>
            </a:r>
            <a:r>
              <a:rPr lang="fr-FR" sz="1200" dirty="0" err="1" smtClean="0"/>
              <a:t>M.Dupuis</a:t>
            </a:r>
            <a:r>
              <a:rPr lang="fr-FR" sz="1200" dirty="0" smtClean="0"/>
              <a:t>, PRC 83, 034309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Proton and neutron </a:t>
            </a:r>
            <a:r>
              <a:rPr lang="fr-FR" sz="2800" dirty="0" err="1" smtClean="0"/>
              <a:t>collectivity</a:t>
            </a:r>
            <a:r>
              <a:rPr lang="fr-FR" sz="2800" dirty="0" smtClean="0"/>
              <a:t> in light Sn</a:t>
            </a:r>
            <a:endParaRPr lang="it-IT" sz="28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b="48611"/>
          <a:stretch>
            <a:fillRect/>
          </a:stretch>
        </p:blipFill>
        <p:spPr bwMode="auto">
          <a:xfrm>
            <a:off x="5019704" y="3555450"/>
            <a:ext cx="3695700" cy="105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1714480" y="5214950"/>
            <a:ext cx="6632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Symbol" pitchFamily="18" charset="2"/>
              </a:rPr>
              <a:t>s</a:t>
            </a:r>
            <a:r>
              <a:rPr lang="fr-FR" sz="1600" baseline="-25000" dirty="0" err="1" smtClean="0"/>
              <a:t>p,p</a:t>
            </a:r>
            <a:r>
              <a:rPr lang="fr-FR" sz="1600" baseline="-25000" dirty="0" smtClean="0"/>
              <a:t>’</a:t>
            </a:r>
            <a:r>
              <a:rPr lang="fr-FR" sz="1600" dirty="0" smtClean="0"/>
              <a:t> </a:t>
            </a:r>
            <a:r>
              <a:rPr lang="fr-FR" sz="1600" dirty="0" err="1" smtClean="0"/>
              <a:t>well</a:t>
            </a:r>
            <a:r>
              <a:rPr lang="fr-FR" sz="1600" dirty="0" smtClean="0"/>
              <a:t> </a:t>
            </a:r>
            <a:r>
              <a:rPr lang="fr-FR" sz="1600" dirty="0" err="1" smtClean="0"/>
              <a:t>reproduced</a:t>
            </a:r>
            <a:r>
              <a:rPr lang="fr-FR" sz="1600" dirty="0" smtClean="0"/>
              <a:t> </a:t>
            </a:r>
            <a:r>
              <a:rPr lang="fr-FR" sz="1600" dirty="0" smtClean="0"/>
              <a:t>by </a:t>
            </a:r>
            <a:r>
              <a:rPr lang="fr-FR" sz="1600" dirty="0" err="1" smtClean="0"/>
              <a:t>Coupled</a:t>
            </a:r>
            <a:r>
              <a:rPr lang="fr-FR" sz="1600" dirty="0" smtClean="0"/>
              <a:t> Channel </a:t>
            </a:r>
            <a:r>
              <a:rPr lang="fr-FR" sz="1600" dirty="0" err="1" smtClean="0"/>
              <a:t>calculations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smtClean="0"/>
              <a:t>HFB+QRPA </a:t>
            </a:r>
            <a:r>
              <a:rPr lang="fr-FR" sz="1600" dirty="0" err="1" smtClean="0"/>
              <a:t>density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Gogny</a:t>
            </a:r>
            <a:r>
              <a:rPr lang="fr-FR" sz="1600" dirty="0" smtClean="0"/>
              <a:t> </a:t>
            </a:r>
            <a:r>
              <a:rPr lang="fr-FR" sz="1600" dirty="0" smtClean="0"/>
              <a:t>D1M interaction 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potential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JLM interaction</a:t>
            </a:r>
          </a:p>
          <a:p>
            <a:pPr lvl="1">
              <a:buFont typeface="Arial" pitchFamily="34" charset="0"/>
              <a:buChar char="•"/>
            </a:pPr>
            <a:endParaRPr lang="it-IT" sz="1200" dirty="0" smtClean="0"/>
          </a:p>
          <a:p>
            <a:pPr lvl="1" algn="r"/>
            <a:r>
              <a:rPr lang="fr-FR" sz="1200" i="1" dirty="0" err="1" smtClean="0"/>
              <a:t>M.Dupuis</a:t>
            </a:r>
            <a:r>
              <a:rPr lang="fr-FR" sz="1200" i="1" dirty="0" smtClean="0"/>
              <a:t>, </a:t>
            </a:r>
            <a:r>
              <a:rPr lang="fr-FR" sz="1200" i="1" dirty="0" err="1" smtClean="0"/>
              <a:t>F.Lechaftois</a:t>
            </a:r>
            <a:r>
              <a:rPr lang="fr-FR" sz="1200" i="1" dirty="0" smtClean="0"/>
              <a:t>, </a:t>
            </a:r>
            <a:r>
              <a:rPr lang="fr-FR" sz="1200" i="1" dirty="0" err="1" smtClean="0"/>
              <a:t>M.Martini</a:t>
            </a:r>
            <a:r>
              <a:rPr lang="fr-FR" sz="1200" i="1" dirty="0" smtClean="0"/>
              <a:t>, </a:t>
            </a:r>
            <a:r>
              <a:rPr lang="fr-FR" sz="1200" i="1" dirty="0" err="1" smtClean="0"/>
              <a:t>S.Péru</a:t>
            </a:r>
            <a:r>
              <a:rPr lang="fr-FR" sz="1200" i="1" dirty="0" smtClean="0"/>
              <a:t> CEA/DAM/DIF</a:t>
            </a:r>
            <a:endParaRPr lang="it-IT" sz="1200" i="1" dirty="0" smtClean="0"/>
          </a:p>
        </p:txBody>
      </p:sp>
      <p:sp>
        <p:nvSpPr>
          <p:cNvPr id="7" name="Rettangolo 6"/>
          <p:cNvSpPr/>
          <p:nvPr/>
        </p:nvSpPr>
        <p:spPr>
          <a:xfrm>
            <a:off x="5357818" y="100010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Reference</a:t>
            </a:r>
            <a:r>
              <a:rPr lang="fr-FR" dirty="0" smtClean="0"/>
              <a:t> case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369440"/>
            <a:ext cx="3810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7705" y="928670"/>
            <a:ext cx="3568609" cy="39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Proton and neutron </a:t>
            </a:r>
            <a:r>
              <a:rPr lang="fr-FR" sz="2800" dirty="0" err="1" smtClean="0"/>
              <a:t>collectivity</a:t>
            </a:r>
            <a:r>
              <a:rPr lang="fr-FR" sz="2800" dirty="0" smtClean="0"/>
              <a:t> in light Sn</a:t>
            </a:r>
            <a:endParaRPr lang="it-IT" sz="28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5537" y="2319348"/>
            <a:ext cx="36290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e 8"/>
          <p:cNvSpPr/>
          <p:nvPr/>
        </p:nvSpPr>
        <p:spPr>
          <a:xfrm>
            <a:off x="6286512" y="3357562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820875" y="4929198"/>
            <a:ext cx="7394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Transition </a:t>
            </a:r>
            <a:r>
              <a:rPr lang="fr-FR" sz="1600" dirty="0" err="1" smtClean="0"/>
              <a:t>at</a:t>
            </a:r>
            <a:r>
              <a:rPr lang="fr-FR" sz="1600" dirty="0" smtClean="0"/>
              <a:t> 1950 </a:t>
            </a:r>
            <a:r>
              <a:rPr lang="fr-FR" sz="1600" dirty="0" err="1" smtClean="0"/>
              <a:t>keV</a:t>
            </a:r>
            <a:r>
              <a:rPr lang="fr-FR" sz="1600" dirty="0" smtClean="0"/>
              <a:t> </a:t>
            </a:r>
            <a:r>
              <a:rPr lang="fr-FR" sz="1600" dirty="0" err="1" smtClean="0"/>
              <a:t>tentatively</a:t>
            </a:r>
            <a:r>
              <a:rPr lang="fr-FR" sz="1600" dirty="0" smtClean="0"/>
              <a:t> </a:t>
            </a:r>
            <a:r>
              <a:rPr lang="fr-FR" sz="1600" dirty="0" err="1" smtClean="0"/>
              <a:t>assigned</a:t>
            </a:r>
            <a:r>
              <a:rPr lang="fr-FR" sz="1600" dirty="0" smtClean="0"/>
              <a:t> as 3</a:t>
            </a:r>
            <a:r>
              <a:rPr lang="fr-FR" sz="1600" baseline="30000" dirty="0" smtClean="0"/>
              <a:t>-</a:t>
            </a:r>
            <a:r>
              <a:rPr lang="fr-FR" sz="1600" dirty="0" smtClean="0"/>
              <a:t> → 2</a:t>
            </a:r>
            <a:r>
              <a:rPr lang="fr-FR" sz="1600" baseline="30000" dirty="0" smtClean="0"/>
              <a:t>+</a:t>
            </a:r>
            <a:r>
              <a:rPr lang="fr-FR" sz="1600" dirty="0" smtClean="0"/>
              <a:t> </a:t>
            </a:r>
            <a:r>
              <a:rPr lang="fr-FR" sz="1600" dirty="0" err="1" smtClean="0"/>
              <a:t>decay</a:t>
            </a:r>
            <a:r>
              <a:rPr lang="fr-FR" sz="1600" dirty="0" smtClean="0"/>
              <a:t>  </a:t>
            </a:r>
            <a:r>
              <a:rPr lang="fr-FR" sz="1600" dirty="0" err="1" smtClean="0"/>
              <a:t>from</a:t>
            </a:r>
            <a:r>
              <a:rPr lang="fr-FR" sz="1600" dirty="0" smtClean="0"/>
              <a:t> 	</a:t>
            </a:r>
            <a:endParaRPr lang="fr-FR" sz="1600" dirty="0" smtClean="0"/>
          </a:p>
          <a:p>
            <a:r>
              <a:rPr lang="fr-FR" sz="1600" dirty="0" smtClean="0"/>
              <a:t>	</a:t>
            </a:r>
            <a:r>
              <a:rPr lang="fr-FR" sz="1600" dirty="0" smtClean="0"/>
              <a:t>1</a:t>
            </a:r>
            <a:r>
              <a:rPr lang="fr-FR" sz="1600" dirty="0" smtClean="0"/>
              <a:t>)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systematics</a:t>
            </a:r>
            <a:r>
              <a:rPr lang="fr-FR" sz="1600" dirty="0" smtClean="0"/>
              <a:t> </a:t>
            </a:r>
          </a:p>
          <a:p>
            <a:r>
              <a:rPr lang="fr-FR" sz="1600" dirty="0" smtClean="0"/>
              <a:t>	2) </a:t>
            </a:r>
            <a:r>
              <a:rPr lang="fr-FR" sz="1600" dirty="0" err="1" smtClean="0"/>
              <a:t>strong</a:t>
            </a:r>
            <a:r>
              <a:rPr lang="fr-FR" sz="1600" dirty="0" smtClean="0"/>
              <a:t> population of 3</a:t>
            </a:r>
            <a:r>
              <a:rPr lang="fr-FR" sz="1600" baseline="30000" dirty="0" smtClean="0"/>
              <a:t>-  </a:t>
            </a:r>
            <a:r>
              <a:rPr lang="fr-FR" sz="1600" dirty="0" smtClean="0"/>
              <a:t>via (</a:t>
            </a:r>
            <a:r>
              <a:rPr lang="fr-FR" sz="1600" dirty="0" err="1" smtClean="0"/>
              <a:t>p,p</a:t>
            </a:r>
            <a:r>
              <a:rPr lang="fr-FR" sz="1600" dirty="0" smtClean="0"/>
              <a:t>’) in semi-</a:t>
            </a:r>
            <a:r>
              <a:rPr lang="fr-FR" sz="1600" dirty="0" err="1" smtClean="0"/>
              <a:t>magic</a:t>
            </a:r>
            <a:r>
              <a:rPr lang="fr-FR" sz="1600" dirty="0" smtClean="0"/>
              <a:t> </a:t>
            </a:r>
            <a:r>
              <a:rPr lang="fr-FR" sz="1600" dirty="0" err="1" smtClean="0"/>
              <a:t>nuclei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err="1" smtClean="0"/>
              <a:t>Increase</a:t>
            </a:r>
            <a:r>
              <a:rPr lang="fr-FR" sz="1600" dirty="0" smtClean="0"/>
              <a:t> of 3</a:t>
            </a:r>
            <a:r>
              <a:rPr lang="fr-FR" sz="1600" baseline="30000" dirty="0" smtClean="0"/>
              <a:t>-</a:t>
            </a:r>
            <a:r>
              <a:rPr lang="fr-FR" sz="1600" dirty="0" smtClean="0"/>
              <a:t>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predicted</a:t>
            </a:r>
            <a:r>
              <a:rPr lang="fr-FR" sz="1600" dirty="0" smtClean="0"/>
              <a:t> by HFB+QRPA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Gogny</a:t>
            </a:r>
            <a:r>
              <a:rPr lang="fr-FR" sz="1600" dirty="0" smtClean="0"/>
              <a:t> D1M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t="46528"/>
          <a:stretch>
            <a:fillRect/>
          </a:stretch>
        </p:blipFill>
        <p:spPr bwMode="auto">
          <a:xfrm>
            <a:off x="5145088" y="1000108"/>
            <a:ext cx="36957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7138" y="928670"/>
            <a:ext cx="3634331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Proton and neutron </a:t>
            </a:r>
            <a:r>
              <a:rPr lang="fr-FR" sz="2800" dirty="0" err="1" smtClean="0"/>
              <a:t>collectivity</a:t>
            </a:r>
            <a:r>
              <a:rPr lang="fr-FR" sz="2800" dirty="0" smtClean="0"/>
              <a:t> in light Sn</a:t>
            </a:r>
            <a:endParaRPr lang="it-IT" sz="28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-Anna Corsi -   Shell evolution towards 100Sn</a:t>
            </a:r>
            <a:endParaRPr lang="fr-FR"/>
          </a:p>
        </p:txBody>
      </p:sp>
      <p:sp>
        <p:nvSpPr>
          <p:cNvPr id="11" name="CasellaDiTesto 10"/>
          <p:cNvSpPr txBox="1"/>
          <p:nvPr/>
        </p:nvSpPr>
        <p:spPr>
          <a:xfrm>
            <a:off x="1407589" y="5233444"/>
            <a:ext cx="77364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Asymmetric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p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curve</a:t>
            </a:r>
            <a:r>
              <a:rPr lang="fr-FR" b="1" dirty="0" smtClean="0">
                <a:solidFill>
                  <a:srgbClr val="FF0000"/>
                </a:solidFill>
              </a:rPr>
              <a:t>  </a:t>
            </a:r>
            <a:r>
              <a:rPr lang="fr-FR" sz="1200" dirty="0" smtClean="0"/>
              <a:t>as in Ansari and Ring, PRC 74, 054313 (2006)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 (</a:t>
            </a:r>
            <a:r>
              <a:rPr lang="fr-FR" dirty="0" err="1" smtClean="0"/>
              <a:t>p,p</a:t>
            </a:r>
            <a:r>
              <a:rPr lang="fr-FR" dirty="0" smtClean="0"/>
              <a:t>’) cross section </a:t>
            </a:r>
            <a:r>
              <a:rPr lang="fr-FR" dirty="0" err="1" smtClean="0"/>
              <a:t>dominated</a:t>
            </a:r>
            <a:r>
              <a:rPr lang="fr-FR" dirty="0" smtClean="0"/>
              <a:t> by </a:t>
            </a:r>
            <a:r>
              <a:rPr lang="fr-FR" b="1" dirty="0" smtClean="0">
                <a:solidFill>
                  <a:srgbClr val="0070C0"/>
                </a:solidFill>
              </a:rPr>
              <a:t>neutron contribution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+</a:t>
            </a:r>
            <a:r>
              <a:rPr lang="fr-FR" b="1" dirty="0" smtClean="0">
                <a:solidFill>
                  <a:srgbClr val="0070C0"/>
                </a:solidFill>
              </a:rPr>
              <a:t>20-30% </a:t>
            </a:r>
            <a:r>
              <a:rPr lang="fr-FR" b="1" dirty="0" smtClean="0">
                <a:solidFill>
                  <a:srgbClr val="0070C0"/>
                </a:solidFill>
              </a:rPr>
              <a:t>in M</a:t>
            </a:r>
            <a:r>
              <a:rPr lang="fr-FR" b="1" baseline="-25000" dirty="0" smtClean="0">
                <a:solidFill>
                  <a:srgbClr val="0070C0"/>
                </a:solidFill>
              </a:rPr>
              <a:t>n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to </a:t>
            </a:r>
            <a:r>
              <a:rPr lang="fr-FR" dirty="0" err="1" smtClean="0"/>
              <a:t>reproduce</a:t>
            </a:r>
            <a:r>
              <a:rPr lang="fr-FR" dirty="0" smtClean="0"/>
              <a:t> </a:t>
            </a:r>
            <a:r>
              <a:rPr lang="fr-FR" dirty="0" err="1" smtClean="0"/>
              <a:t>experimental</a:t>
            </a:r>
            <a:r>
              <a:rPr lang="fr-FR" dirty="0" smtClean="0"/>
              <a:t> (</a:t>
            </a:r>
            <a:r>
              <a:rPr lang="fr-FR" dirty="0" err="1" smtClean="0"/>
              <a:t>p,p</a:t>
            </a:r>
            <a:r>
              <a:rPr lang="fr-FR" dirty="0" smtClean="0"/>
              <a:t>’) cross </a:t>
            </a:r>
            <a:r>
              <a:rPr lang="fr-FR" dirty="0" smtClean="0"/>
              <a:t>section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584821" y="928670"/>
            <a:ext cx="71384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HFB+QRPA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Gogny</a:t>
            </a:r>
            <a:r>
              <a:rPr lang="fr-FR" dirty="0" smtClean="0"/>
              <a:t> D1M interaction, no model </a:t>
            </a:r>
            <a:r>
              <a:rPr lang="fr-FR" dirty="0" err="1" smtClean="0"/>
              <a:t>space</a:t>
            </a:r>
            <a:r>
              <a:rPr lang="fr-FR" dirty="0" smtClean="0"/>
              <a:t> limitation </a:t>
            </a:r>
          </a:p>
          <a:p>
            <a:r>
              <a:rPr lang="fr-FR" sz="1200" dirty="0" err="1" smtClean="0"/>
              <a:t>M.Martini</a:t>
            </a:r>
            <a:r>
              <a:rPr lang="fr-FR" sz="1200" dirty="0" smtClean="0"/>
              <a:t>, </a:t>
            </a:r>
            <a:r>
              <a:rPr lang="fr-FR" sz="1200" dirty="0" err="1" smtClean="0"/>
              <a:t>S.Peru</a:t>
            </a:r>
            <a:r>
              <a:rPr lang="fr-FR" sz="1200" dirty="0" smtClean="0"/>
              <a:t> and </a:t>
            </a:r>
            <a:r>
              <a:rPr lang="fr-FR" sz="1200" dirty="0" err="1" smtClean="0"/>
              <a:t>M.Dupuis</a:t>
            </a:r>
            <a:r>
              <a:rPr lang="fr-FR" sz="1200" dirty="0" smtClean="0"/>
              <a:t>, PRC 83, 034309 (2011)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913" y="1683662"/>
            <a:ext cx="5183368" cy="360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 rot="16200000">
            <a:off x="1587410" y="2854908"/>
            <a:ext cx="1338927" cy="486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</a:rPr>
              <a:t>M</a:t>
            </a:r>
            <a:r>
              <a:rPr lang="fr-FR" sz="2800" baseline="-25000" dirty="0" err="1" smtClean="0">
                <a:solidFill>
                  <a:srgbClr val="FF0000"/>
                </a:solidFill>
              </a:rPr>
              <a:t>p</a:t>
            </a:r>
            <a:r>
              <a:rPr lang="fr-FR" sz="2800" dirty="0" smtClean="0"/>
              <a:t>  </a:t>
            </a:r>
            <a:r>
              <a:rPr lang="fr-FR" sz="2800" dirty="0" smtClean="0">
                <a:solidFill>
                  <a:srgbClr val="0070C0"/>
                </a:solidFill>
              </a:rPr>
              <a:t>M</a:t>
            </a:r>
            <a:r>
              <a:rPr lang="fr-FR" sz="2800" baseline="-25000" dirty="0" smtClean="0">
                <a:solidFill>
                  <a:srgbClr val="0070C0"/>
                </a:solidFill>
              </a:rPr>
              <a:t>n</a:t>
            </a:r>
            <a:endParaRPr lang="it-IT" sz="2800" baseline="-2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simpl">
  <a:themeElements>
    <a:clrScheme name="Ronsard_Dapn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nsard_Dapn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nsard_Dapn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Dapn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Dapn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Dapn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Dapn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Dapn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Dapn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Dapn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Dapn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Dapn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Dapn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Dapn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pressimpl</Template>
  <TotalTime>9092</TotalTime>
  <Words>1015</Words>
  <Application>Microsoft Office PowerPoint</Application>
  <PresentationFormat>Presentazione su schermo (4:3)</PresentationFormat>
  <Paragraphs>163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pressimpl</vt:lpstr>
      <vt:lpstr>Shell evolution towards 100Sn </vt:lpstr>
      <vt:lpstr>Collectivity along Sn isotopic chain</vt:lpstr>
      <vt:lpstr>Spectroscopy around 104Sn at RIBF</vt:lpstr>
      <vt:lpstr>Proton collectivity in light Sn</vt:lpstr>
      <vt:lpstr>Proton collectivity in light Sn</vt:lpstr>
      <vt:lpstr>Proton and neutron collectivity in light Sn</vt:lpstr>
      <vt:lpstr>Proton and neutron collectivity in light Sn</vt:lpstr>
      <vt:lpstr>Proton and neutron collectivity in light Sn</vt:lpstr>
      <vt:lpstr>Proton and neutron collectivity in light Sn</vt:lpstr>
      <vt:lpstr>Towards 100Sn spectroscopy</vt:lpstr>
      <vt:lpstr>Conclusions and perspectives</vt:lpstr>
      <vt:lpstr>Diapositiva 12</vt:lpstr>
      <vt:lpstr>Backup slides</vt:lpstr>
      <vt:lpstr>Inelastic scattering cross sections</vt:lpstr>
      <vt:lpstr>Shell model</vt:lpstr>
      <vt:lpstr>Nucleon removal cross section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LABORDERIE Emmanuelle</dc:creator>
  <cp:lastModifiedBy>anna</cp:lastModifiedBy>
  <cp:revision>273</cp:revision>
  <dcterms:created xsi:type="dcterms:W3CDTF">2011-10-06T12:47:34Z</dcterms:created>
  <dcterms:modified xsi:type="dcterms:W3CDTF">2014-06-02T02:14:40Z</dcterms:modified>
</cp:coreProperties>
</file>