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62" r:id="rId4"/>
    <p:sldId id="264" r:id="rId5"/>
    <p:sldId id="266" r:id="rId6"/>
    <p:sldId id="268" r:id="rId7"/>
    <p:sldId id="271" r:id="rId8"/>
    <p:sldId id="270" r:id="rId9"/>
    <p:sldId id="272" r:id="rId10"/>
    <p:sldId id="269" r:id="rId11"/>
    <p:sldId id="267" r:id="rId12"/>
    <p:sldId id="259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26E6"/>
    <a:srgbClr val="0214C4"/>
    <a:srgbClr val="010F95"/>
    <a:srgbClr val="041BC2"/>
    <a:srgbClr val="1717F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306" y="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4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A1E09-122E-4D10-878A-40A68E60400C}" type="datetimeFigureOut">
              <a:rPr lang="es-ES" smtClean="0"/>
              <a:pPr/>
              <a:t>01/06/2014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smtClean="0"/>
              <a:t>M. Carmona-Gallardo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290C0-31A0-4A6D-AA66-A8C7106551C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28151078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13BE4-A94D-451C-A7C8-BBE5A5AAD577}" type="datetimeFigureOut">
              <a:rPr lang="es-ES" smtClean="0"/>
              <a:pPr/>
              <a:t>01/06/2014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smtClean="0"/>
              <a:t>M. Carmona-Gallardo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29B2B-FB65-4B07-99B9-EEA05159610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0391960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9B2B-FB65-4B07-99B9-EEA05159610C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M. Carmona-Gallardo</a:t>
            </a:r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2/June/2014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Constraining the S-factor of the 3He(a,g)7Be  reaction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AB61-DC91-4B48-852F-3E32B5A9EB5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2/June/2014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Constraining the S-factor of the 3He(a,g)7Be  reaction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AB61-DC91-4B48-852F-3E32B5A9EB5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2/June/2014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Constraining the S-factor of the 3He(a,g)7Be  reaction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AB61-DC91-4B48-852F-3E32B5A9EB5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2/June/2014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Constraining the S-factor of the 3He(a,g)7Be  reaction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AB61-DC91-4B48-852F-3E32B5A9EB5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2/June/2014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Constraining the S-factor of the 3He(a,g)7Be  reaction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AB61-DC91-4B48-852F-3E32B5A9EB5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2/June/2014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Constraining the S-factor of the 3He(a,g)7Be  reaction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AB61-DC91-4B48-852F-3E32B5A9EB5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2/June/2014</a:t>
            </a: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Constraining the S-factor of the 3He(a,g)7Be  reaction</a:t>
            </a: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AB61-DC91-4B48-852F-3E32B5A9EB5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2/June/2014</a:t>
            </a: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Constraining the S-factor of the 3He(a,g)7Be  reaction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AB61-DC91-4B48-852F-3E32B5A9EB5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2/June/2014</a:t>
            </a: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Constraining the S-factor of the 3He(a,g)7Be  reaction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AB61-DC91-4B48-852F-3E32B5A9EB5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2/June/2014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Constraining the S-factor of the 3He(a,g)7Be  reaction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AB61-DC91-4B48-852F-3E32B5A9EB5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2/June/2014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Constraining the S-factor of the 3He(a,g)7Be  reaction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AB61-DC91-4B48-852F-3E32B5A9EB5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2/June/2014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Constraining the S-factor of the 3He(a,g)7Be  reaction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9AB61-DC91-4B48-852F-3E32B5A9EB52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28596" y="642918"/>
            <a:ext cx="8215370" cy="1571636"/>
          </a:xfrm>
          <a:prstGeom prst="roundRect">
            <a:avLst/>
          </a:prstGeom>
          <a:solidFill>
            <a:srgbClr val="010F95"/>
          </a:solidFill>
          <a:ln>
            <a:noFill/>
          </a:ln>
          <a:effectLst>
            <a:outerShdw blurRad="50800" dist="2032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Constraining the astrophysical </a:t>
            </a:r>
            <a:endParaRPr lang="en-US" sz="3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3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S-factor  </a:t>
            </a:r>
            <a:r>
              <a:rPr lang="en-US" sz="3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the </a:t>
            </a:r>
            <a:r>
              <a:rPr lang="en-US" sz="3400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sz="3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He(</a:t>
            </a:r>
            <a:r>
              <a:rPr lang="en-US" sz="3400" dirty="0" err="1" smtClean="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a,g</a:t>
            </a:r>
            <a:r>
              <a:rPr lang="en-US" sz="3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sz="3400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</a:t>
            </a:r>
            <a:r>
              <a:rPr lang="en-US" sz="3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 </a:t>
            </a:r>
            <a:r>
              <a:rPr lang="en-US" sz="3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reaction</a:t>
            </a:r>
            <a:endParaRPr lang="es-ES" sz="3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918" y="2500306"/>
            <a:ext cx="58579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Mariano Carmona Gallardo</a:t>
            </a:r>
          </a:p>
          <a:p>
            <a:pPr algn="ctr"/>
            <a:endParaRPr lang="es-E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s-E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s-E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nstituto de Estructura de la Materia-CSIC (Madrid)</a:t>
            </a:r>
          </a:p>
          <a:p>
            <a:pPr algn="ctr"/>
            <a:endParaRPr lang="es-ES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s-E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s-E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Advances</a:t>
            </a:r>
            <a:r>
              <a:rPr lang="es-E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es-E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Radioactive</a:t>
            </a:r>
            <a:r>
              <a:rPr lang="es-E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Isotope</a:t>
            </a:r>
            <a:r>
              <a:rPr lang="es-E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Science</a:t>
            </a:r>
            <a:r>
              <a:rPr lang="es-E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</a:t>
            </a:r>
          </a:p>
          <a:p>
            <a:pPr algn="ctr"/>
            <a:endParaRPr lang="es-ES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s-E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Tokio, 2nd June 2014</a:t>
            </a:r>
          </a:p>
          <a:p>
            <a:pPr algn="ctr"/>
            <a:endParaRPr lang="es-ES" dirty="0"/>
          </a:p>
          <a:p>
            <a:pPr algn="ctr"/>
            <a:endParaRPr lang="es-E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143513"/>
            <a:ext cx="87154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QUESTIONS TO ADDRESS!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1.-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Motivation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Why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study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He(</a:t>
            </a:r>
            <a:r>
              <a:rPr lang="en-US" dirty="0" err="1" smtClean="0">
                <a:latin typeface="Symbol" pitchFamily="18" charset="2"/>
                <a:cs typeface="Arial" pitchFamily="34" charset="0"/>
              </a:rPr>
              <a:t>a,g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Be  reaction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2.- Reaction and Techniques: How to determine the cross section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3.- Our experiments: How we measured the reaction cross section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4.- Conclusions: What  are our results and what is the impact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6643710"/>
            <a:ext cx="9144000" cy="21429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Rounded Rectangle 7"/>
          <p:cNvSpPr/>
          <p:nvPr/>
        </p:nvSpPr>
        <p:spPr>
          <a:xfrm>
            <a:off x="-32" y="-6050"/>
            <a:ext cx="9144000" cy="21429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-10274"/>
            <a:ext cx="9144000" cy="357166"/>
          </a:xfrm>
          <a:prstGeom prst="roundRect">
            <a:avLst/>
          </a:prstGeom>
          <a:solidFill>
            <a:srgbClr val="010F95"/>
          </a:solidFill>
          <a:ln>
            <a:noFill/>
          </a:ln>
          <a:effectLst>
            <a:outerShdw blurRad="50800" dist="203200" dir="360000" sx="1000" sy="1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0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Motivation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0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Reaction and Techniques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-24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Activation Experiment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-24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Direct Counting Experiment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8082" y="-1210"/>
            <a:ext cx="1285884" cy="286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Conclusion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-10274" y="348187"/>
            <a:ext cx="9154274" cy="56171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latin typeface="Eras Medium ITC" pitchFamily="34" charset="0"/>
                <a:ea typeface="Arial Unicode MS" pitchFamily="34" charset="-128"/>
                <a:cs typeface="Arial Unicode MS" pitchFamily="34" charset="-128"/>
              </a:rPr>
              <a:t>Direct Recoil Counting Experiment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-10274" y="6571288"/>
            <a:ext cx="9154274" cy="29698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-275510" y="6513423"/>
            <a:ext cx="7072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M. Carmona-Gallardo - ARIS 2014                              Constraining the S-factor of the 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He(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a,g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  reaction</a:t>
            </a: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BA59AB61-DC91-4B48-852F-3E32B5A9EB52}" type="slidenum">
              <a:rPr lang="es-ES" smtClean="0">
                <a:solidFill>
                  <a:schemeClr val="bg1"/>
                </a:solidFill>
              </a:rPr>
              <a:pPr/>
              <a:t>10</a:t>
            </a:fld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389057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552090" y="214290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715123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2091827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821058" y="21600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4025098" y="21600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5566694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5729727" y="21429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5892760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6" name="Picture 45" descr="7Be_triumf"/>
          <p:cNvPicPr>
            <a:picLocks noChangeAspect="1"/>
          </p:cNvPicPr>
          <p:nvPr/>
        </p:nvPicPr>
        <p:blipFill>
          <a:blip r:embed="rId2"/>
          <a:srcRect l="2858"/>
          <a:stretch>
            <a:fillRect/>
          </a:stretch>
        </p:blipFill>
        <p:spPr>
          <a:xfrm>
            <a:off x="3857620" y="1571612"/>
            <a:ext cx="5286380" cy="3425895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14282" y="1000108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dirty="0" smtClean="0"/>
              <a:t> </a:t>
            </a:r>
            <a:r>
              <a:rPr lang="es-ES" baseline="30000" dirty="0" smtClean="0"/>
              <a:t>7</a:t>
            </a:r>
            <a:r>
              <a:rPr lang="es-ES" dirty="0" smtClean="0"/>
              <a:t>Be </a:t>
            </a:r>
            <a:r>
              <a:rPr lang="es-ES" dirty="0" err="1" smtClean="0"/>
              <a:t>recoils</a:t>
            </a:r>
            <a:r>
              <a:rPr lang="es-ES" dirty="0" smtClean="0"/>
              <a:t> </a:t>
            </a:r>
            <a:r>
              <a:rPr lang="es-ES" dirty="0" err="1" smtClean="0"/>
              <a:t>counted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DSSSD</a:t>
            </a:r>
            <a:endParaRPr lang="es-ES" dirty="0"/>
          </a:p>
        </p:txBody>
      </p:sp>
      <p:pic>
        <p:nvPicPr>
          <p:cNvPr id="49" name="Picture 48" descr="7Be"/>
          <p:cNvPicPr>
            <a:picLocks noChangeAspect="1"/>
          </p:cNvPicPr>
          <p:nvPr/>
        </p:nvPicPr>
        <p:blipFill>
          <a:blip r:embed="rId3"/>
          <a:srcRect t="6016" r="49963" b="6755"/>
          <a:stretch>
            <a:fillRect/>
          </a:stretch>
        </p:blipFill>
        <p:spPr>
          <a:xfrm>
            <a:off x="142844" y="1500174"/>
            <a:ext cx="3714776" cy="2071702"/>
          </a:xfrm>
          <a:prstGeom prst="rect">
            <a:avLst/>
          </a:prstGeom>
        </p:spPr>
      </p:pic>
      <p:pic>
        <p:nvPicPr>
          <p:cNvPr id="50" name="Picture 49" descr="7Be"/>
          <p:cNvPicPr>
            <a:picLocks noChangeAspect="1"/>
          </p:cNvPicPr>
          <p:nvPr/>
        </p:nvPicPr>
        <p:blipFill>
          <a:blip r:embed="rId3"/>
          <a:srcRect l="52924" t="6016" r="888"/>
          <a:stretch>
            <a:fillRect/>
          </a:stretch>
        </p:blipFill>
        <p:spPr>
          <a:xfrm>
            <a:off x="285720" y="3786190"/>
            <a:ext cx="3429024" cy="2232137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714876" y="5286388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dirty="0" smtClean="0"/>
              <a:t> </a:t>
            </a:r>
            <a:r>
              <a:rPr lang="es-ES" dirty="0" err="1" smtClean="0"/>
              <a:t>Low</a:t>
            </a:r>
            <a:r>
              <a:rPr lang="es-ES" dirty="0" smtClean="0"/>
              <a:t> </a:t>
            </a:r>
            <a:r>
              <a:rPr lang="es-ES" dirty="0" err="1" smtClean="0"/>
              <a:t>statistical</a:t>
            </a:r>
            <a:r>
              <a:rPr lang="es-ES" dirty="0" smtClean="0"/>
              <a:t> </a:t>
            </a:r>
            <a:r>
              <a:rPr lang="es-ES" dirty="0" err="1" smtClean="0"/>
              <a:t>errors</a:t>
            </a:r>
            <a:endParaRPr lang="es-ES" dirty="0"/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7744812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-10274"/>
            <a:ext cx="9144000" cy="357166"/>
          </a:xfrm>
          <a:prstGeom prst="roundRect">
            <a:avLst/>
          </a:prstGeom>
          <a:solidFill>
            <a:srgbClr val="010F95"/>
          </a:solidFill>
          <a:ln>
            <a:noFill/>
          </a:ln>
          <a:effectLst>
            <a:outerShdw blurRad="50800" dist="203200" dir="360000" sx="1000" sy="1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0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Motivation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0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Reaction and Techniques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-24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Activation Experiment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-24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Direct Counting Experiment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8082" y="-1210"/>
            <a:ext cx="1285884" cy="286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Conclusion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10274" y="6571288"/>
            <a:ext cx="9154274" cy="29698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-275510" y="6513423"/>
            <a:ext cx="7072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M. Carmona-Gallardo - ARIS 2014                              Constraining the S-factor of the 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He(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a,g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  reaction</a:t>
            </a: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BA59AB61-DC91-4B48-852F-3E32B5A9EB52}" type="slidenum">
              <a:rPr lang="es-ES" smtClean="0">
                <a:solidFill>
                  <a:schemeClr val="bg1"/>
                </a:solidFill>
              </a:rPr>
              <a:pPr/>
              <a:t>11</a:t>
            </a:fld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389057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552090" y="214290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715123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2091827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821058" y="21600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4025098" y="21600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5566694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5729727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5892760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ounded Rectangle 26"/>
          <p:cNvSpPr/>
          <p:nvPr/>
        </p:nvSpPr>
        <p:spPr>
          <a:xfrm>
            <a:off x="-10274" y="348187"/>
            <a:ext cx="9154274" cy="56171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000" b="1" dirty="0" smtClean="0">
                <a:latin typeface="Eras Medium ITC" pitchFamily="34" charset="0"/>
                <a:ea typeface="Arial Unicode MS" pitchFamily="34" charset="-128"/>
                <a:cs typeface="Arial Unicode MS" pitchFamily="34" charset="-128"/>
              </a:rPr>
              <a:t>ACTIVATION METHOD EXPERIMENT</a:t>
            </a:r>
          </a:p>
        </p:txBody>
      </p:sp>
      <p:pic>
        <p:nvPicPr>
          <p:cNvPr id="29" name="Picture 28" descr="soreqset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928670"/>
            <a:ext cx="3756989" cy="2786082"/>
          </a:xfrm>
          <a:prstGeom prst="rect">
            <a:avLst/>
          </a:prstGeom>
        </p:spPr>
      </p:pic>
      <p:pic>
        <p:nvPicPr>
          <p:cNvPr id="30" name="Picture 29" descr="counrate"/>
          <p:cNvPicPr>
            <a:picLocks noChangeAspect="1"/>
          </p:cNvPicPr>
          <p:nvPr/>
        </p:nvPicPr>
        <p:blipFill>
          <a:blip r:embed="rId3"/>
          <a:srcRect t="5890" r="3704"/>
          <a:stretch>
            <a:fillRect/>
          </a:stretch>
        </p:blipFill>
        <p:spPr>
          <a:xfrm>
            <a:off x="0" y="3786190"/>
            <a:ext cx="4000496" cy="2458484"/>
          </a:xfrm>
          <a:prstGeom prst="rect">
            <a:avLst/>
          </a:prstGeom>
        </p:spPr>
      </p:pic>
      <p:pic>
        <p:nvPicPr>
          <p:cNvPr id="32" name="Picture 31" descr="resultsmadri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1428736"/>
            <a:ext cx="5072066" cy="320003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572000" y="4929198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M.Carmona</a:t>
            </a:r>
            <a:r>
              <a:rPr lang="es-ES" dirty="0" smtClean="0"/>
              <a:t>-Gallardo et al. PRC (R )</a:t>
            </a:r>
            <a:endParaRPr lang="es-ES" dirty="0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7744812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-10274"/>
            <a:ext cx="9144000" cy="357166"/>
          </a:xfrm>
          <a:prstGeom prst="roundRect">
            <a:avLst/>
          </a:prstGeom>
          <a:solidFill>
            <a:srgbClr val="010F95"/>
          </a:solidFill>
          <a:ln>
            <a:noFill/>
          </a:ln>
          <a:effectLst>
            <a:outerShdw blurRad="50800" dist="203200" dir="360000" sx="1000" sy="1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0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Motivation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0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Reaction and Techniques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-24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Activation Experiment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-24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Direct Counting Experiment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8082" y="-1210"/>
            <a:ext cx="1285884" cy="286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Conclusion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-10274" y="348187"/>
            <a:ext cx="9154274" cy="56171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000" b="1" dirty="0" smtClean="0">
                <a:latin typeface="Eras Medium ITC" pitchFamily="34" charset="0"/>
                <a:ea typeface="Arial Unicode MS" pitchFamily="34" charset="-128"/>
                <a:cs typeface="Arial Unicode MS" pitchFamily="34" charset="-128"/>
              </a:rPr>
              <a:t>MOTIVATION: </a:t>
            </a:r>
            <a:r>
              <a:rPr lang="en-US" sz="3000" b="1" dirty="0" smtClean="0">
                <a:latin typeface="Eras Medium ITC" pitchFamily="34" charset="0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es-ES" sz="3000" b="1" dirty="0" smtClean="0">
                <a:latin typeface="Eras Medium ITC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000" b="1" baseline="30000" dirty="0" smtClean="0">
                <a:latin typeface="Eras Medium ITC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sz="3000" b="1" dirty="0" smtClean="0">
                <a:latin typeface="Eras Medium ITC" pitchFamily="34" charset="0"/>
                <a:ea typeface="Arial Unicode MS" pitchFamily="34" charset="-128"/>
                <a:cs typeface="Arial Unicode MS" pitchFamily="34" charset="-128"/>
              </a:rPr>
              <a:t>He(</a:t>
            </a:r>
            <a:r>
              <a:rPr lang="en-US" sz="3000" b="1" dirty="0" err="1" smtClean="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a,g</a:t>
            </a:r>
            <a:r>
              <a:rPr lang="en-US" sz="3000" b="1" dirty="0" smtClean="0">
                <a:latin typeface="Eras Medium ITC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sz="3000" b="1" baseline="30000" dirty="0" smtClean="0">
                <a:latin typeface="Eras Medium ITC" pitchFamily="34" charset="0"/>
                <a:ea typeface="Arial Unicode MS" pitchFamily="34" charset="-128"/>
                <a:cs typeface="Arial Unicode MS" pitchFamily="34" charset="-128"/>
              </a:rPr>
              <a:t>7</a:t>
            </a:r>
            <a:r>
              <a:rPr lang="en-US" sz="3000" b="1" dirty="0" smtClean="0">
                <a:latin typeface="Eras Medium ITC" pitchFamily="34" charset="0"/>
                <a:ea typeface="Arial Unicode MS" pitchFamily="34" charset="-128"/>
                <a:cs typeface="Arial Unicode MS" pitchFamily="34" charset="-128"/>
              </a:rPr>
              <a:t>Be in the </a:t>
            </a:r>
            <a:r>
              <a:rPr lang="en-US" sz="3000" b="1" baseline="30000" dirty="0" smtClean="0">
                <a:latin typeface="Eras Medium ITC" pitchFamily="34" charset="0"/>
                <a:ea typeface="Arial Unicode MS" pitchFamily="34" charset="-128"/>
                <a:cs typeface="Arial Unicode MS" pitchFamily="34" charset="-128"/>
              </a:rPr>
              <a:t>7</a:t>
            </a:r>
            <a:r>
              <a:rPr lang="en-US" sz="3000" b="1" dirty="0" smtClean="0">
                <a:latin typeface="Eras Medium ITC" pitchFamily="34" charset="0"/>
                <a:ea typeface="Arial Unicode MS" pitchFamily="34" charset="-128"/>
                <a:cs typeface="Arial Unicode MS" pitchFamily="34" charset="-128"/>
              </a:rPr>
              <a:t>Li problem</a:t>
            </a:r>
            <a:r>
              <a:rPr lang="es-ES" sz="3000" b="1" dirty="0" smtClean="0">
                <a:latin typeface="Eras Medium ITC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-10274" y="6571288"/>
            <a:ext cx="9154274" cy="29698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-275510" y="6513423"/>
            <a:ext cx="7072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M. Carmona-Gallardo - ARIS 2014                              Constraining the S-factor of the 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He(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a,g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  reaction</a:t>
            </a: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BA59AB61-DC91-4B48-852F-3E32B5A9EB52}" type="slidenum">
              <a:rPr lang="es-ES" smtClean="0">
                <a:solidFill>
                  <a:schemeClr val="bg1"/>
                </a:solidFill>
              </a:rPr>
              <a:pPr/>
              <a:t>12</a:t>
            </a:fld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389057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552090" y="21429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715123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928794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2091827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2254860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821058" y="21600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4025098" y="21600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5566694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5729727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5892760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TextBox 26"/>
          <p:cNvSpPr txBox="1"/>
          <p:nvPr/>
        </p:nvSpPr>
        <p:spPr>
          <a:xfrm>
            <a:off x="176930" y="1142984"/>
            <a:ext cx="7427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+mj-lt"/>
                <a:cs typeface="Arial" pitchFamily="34" charset="0"/>
              </a:rPr>
              <a:t>The Standard Big Bang </a:t>
            </a:r>
            <a:r>
              <a:rPr lang="en-US" dirty="0" err="1" smtClean="0">
                <a:latin typeface="+mj-lt"/>
                <a:cs typeface="Arial" pitchFamily="34" charset="0"/>
              </a:rPr>
              <a:t>Nucleosynthesis</a:t>
            </a:r>
            <a:r>
              <a:rPr lang="en-US" dirty="0" smtClean="0">
                <a:latin typeface="+mj-lt"/>
                <a:cs typeface="Arial" pitchFamily="34" charset="0"/>
              </a:rPr>
              <a:t> predicts the primordial abundances</a:t>
            </a:r>
            <a:endParaRPr lang="en-US" dirty="0">
              <a:latin typeface="+mj-lt"/>
              <a:cs typeface="Arial" pitchFamily="34" charset="0"/>
            </a:endParaRPr>
          </a:p>
        </p:txBody>
      </p:sp>
      <p:pic>
        <p:nvPicPr>
          <p:cNvPr id="28" name="Picture 27" descr="7Li.jpg"/>
          <p:cNvPicPr>
            <a:picLocks noChangeAspect="1"/>
          </p:cNvPicPr>
          <p:nvPr/>
        </p:nvPicPr>
        <p:blipFill>
          <a:blip r:embed="rId2"/>
          <a:srcRect l="5269" t="9928" r="10421" b="4028"/>
          <a:stretch>
            <a:fillRect/>
          </a:stretch>
        </p:blipFill>
        <p:spPr>
          <a:xfrm>
            <a:off x="214282" y="1571612"/>
            <a:ext cx="3429024" cy="371477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14282" y="5286388"/>
            <a:ext cx="4466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+mj-lt"/>
                <a:cs typeface="Arial" pitchFamily="34" charset="0"/>
              </a:rPr>
              <a:t>A factor ≈3 between the SBBN predications and the direct observations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+mj-lt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29124" y="1571612"/>
            <a:ext cx="44664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+mj-lt"/>
                <a:cs typeface="Arial" pitchFamily="34" charset="0"/>
              </a:rPr>
              <a:t>Different  solutions have been suggested including physics beyond the standard model.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+mj-lt"/>
                <a:cs typeface="Arial" pitchFamily="34" charset="0"/>
              </a:rPr>
              <a:t>SBBN input parameters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Arial" pitchFamily="34" charset="0"/>
              </a:rPr>
              <a:t>Baryon density/Neutrino Lifetime/flavors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  <a:cs typeface="Arial" pitchFamily="34" charset="0"/>
              </a:rPr>
              <a:t>Nuclear Reactions Cross Sections</a:t>
            </a:r>
            <a:r>
              <a:rPr lang="en-US" dirty="0" smtClean="0">
                <a:latin typeface="+mj-lt"/>
                <a:cs typeface="Arial" pitchFamily="34" charset="0"/>
              </a:rPr>
              <a:t>  </a:t>
            </a:r>
          </a:p>
          <a:p>
            <a:pPr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643438" y="3071810"/>
            <a:ext cx="4143404" cy="2857520"/>
            <a:chOff x="4643438" y="3357562"/>
            <a:chExt cx="3429062" cy="2346200"/>
          </a:xfrm>
        </p:grpSpPr>
        <p:pic>
          <p:nvPicPr>
            <p:cNvPr id="31" name="Picture 30" descr="bbnchai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3438" y="3357562"/>
              <a:ext cx="3429062" cy="2346200"/>
            </a:xfrm>
            <a:prstGeom prst="rect">
              <a:avLst/>
            </a:prstGeom>
          </p:spPr>
        </p:pic>
        <p:sp>
          <p:nvSpPr>
            <p:cNvPr id="32" name="Oval 31"/>
            <p:cNvSpPr/>
            <p:nvPr/>
          </p:nvSpPr>
          <p:spPr>
            <a:xfrm rot="19412619">
              <a:off x="4917144" y="3689864"/>
              <a:ext cx="2228486" cy="450108"/>
            </a:xfrm>
            <a:prstGeom prst="ellipse">
              <a:avLst/>
            </a:prstGeom>
            <a:noFill/>
            <a:ln>
              <a:solidFill>
                <a:srgbClr val="0214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Oval 32"/>
            <p:cNvSpPr/>
            <p:nvPr/>
          </p:nvSpPr>
          <p:spPr>
            <a:xfrm>
              <a:off x="7237240" y="5204487"/>
              <a:ext cx="642942" cy="307232"/>
            </a:xfrm>
            <a:prstGeom prst="ellipse">
              <a:avLst/>
            </a:prstGeom>
            <a:noFill/>
            <a:ln>
              <a:solidFill>
                <a:srgbClr val="0214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572000" y="5786454"/>
            <a:ext cx="4466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Li</a:t>
            </a:r>
            <a:r>
              <a:rPr lang="en-US" dirty="0" smtClean="0">
                <a:latin typeface="Calibri"/>
                <a:cs typeface="Arial" pitchFamily="34" charset="0"/>
              </a:rPr>
              <a:t>≈ S</a:t>
            </a:r>
            <a:r>
              <a:rPr lang="en-US" baseline="-25000" dirty="0" smtClean="0">
                <a:latin typeface="Calibri"/>
                <a:cs typeface="Arial" pitchFamily="34" charset="0"/>
              </a:rPr>
              <a:t>34</a:t>
            </a:r>
            <a:r>
              <a:rPr lang="en-US" baseline="30000" dirty="0" smtClean="0">
                <a:latin typeface="Calibri"/>
                <a:cs typeface="Arial" pitchFamily="34" charset="0"/>
              </a:rPr>
              <a:t>0.96</a:t>
            </a:r>
            <a:endParaRPr lang="en-US" baseline="30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7744812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-10274" y="348187"/>
            <a:ext cx="9154274" cy="56171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000" b="1" dirty="0" smtClean="0">
                <a:latin typeface="Eras Medium ITC" pitchFamily="34" charset="0"/>
                <a:ea typeface="Arial Unicode MS" pitchFamily="34" charset="-128"/>
                <a:cs typeface="Arial Unicode MS" pitchFamily="34" charset="-128"/>
              </a:rPr>
              <a:t>MOTIVATION: </a:t>
            </a:r>
            <a:r>
              <a:rPr lang="en-US" sz="3000" b="1" dirty="0" smtClean="0">
                <a:latin typeface="Eras Medium ITC" pitchFamily="34" charset="0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es-ES" sz="3000" b="1" dirty="0" smtClean="0">
                <a:latin typeface="Eras Medium ITC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000" b="1" baseline="30000" dirty="0" smtClean="0">
                <a:latin typeface="Eras Medium ITC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sz="3000" b="1" dirty="0" smtClean="0">
                <a:latin typeface="Eras Medium ITC" pitchFamily="34" charset="0"/>
                <a:ea typeface="Arial Unicode MS" pitchFamily="34" charset="-128"/>
                <a:cs typeface="Arial Unicode MS" pitchFamily="34" charset="-128"/>
              </a:rPr>
              <a:t>He(</a:t>
            </a:r>
            <a:r>
              <a:rPr lang="en-US" sz="3000" b="1" dirty="0" err="1" smtClean="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a,g</a:t>
            </a:r>
            <a:r>
              <a:rPr lang="en-US" sz="3000" b="1" dirty="0" smtClean="0">
                <a:latin typeface="Eras Medium ITC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sz="3000" b="1" baseline="30000" dirty="0" smtClean="0">
                <a:latin typeface="Eras Medium ITC" pitchFamily="34" charset="0"/>
                <a:ea typeface="Arial Unicode MS" pitchFamily="34" charset="-128"/>
                <a:cs typeface="Arial Unicode MS" pitchFamily="34" charset="-128"/>
              </a:rPr>
              <a:t>7</a:t>
            </a:r>
            <a:r>
              <a:rPr lang="en-US" sz="3000" b="1" dirty="0" smtClean="0">
                <a:latin typeface="Eras Medium ITC" pitchFamily="34" charset="0"/>
                <a:ea typeface="Arial Unicode MS" pitchFamily="34" charset="-128"/>
                <a:cs typeface="Arial Unicode MS" pitchFamily="34" charset="-128"/>
              </a:rPr>
              <a:t>Be </a:t>
            </a:r>
            <a:r>
              <a:rPr lang="es-ES" sz="3000" b="1" dirty="0" smtClean="0">
                <a:latin typeface="Eras Medium ITC" pitchFamily="34" charset="0"/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lang="es-ES" sz="3000" b="1" dirty="0" err="1" smtClean="0">
                <a:latin typeface="Eras Medium ITC" pitchFamily="34" charset="0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es-ES" sz="3000" b="1" dirty="0" smtClean="0">
                <a:latin typeface="Eras Medium ITC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3000" b="1" dirty="0" err="1" smtClean="0">
                <a:latin typeface="Eras Medium ITC" pitchFamily="34" charset="0"/>
                <a:ea typeface="Arial Unicode MS" pitchFamily="34" charset="-128"/>
                <a:cs typeface="Arial Unicode MS" pitchFamily="34" charset="-128"/>
              </a:rPr>
              <a:t>Sun</a:t>
            </a:r>
            <a:endParaRPr lang="es-ES" sz="3000" b="1" dirty="0" smtClean="0">
              <a:latin typeface="Eras Medium IT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10274" y="6571288"/>
            <a:ext cx="9154274" cy="29698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-275510" y="6513423"/>
            <a:ext cx="7072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 Carmona-Gallardo - ARIS 2014                              Constraining the S-factor of the 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He(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a,g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  reaction</a:t>
            </a: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BA59AB61-DC91-4B48-852F-3E32B5A9EB52}" type="slidenum">
              <a:rPr lang="es-ES" smtClean="0">
                <a:solidFill>
                  <a:schemeClr val="bg1"/>
                </a:solidFill>
              </a:rPr>
              <a:pPr/>
              <a:t>2</a:t>
            </a:fld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0" y="-10274"/>
            <a:ext cx="9144000" cy="357166"/>
            <a:chOff x="0" y="-10274"/>
            <a:chExt cx="9144000" cy="357166"/>
          </a:xfrm>
        </p:grpSpPr>
        <p:sp>
          <p:nvSpPr>
            <p:cNvPr id="4" name="Rounded Rectangle 3"/>
            <p:cNvSpPr/>
            <p:nvPr/>
          </p:nvSpPr>
          <p:spPr>
            <a:xfrm>
              <a:off x="0" y="-10274"/>
              <a:ext cx="9144000" cy="357166"/>
            </a:xfrm>
            <a:prstGeom prst="roundRect">
              <a:avLst/>
            </a:prstGeom>
            <a:solidFill>
              <a:srgbClr val="010F95"/>
            </a:solidFill>
            <a:ln>
              <a:noFill/>
            </a:ln>
            <a:effectLst>
              <a:outerShdw blurRad="50800" dist="203200" dir="360000" sx="1000" sy="1000" algn="b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4282" y="0"/>
              <a:ext cx="1071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Motivation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57290" y="0"/>
              <a:ext cx="1785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Reaction and Techniques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14678" y="-24"/>
              <a:ext cx="1785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Activation Experiment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00628" y="-24"/>
              <a:ext cx="20717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Direct Counting Experiment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58082" y="-1210"/>
              <a:ext cx="1285884" cy="286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Conclusion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389057" y="21429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715123" y="214290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2143108" y="214290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3821058" y="216000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5892760" y="214290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7744812" y="214290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7" name="Picture 26" descr="su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776" y="357166"/>
            <a:ext cx="571504" cy="53770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76930" y="1142984"/>
            <a:ext cx="6867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+mj-lt"/>
                <a:cs typeface="Arial" pitchFamily="34" charset="0"/>
              </a:rPr>
              <a:t>The evolution and processes are studied by the Standard </a:t>
            </a:r>
            <a:r>
              <a:rPr lang="en-US" dirty="0" smtClean="0">
                <a:cs typeface="Arial" pitchFamily="34" charset="0"/>
              </a:rPr>
              <a:t>Solar</a:t>
            </a:r>
            <a:r>
              <a:rPr lang="en-US" dirty="0" smtClean="0">
                <a:latin typeface="+mj-lt"/>
                <a:cs typeface="Arial" pitchFamily="34" charset="0"/>
              </a:rPr>
              <a:t> Model</a:t>
            </a:r>
            <a:endParaRPr lang="en-US" dirty="0">
              <a:latin typeface="+mj-lt"/>
              <a:cs typeface="Arial" pitchFamily="34" charset="0"/>
            </a:endParaRPr>
          </a:p>
        </p:txBody>
      </p:sp>
      <p:pic>
        <p:nvPicPr>
          <p:cNvPr id="31" name="Picture 30" descr="neutrino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71612"/>
            <a:ext cx="4528509" cy="3357586"/>
          </a:xfrm>
          <a:prstGeom prst="rect">
            <a:avLst/>
          </a:prstGeom>
        </p:spPr>
      </p:pic>
      <p:sp>
        <p:nvSpPr>
          <p:cNvPr id="124" name="Oval 123"/>
          <p:cNvSpPr/>
          <p:nvPr/>
        </p:nvSpPr>
        <p:spPr>
          <a:xfrm>
            <a:off x="2786050" y="3071810"/>
            <a:ext cx="1000132" cy="642942"/>
          </a:xfrm>
          <a:prstGeom prst="ellipse">
            <a:avLst/>
          </a:prstGeom>
          <a:noFill/>
          <a:ln>
            <a:solidFill>
              <a:srgbClr val="0214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28" name="Group 127"/>
          <p:cNvGrpSpPr/>
          <p:nvPr/>
        </p:nvGrpSpPr>
        <p:grpSpPr>
          <a:xfrm>
            <a:off x="4572000" y="2928934"/>
            <a:ext cx="4322072" cy="2975309"/>
            <a:chOff x="4572000" y="3214686"/>
            <a:chExt cx="4322072" cy="2975309"/>
          </a:xfrm>
        </p:grpSpPr>
        <p:pic>
          <p:nvPicPr>
            <p:cNvPr id="122" name="Picture 121" descr="ppchain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2000" y="3214686"/>
              <a:ext cx="4322072" cy="2975309"/>
            </a:xfrm>
            <a:prstGeom prst="rect">
              <a:avLst/>
            </a:prstGeom>
          </p:spPr>
        </p:pic>
        <p:sp>
          <p:nvSpPr>
            <p:cNvPr id="123" name="Rectangle 122"/>
            <p:cNvSpPr/>
            <p:nvPr/>
          </p:nvSpPr>
          <p:spPr>
            <a:xfrm>
              <a:off x="6000760" y="4286256"/>
              <a:ext cx="1357322" cy="3571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5" name="Oval 124"/>
            <p:cNvSpPr/>
            <p:nvPr/>
          </p:nvSpPr>
          <p:spPr>
            <a:xfrm>
              <a:off x="7858148" y="5357826"/>
              <a:ext cx="357190" cy="357190"/>
            </a:xfrm>
            <a:prstGeom prst="ellipse">
              <a:avLst/>
            </a:prstGeom>
            <a:noFill/>
            <a:ln>
              <a:solidFill>
                <a:srgbClr val="0214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4677524" y="1142984"/>
            <a:ext cx="44664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+mj-lt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+mj-lt"/>
                <a:cs typeface="Arial" pitchFamily="34" charset="0"/>
              </a:rPr>
              <a:t>Input parameters: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Arial" pitchFamily="34" charset="0"/>
              </a:rPr>
              <a:t> Opacities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Arial" pitchFamily="34" charset="0"/>
              </a:rPr>
              <a:t>Equation of Stage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Arial" pitchFamily="34" charset="0"/>
              </a:rPr>
              <a:t>….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  <a:cs typeface="Arial" pitchFamily="34" charset="0"/>
              </a:rPr>
              <a:t>Nuclear Reactions Cross Sections</a:t>
            </a:r>
            <a:r>
              <a:rPr lang="en-US" dirty="0" smtClean="0">
                <a:latin typeface="+mj-lt"/>
                <a:cs typeface="Arial" pitchFamily="34" charset="0"/>
              </a:rPr>
              <a:t>  </a:t>
            </a:r>
          </a:p>
          <a:p>
            <a:pPr>
              <a:buFont typeface="Arial" pitchFamily="34" charset="0"/>
              <a:buChar char="•"/>
            </a:pP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14282" y="5143512"/>
            <a:ext cx="4466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+mj-lt"/>
                <a:cs typeface="Arial" pitchFamily="34" charset="0"/>
              </a:rPr>
              <a:t>High uncertainty in the neutrino flux from </a:t>
            </a:r>
            <a:r>
              <a:rPr lang="en-US" baseline="30000" dirty="0" smtClean="0">
                <a:latin typeface="+mj-lt"/>
                <a:cs typeface="Arial" pitchFamily="34" charset="0"/>
              </a:rPr>
              <a:t>8</a:t>
            </a:r>
            <a:r>
              <a:rPr lang="en-US" dirty="0" smtClean="0">
                <a:latin typeface="+mj-lt"/>
                <a:cs typeface="Arial" pitchFamily="34" charset="0"/>
              </a:rPr>
              <a:t>B decay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+mj-lt"/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357686" y="5934671"/>
            <a:ext cx="4466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Symbol" pitchFamily="18" charset="2"/>
                <a:cs typeface="Arial" pitchFamily="34" charset="0"/>
              </a:rPr>
              <a:t>F</a:t>
            </a:r>
            <a:r>
              <a:rPr lang="en-US" baseline="-25000" dirty="0" smtClean="0">
                <a:latin typeface="Symbol" pitchFamily="18" charset="2"/>
                <a:cs typeface="Arial" pitchFamily="34" charset="0"/>
              </a:rPr>
              <a:t>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B)</a:t>
            </a:r>
            <a:r>
              <a:rPr lang="en-US" dirty="0" smtClean="0">
                <a:latin typeface="Calibri"/>
                <a:cs typeface="Arial" pitchFamily="34" charset="0"/>
              </a:rPr>
              <a:t>≈ S</a:t>
            </a:r>
            <a:r>
              <a:rPr lang="en-US" baseline="-25000" dirty="0" smtClean="0">
                <a:latin typeface="Calibri"/>
                <a:cs typeface="Arial" pitchFamily="34" charset="0"/>
              </a:rPr>
              <a:t>34</a:t>
            </a:r>
            <a:r>
              <a:rPr lang="en-US" dirty="0" smtClean="0">
                <a:latin typeface="Calibri"/>
                <a:cs typeface="Arial" pitchFamily="34" charset="0"/>
              </a:rPr>
              <a:t>(0)</a:t>
            </a:r>
            <a:r>
              <a:rPr lang="en-US" baseline="30000" dirty="0" smtClean="0">
                <a:latin typeface="Calibri"/>
                <a:cs typeface="Arial" pitchFamily="34" charset="0"/>
              </a:rPr>
              <a:t>0.81</a:t>
            </a:r>
            <a:endParaRPr lang="en-US" baseline="30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1" name="32 Grupo"/>
          <p:cNvGrpSpPr>
            <a:grpSpLocks/>
          </p:cNvGrpSpPr>
          <p:nvPr/>
        </p:nvGrpSpPr>
        <p:grpSpPr bwMode="auto">
          <a:xfrm>
            <a:off x="928662" y="1428736"/>
            <a:ext cx="7143800" cy="4357691"/>
            <a:chOff x="1643042" y="1500175"/>
            <a:chExt cx="7358114" cy="4572032"/>
          </a:xfrm>
        </p:grpSpPr>
        <p:sp>
          <p:nvSpPr>
            <p:cNvPr id="132" name="33 Rectángulo redondeado"/>
            <p:cNvSpPr/>
            <p:nvPr/>
          </p:nvSpPr>
          <p:spPr>
            <a:xfrm>
              <a:off x="1643042" y="1500175"/>
              <a:ext cx="7358114" cy="457203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133" name="Rectangle 6"/>
            <p:cNvSpPr txBox="1">
              <a:spLocks noRot="1" noChangeArrowheads="1"/>
            </p:cNvSpPr>
            <p:nvPr/>
          </p:nvSpPr>
          <p:spPr>
            <a:xfrm>
              <a:off x="3214494" y="1714665"/>
              <a:ext cx="4714357" cy="679220"/>
            </a:xfrm>
            <a:prstGeom prst="rect">
              <a:avLst/>
            </a:prstGeom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2000" dirty="0" smtClean="0">
                  <a:latin typeface="+mj-lt"/>
                  <a:ea typeface="+mj-ea"/>
                  <a:cs typeface="+mj-cs"/>
                </a:rPr>
                <a:t>Astrophysical S-factor</a:t>
              </a:r>
              <a:endParaRPr lang="en-US" sz="2000" dirty="0"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134" name="Group 2"/>
            <p:cNvGrpSpPr>
              <a:grpSpLocks/>
            </p:cNvGrpSpPr>
            <p:nvPr/>
          </p:nvGrpSpPr>
          <p:grpSpPr bwMode="auto">
            <a:xfrm>
              <a:off x="2928927" y="2466968"/>
              <a:ext cx="5584828" cy="1042987"/>
              <a:chOff x="1338" y="823"/>
              <a:chExt cx="3518" cy="657"/>
            </a:xfrm>
          </p:grpSpPr>
          <p:sp>
            <p:nvSpPr>
              <p:cNvPr id="140" name="Oval 3"/>
              <p:cNvSpPr>
                <a:spLocks noChangeArrowheads="1"/>
              </p:cNvSpPr>
              <p:nvPr/>
            </p:nvSpPr>
            <p:spPr bwMode="auto">
              <a:xfrm>
                <a:off x="1338" y="981"/>
                <a:ext cx="589" cy="499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41" name="AutoShape 4"/>
              <p:cNvSpPr>
                <a:spLocks/>
              </p:cNvSpPr>
              <p:nvPr/>
            </p:nvSpPr>
            <p:spPr bwMode="auto">
              <a:xfrm>
                <a:off x="3450" y="823"/>
                <a:ext cx="1406" cy="388"/>
              </a:xfrm>
              <a:prstGeom prst="accentBorderCallout2">
                <a:avLst>
                  <a:gd name="adj1" fmla="val 15861"/>
                  <a:gd name="adj2" fmla="val -3412"/>
                  <a:gd name="adj3" fmla="val 15861"/>
                  <a:gd name="adj4" fmla="val -70412"/>
                  <a:gd name="adj5" fmla="val 74686"/>
                  <a:gd name="adj6" fmla="val -117658"/>
                </a:avLst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r>
                  <a:rPr lang="es-ES" sz="1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j-lt"/>
                  </a:rPr>
                  <a:t>Nuclear </a:t>
                </a:r>
                <a:r>
                  <a:rPr lang="es-ES" sz="1200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j-lt"/>
                  </a:rPr>
                  <a:t>Part</a:t>
                </a:r>
                <a:r>
                  <a:rPr lang="es-ES" sz="1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j-lt"/>
                  </a:rPr>
                  <a:t> of </a:t>
                </a:r>
                <a:r>
                  <a:rPr lang="es-ES" sz="1200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j-lt"/>
                  </a:rPr>
                  <a:t>the</a:t>
                </a:r>
                <a:r>
                  <a:rPr lang="es-ES" sz="1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j-lt"/>
                  </a:rPr>
                  <a:t> </a:t>
                </a:r>
              </a:p>
              <a:p>
                <a:pPr algn="ctr">
                  <a:defRPr/>
                </a:pPr>
                <a:r>
                  <a:rPr lang="es-ES" sz="1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j-lt"/>
                  </a:rPr>
                  <a:t>Cross </a:t>
                </a:r>
                <a:r>
                  <a:rPr lang="es-ES" sz="1200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j-lt"/>
                  </a:rPr>
                  <a:t>Section</a:t>
                </a:r>
                <a:endParaRPr lang="es-ES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endParaRPr>
              </a:p>
              <a:p>
                <a:pPr algn="ctr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35" name="Picture 5" descr="txp_fig"/>
            <p:cNvPicPr preferRelativeResize="0"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14480" y="2786058"/>
              <a:ext cx="4321175" cy="703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6" name="Rectangle 11"/>
            <p:cNvSpPr>
              <a:spLocks noChangeArrowheads="1"/>
            </p:cNvSpPr>
            <p:nvPr/>
          </p:nvSpPr>
          <p:spPr bwMode="auto">
            <a:xfrm>
              <a:off x="2526016" y="4423296"/>
              <a:ext cx="2376972" cy="678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Easier</a:t>
              </a:r>
              <a:r>
                <a:rPr lang="es-ES" dirty="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dirty="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extrapolations</a:t>
              </a:r>
              <a:r>
                <a:rPr lang="es-ES" dirty="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.</a:t>
              </a:r>
              <a:endParaRPr lang="es-ES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7" name="Picture 15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15140" y="4429132"/>
              <a:ext cx="1377440" cy="458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9" name="AutoShape 12"/>
            <p:cNvSpPr>
              <a:spLocks/>
            </p:cNvSpPr>
            <p:nvPr/>
          </p:nvSpPr>
          <p:spPr bwMode="auto">
            <a:xfrm>
              <a:off x="6841055" y="3697761"/>
              <a:ext cx="1364908" cy="560685"/>
            </a:xfrm>
            <a:prstGeom prst="accentBorderCallout2">
              <a:avLst>
                <a:gd name="adj1" fmla="val 16782"/>
                <a:gd name="adj2" fmla="val -5588"/>
                <a:gd name="adj3" fmla="val 16782"/>
                <a:gd name="adj4" fmla="val -103958"/>
                <a:gd name="adj5" fmla="val -70624"/>
                <a:gd name="adj6" fmla="val -126827"/>
              </a:avLst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s-ES" sz="1200" dirty="0" smtClean="0">
                  <a:solidFill>
                    <a:srgbClr val="000000"/>
                  </a:solidFill>
                  <a:latin typeface="+mj-lt"/>
                </a:rPr>
                <a:t>Coulomb </a:t>
              </a:r>
              <a:r>
                <a:rPr lang="en-US" sz="1200" dirty="0" err="1" smtClean="0">
                  <a:solidFill>
                    <a:srgbClr val="000000"/>
                  </a:solidFill>
                  <a:latin typeface="+mj-lt"/>
                </a:rPr>
                <a:t>Contirubtion</a:t>
              </a:r>
              <a:endParaRPr lang="en-US" sz="1200" dirty="0">
                <a:solidFill>
                  <a:srgbClr val="000000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12 -0.32493 L 2.5E-6 1.44311E-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1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1.44311E-6 L 0.0401 -0.31453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-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0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Motivation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0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Reaction and Techniques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-24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Activation Experiment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-24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Direct Counting Experiment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8082" y="-1210"/>
            <a:ext cx="1285884" cy="286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Conclusion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-10274" y="348187"/>
            <a:ext cx="9154274" cy="56171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000" b="1" dirty="0" smtClean="0">
                <a:latin typeface="Eras Medium ITC" pitchFamily="34" charset="0"/>
                <a:ea typeface="Arial Unicode MS" pitchFamily="34" charset="-128"/>
                <a:cs typeface="Arial Unicode MS" pitchFamily="34" charset="-128"/>
              </a:rPr>
              <a:t>MOTIVATION: </a:t>
            </a:r>
            <a:r>
              <a:rPr lang="en-US" sz="3000" b="1" dirty="0" smtClean="0">
                <a:latin typeface="Eras Medium ITC" pitchFamily="34" charset="0"/>
                <a:ea typeface="Arial Unicode MS" pitchFamily="34" charset="-128"/>
                <a:cs typeface="Arial Unicode MS" pitchFamily="34" charset="-128"/>
              </a:rPr>
              <a:t>Previous</a:t>
            </a:r>
            <a:r>
              <a:rPr lang="es-ES" sz="3000" b="1" dirty="0" smtClean="0">
                <a:latin typeface="Eras Medium ITC" pitchFamily="34" charset="0"/>
                <a:ea typeface="Arial Unicode MS" pitchFamily="34" charset="-128"/>
                <a:cs typeface="Arial Unicode MS" pitchFamily="34" charset="-128"/>
              </a:rPr>
              <a:t> Data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-10274" y="6571288"/>
            <a:ext cx="9154274" cy="29698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-275510" y="6513423"/>
            <a:ext cx="7072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M. Carmona-Gallardo - ARIS 2014                              Constraining the S-factor of the 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He(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a,g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  reaction</a:t>
            </a: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BA59AB61-DC91-4B48-852F-3E32B5A9EB52}" type="slidenum">
              <a:rPr lang="es-ES" smtClean="0">
                <a:solidFill>
                  <a:schemeClr val="bg1"/>
                </a:solidFill>
              </a:rPr>
              <a:pPr/>
              <a:t>3</a:t>
            </a:fld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389057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2091827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963934" y="21600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5566694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5729727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5892760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7" name="Picture 36" descr="data.jpg"/>
          <p:cNvPicPr>
            <a:picLocks noChangeAspect="1"/>
          </p:cNvPicPr>
          <p:nvPr/>
        </p:nvPicPr>
        <p:blipFill>
          <a:blip r:embed="rId2"/>
          <a:srcRect b="2112"/>
          <a:stretch>
            <a:fillRect/>
          </a:stretch>
        </p:blipFill>
        <p:spPr>
          <a:xfrm>
            <a:off x="-33275" y="1362714"/>
            <a:ext cx="4652963" cy="292966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76962" y="4586125"/>
            <a:ext cx="4466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+mj-lt"/>
                <a:cs typeface="Arial" pitchFamily="34" charset="0"/>
              </a:rPr>
              <a:t>High discrepancy among data sets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+mj-lt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+mj-lt"/>
                <a:cs typeface="Arial" pitchFamily="34" charset="0"/>
              </a:rPr>
              <a:t> Specially high in the medium high energy region: E</a:t>
            </a:r>
            <a:r>
              <a:rPr lang="en-US" baseline="-25000" dirty="0" smtClean="0">
                <a:latin typeface="+mj-lt"/>
                <a:cs typeface="Arial" pitchFamily="34" charset="0"/>
              </a:rPr>
              <a:t>CM</a:t>
            </a:r>
            <a:r>
              <a:rPr lang="en-US" dirty="0" smtClean="0">
                <a:latin typeface="+mj-lt"/>
                <a:cs typeface="Arial" pitchFamily="34" charset="0"/>
              </a:rPr>
              <a:t>=1-3 </a:t>
            </a:r>
            <a:r>
              <a:rPr lang="en-US" dirty="0" err="1" smtClean="0">
                <a:latin typeface="+mj-lt"/>
                <a:cs typeface="Arial" pitchFamily="34" charset="0"/>
              </a:rPr>
              <a:t>MeV</a:t>
            </a:r>
            <a:endParaRPr lang="en-US" dirty="0" smtClean="0">
              <a:latin typeface="+mj-lt"/>
              <a:cs typeface="Arial" pitchFamily="34" charset="0"/>
            </a:endParaRPr>
          </a:p>
        </p:txBody>
      </p:sp>
      <p:pic>
        <p:nvPicPr>
          <p:cNvPr id="39" name="Picture 38" descr="data2"/>
          <p:cNvPicPr>
            <a:picLocks noChangeAspect="1"/>
          </p:cNvPicPr>
          <p:nvPr/>
        </p:nvPicPr>
        <p:blipFill>
          <a:blip r:embed="rId3"/>
          <a:srcRect t="2276" r="4286" b="2147"/>
          <a:stretch>
            <a:fillRect/>
          </a:stretch>
        </p:blipFill>
        <p:spPr>
          <a:xfrm>
            <a:off x="4357686" y="1142984"/>
            <a:ext cx="4786314" cy="300039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677556" y="4500570"/>
            <a:ext cx="44664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+mj-lt"/>
                <a:cs typeface="Arial" pitchFamily="34" charset="0"/>
              </a:rPr>
              <a:t>Theoretical differences in the energy dependence of the S</a:t>
            </a:r>
            <a:r>
              <a:rPr lang="en-US" baseline="-25000" dirty="0" smtClean="0">
                <a:latin typeface="+mj-lt"/>
                <a:cs typeface="Arial" pitchFamily="34" charset="0"/>
              </a:rPr>
              <a:t>34</a:t>
            </a:r>
            <a:r>
              <a:rPr lang="en-US" dirty="0" smtClean="0">
                <a:latin typeface="+mj-lt"/>
                <a:cs typeface="Arial" pitchFamily="34" charset="0"/>
              </a:rPr>
              <a:t> factor and thus on ≈ S</a:t>
            </a:r>
            <a:r>
              <a:rPr lang="en-US" baseline="-25000" dirty="0" smtClean="0">
                <a:latin typeface="+mj-lt"/>
                <a:cs typeface="Arial" pitchFamily="34" charset="0"/>
              </a:rPr>
              <a:t>34</a:t>
            </a:r>
            <a:r>
              <a:rPr lang="en-US" dirty="0" smtClean="0">
                <a:latin typeface="+mj-lt"/>
                <a:cs typeface="Arial" pitchFamily="34" charset="0"/>
              </a:rPr>
              <a:t>(0)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+mj-lt"/>
                <a:cs typeface="Arial" pitchFamily="34" charset="0"/>
              </a:rPr>
              <a:t> Values at 1-3 </a:t>
            </a:r>
            <a:r>
              <a:rPr lang="en-US" dirty="0" err="1" smtClean="0">
                <a:latin typeface="+mj-lt"/>
                <a:cs typeface="Arial" pitchFamily="34" charset="0"/>
              </a:rPr>
              <a:t>MeV</a:t>
            </a:r>
            <a:r>
              <a:rPr lang="en-US" dirty="0" smtClean="0">
                <a:latin typeface="+mj-lt"/>
                <a:cs typeface="Arial" pitchFamily="34" charset="0"/>
              </a:rPr>
              <a:t> constrains the underlying physics and the extrapolations down to zero energy</a:t>
            </a: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7744812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TextBox 25"/>
          <p:cNvSpPr txBox="1"/>
          <p:nvPr/>
        </p:nvSpPr>
        <p:spPr>
          <a:xfrm>
            <a:off x="428596" y="5857892"/>
            <a:ext cx="2669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 smtClean="0">
                <a:latin typeface="Arial" pitchFamily="34" charset="0"/>
                <a:cs typeface="Arial" pitchFamily="34" charset="0"/>
              </a:rPr>
              <a:t>Mariano Carmona-Gallardo</a:t>
            </a:r>
          </a:p>
          <a:p>
            <a:pPr algn="ctr"/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PhD.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Thesis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643042" y="2357430"/>
            <a:ext cx="3071834" cy="15001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1" name="Group 30"/>
          <p:cNvGrpSpPr/>
          <p:nvPr/>
        </p:nvGrpSpPr>
        <p:grpSpPr>
          <a:xfrm>
            <a:off x="0" y="-10274"/>
            <a:ext cx="9144000" cy="357166"/>
            <a:chOff x="0" y="-10274"/>
            <a:chExt cx="9144000" cy="357166"/>
          </a:xfrm>
        </p:grpSpPr>
        <p:sp>
          <p:nvSpPr>
            <p:cNvPr id="32" name="Rounded Rectangle 31"/>
            <p:cNvSpPr/>
            <p:nvPr/>
          </p:nvSpPr>
          <p:spPr>
            <a:xfrm>
              <a:off x="0" y="-10274"/>
              <a:ext cx="9144000" cy="357166"/>
            </a:xfrm>
            <a:prstGeom prst="roundRect">
              <a:avLst/>
            </a:prstGeom>
            <a:solidFill>
              <a:srgbClr val="010F95"/>
            </a:solidFill>
            <a:ln>
              <a:noFill/>
            </a:ln>
            <a:effectLst>
              <a:outerShdw blurRad="50800" dist="203200" dir="360000" sx="1000" sy="1000" algn="b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4282" y="0"/>
              <a:ext cx="1071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Motivation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57290" y="0"/>
              <a:ext cx="1785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Reaction and Techniques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14678" y="-24"/>
              <a:ext cx="1785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Activation Experiment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00628" y="-24"/>
              <a:ext cx="20717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Direct Counting Experiment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358082" y="-1210"/>
              <a:ext cx="1285884" cy="286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Conclusion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389057" y="214290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715123" y="21429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2143108" y="214290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3821058" y="216000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5892760" y="214290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7744812" y="214290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8" grpId="0" animBg="1"/>
      <p:bldP spid="2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0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Motivation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0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Reaction and Techniques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-24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Activation Experiment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-24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Direct Counting Experiment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8082" y="-1210"/>
            <a:ext cx="1285884" cy="286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Conclusion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-10274" y="348187"/>
            <a:ext cx="9154274" cy="56171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000" b="1" dirty="0" err="1" smtClean="0">
                <a:latin typeface="Eras Medium ITC" pitchFamily="34" charset="0"/>
                <a:ea typeface="Arial Unicode MS" pitchFamily="34" charset="-128"/>
                <a:cs typeface="Arial Unicode MS" pitchFamily="34" charset="-128"/>
              </a:rPr>
              <a:t>Reaction</a:t>
            </a:r>
            <a:r>
              <a:rPr lang="es-ES" sz="3000" b="1" dirty="0" smtClean="0">
                <a:latin typeface="Eras Medium ITC" pitchFamily="34" charset="0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s-ES" sz="3000" b="1" dirty="0" err="1" smtClean="0">
                <a:latin typeface="Eras Medium ITC" pitchFamily="34" charset="0"/>
                <a:ea typeface="Arial Unicode MS" pitchFamily="34" charset="-128"/>
                <a:cs typeface="Arial Unicode MS" pitchFamily="34" charset="-128"/>
              </a:rPr>
              <a:t>Techniques</a:t>
            </a:r>
            <a:endParaRPr lang="es-ES" sz="3000" b="1" dirty="0" smtClean="0">
              <a:latin typeface="Eras Medium IT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10274" y="6571288"/>
            <a:ext cx="9154274" cy="29698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-275510" y="6513423"/>
            <a:ext cx="7072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 Carmona-Gallardo - ARIS 2014                              Constraining the S-factor of the 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He(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a,g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  reaction</a:t>
            </a: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BA59AB61-DC91-4B48-852F-3E32B5A9EB52}" type="slidenum">
              <a:rPr lang="es-ES" smtClean="0">
                <a:solidFill>
                  <a:schemeClr val="bg1"/>
                </a:solidFill>
              </a:rPr>
              <a:pPr/>
              <a:t>4</a:t>
            </a:fld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389057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552090" y="214290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715123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821058" y="21600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4025098" y="21600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5566694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5729727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5892760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7" name="Group 238"/>
          <p:cNvGrpSpPr>
            <a:grpSpLocks/>
          </p:cNvGrpSpPr>
          <p:nvPr/>
        </p:nvGrpSpPr>
        <p:grpSpPr bwMode="auto">
          <a:xfrm>
            <a:off x="193666" y="3519445"/>
            <a:ext cx="442912" cy="336550"/>
            <a:chOff x="2310615" y="5658251"/>
            <a:chExt cx="441634" cy="337665"/>
          </a:xfrm>
        </p:grpSpPr>
        <p:sp>
          <p:nvSpPr>
            <p:cNvPr id="28" name="Oval 27"/>
            <p:cNvSpPr/>
            <p:nvPr/>
          </p:nvSpPr>
          <p:spPr>
            <a:xfrm rot="4921397">
              <a:off x="2450199" y="5788749"/>
              <a:ext cx="214314" cy="2000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29" name="Oval 28"/>
            <p:cNvSpPr/>
            <p:nvPr/>
          </p:nvSpPr>
          <p:spPr>
            <a:xfrm rot="4921397">
              <a:off x="2543449" y="5651051"/>
              <a:ext cx="201600" cy="216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30" name="Oval 29"/>
            <p:cNvSpPr/>
            <p:nvPr/>
          </p:nvSpPr>
          <p:spPr>
            <a:xfrm rot="4921397">
              <a:off x="2317815" y="5781694"/>
              <a:ext cx="201600" cy="216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</p:grpSp>
      <p:grpSp>
        <p:nvGrpSpPr>
          <p:cNvPr id="31" name="Group 237"/>
          <p:cNvGrpSpPr>
            <a:grpSpLocks/>
          </p:cNvGrpSpPr>
          <p:nvPr/>
        </p:nvGrpSpPr>
        <p:grpSpPr bwMode="auto">
          <a:xfrm>
            <a:off x="195253" y="2019241"/>
            <a:ext cx="439738" cy="355600"/>
            <a:chOff x="2370083" y="4810072"/>
            <a:chExt cx="439024" cy="356351"/>
          </a:xfrm>
        </p:grpSpPr>
        <p:sp>
          <p:nvSpPr>
            <p:cNvPr id="32" name="Oval 31"/>
            <p:cNvSpPr/>
            <p:nvPr/>
          </p:nvSpPr>
          <p:spPr>
            <a:xfrm rot="3806939">
              <a:off x="2601940" y="4826871"/>
              <a:ext cx="214314" cy="2000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grpSp>
          <p:nvGrpSpPr>
            <p:cNvPr id="33" name="Group 235"/>
            <p:cNvGrpSpPr>
              <a:grpSpLocks/>
            </p:cNvGrpSpPr>
            <p:nvPr/>
          </p:nvGrpSpPr>
          <p:grpSpPr bwMode="auto">
            <a:xfrm>
              <a:off x="2440735" y="4810072"/>
              <a:ext cx="301731" cy="356351"/>
              <a:chOff x="2379215" y="4883530"/>
              <a:chExt cx="301731" cy="356351"/>
            </a:xfrm>
          </p:grpSpPr>
          <p:sp>
            <p:nvSpPr>
              <p:cNvPr id="35" name="Oval 34"/>
              <p:cNvSpPr/>
              <p:nvPr/>
            </p:nvSpPr>
            <p:spPr>
              <a:xfrm rot="3806939">
                <a:off x="2472146" y="5031081"/>
                <a:ext cx="201600" cy="216000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 rot="3806939">
                <a:off x="2386415" y="4876330"/>
                <a:ext cx="201600" cy="216000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</p:grpSp>
        <p:sp>
          <p:nvSpPr>
            <p:cNvPr id="34" name="Oval 33"/>
            <p:cNvSpPr/>
            <p:nvPr/>
          </p:nvSpPr>
          <p:spPr>
            <a:xfrm rot="3806939">
              <a:off x="2362936" y="4933747"/>
              <a:ext cx="214314" cy="2000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</p:grpSp>
      <p:sp>
        <p:nvSpPr>
          <p:cNvPr id="37" name="Freeform 36"/>
          <p:cNvSpPr/>
          <p:nvPr/>
        </p:nvSpPr>
        <p:spPr>
          <a:xfrm rot="18846804">
            <a:off x="4012544" y="1683744"/>
            <a:ext cx="500535" cy="99503"/>
          </a:xfrm>
          <a:custGeom>
            <a:avLst/>
            <a:gdLst>
              <a:gd name="connsiteX0" fmla="*/ 0 w 1665514"/>
              <a:gd name="connsiteY0" fmla="*/ 682172 h 683986"/>
              <a:gd name="connsiteX1" fmla="*/ 304800 w 1665514"/>
              <a:gd name="connsiteY1" fmla="*/ 18143 h 683986"/>
              <a:gd name="connsiteX2" fmla="*/ 598714 w 1665514"/>
              <a:gd name="connsiteY2" fmla="*/ 682172 h 683986"/>
              <a:gd name="connsiteX3" fmla="*/ 892629 w 1665514"/>
              <a:gd name="connsiteY3" fmla="*/ 29029 h 683986"/>
              <a:gd name="connsiteX4" fmla="*/ 1121229 w 1665514"/>
              <a:gd name="connsiteY4" fmla="*/ 638629 h 683986"/>
              <a:gd name="connsiteX5" fmla="*/ 1338943 w 1665514"/>
              <a:gd name="connsiteY5" fmla="*/ 29029 h 683986"/>
              <a:gd name="connsiteX6" fmla="*/ 1447800 w 1665514"/>
              <a:gd name="connsiteY6" fmla="*/ 464457 h 683986"/>
              <a:gd name="connsiteX7" fmla="*/ 1534886 w 1665514"/>
              <a:gd name="connsiteY7" fmla="*/ 235857 h 683986"/>
              <a:gd name="connsiteX8" fmla="*/ 1665514 w 1665514"/>
              <a:gd name="connsiteY8" fmla="*/ 268514 h 683986"/>
              <a:gd name="connsiteX9" fmla="*/ 1665514 w 1665514"/>
              <a:gd name="connsiteY9" fmla="*/ 268514 h 683986"/>
              <a:gd name="connsiteX10" fmla="*/ 1665514 w 1665514"/>
              <a:gd name="connsiteY10" fmla="*/ 268514 h 68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5514" h="683986">
                <a:moveTo>
                  <a:pt x="0" y="682172"/>
                </a:moveTo>
                <a:cubicBezTo>
                  <a:pt x="102507" y="350157"/>
                  <a:pt x="205014" y="18143"/>
                  <a:pt x="304800" y="18143"/>
                </a:cubicBezTo>
                <a:cubicBezTo>
                  <a:pt x="404586" y="18143"/>
                  <a:pt x="500743" y="680358"/>
                  <a:pt x="598714" y="682172"/>
                </a:cubicBezTo>
                <a:cubicBezTo>
                  <a:pt x="696686" y="683986"/>
                  <a:pt x="805543" y="36286"/>
                  <a:pt x="892629" y="29029"/>
                </a:cubicBezTo>
                <a:cubicBezTo>
                  <a:pt x="979715" y="21772"/>
                  <a:pt x="1046843" y="638629"/>
                  <a:pt x="1121229" y="638629"/>
                </a:cubicBezTo>
                <a:cubicBezTo>
                  <a:pt x="1195615" y="638629"/>
                  <a:pt x="1284515" y="58058"/>
                  <a:pt x="1338943" y="29029"/>
                </a:cubicBezTo>
                <a:cubicBezTo>
                  <a:pt x="1393372" y="0"/>
                  <a:pt x="1415143" y="429986"/>
                  <a:pt x="1447800" y="464457"/>
                </a:cubicBezTo>
                <a:cubicBezTo>
                  <a:pt x="1480457" y="498928"/>
                  <a:pt x="1498600" y="268514"/>
                  <a:pt x="1534886" y="235857"/>
                </a:cubicBezTo>
                <a:cubicBezTo>
                  <a:pt x="1571172" y="203200"/>
                  <a:pt x="1665514" y="268514"/>
                  <a:pt x="1665514" y="268514"/>
                </a:cubicBezTo>
                <a:lnTo>
                  <a:pt x="1665514" y="268514"/>
                </a:lnTo>
                <a:lnTo>
                  <a:pt x="1665514" y="268514"/>
                </a:lnTo>
              </a:path>
            </a:pathLst>
          </a:cu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grpSp>
        <p:nvGrpSpPr>
          <p:cNvPr id="38" name="Group 269"/>
          <p:cNvGrpSpPr>
            <a:grpSpLocks/>
          </p:cNvGrpSpPr>
          <p:nvPr/>
        </p:nvGrpSpPr>
        <p:grpSpPr bwMode="auto">
          <a:xfrm>
            <a:off x="3338506" y="2590751"/>
            <a:ext cx="500063" cy="476250"/>
            <a:chOff x="3643306" y="5081598"/>
            <a:chExt cx="500066" cy="476316"/>
          </a:xfrm>
        </p:grpSpPr>
        <p:grpSp>
          <p:nvGrpSpPr>
            <p:cNvPr id="39" name="Group 251"/>
            <p:cNvGrpSpPr>
              <a:grpSpLocks/>
            </p:cNvGrpSpPr>
            <p:nvPr/>
          </p:nvGrpSpPr>
          <p:grpSpPr bwMode="auto">
            <a:xfrm>
              <a:off x="3701738" y="5220249"/>
              <a:ext cx="441634" cy="337665"/>
              <a:chOff x="2310615" y="5658251"/>
              <a:chExt cx="441634" cy="337665"/>
            </a:xfrm>
          </p:grpSpPr>
          <p:sp>
            <p:nvSpPr>
              <p:cNvPr id="46" name="Oval 45"/>
              <p:cNvSpPr/>
              <p:nvPr/>
            </p:nvSpPr>
            <p:spPr>
              <a:xfrm rot="4921397">
                <a:off x="2450199" y="5788749"/>
                <a:ext cx="214314" cy="2000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 rot="4921397">
                <a:off x="2543449" y="5651051"/>
                <a:ext cx="201600" cy="216000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 rot="4921397">
                <a:off x="2317815" y="5781694"/>
                <a:ext cx="201600" cy="216000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</p:grpSp>
        <p:grpSp>
          <p:nvGrpSpPr>
            <p:cNvPr id="40" name="Group 255"/>
            <p:cNvGrpSpPr>
              <a:grpSpLocks/>
            </p:cNvGrpSpPr>
            <p:nvPr/>
          </p:nvGrpSpPr>
          <p:grpSpPr bwMode="auto">
            <a:xfrm>
              <a:off x="3643306" y="5081598"/>
              <a:ext cx="439024" cy="356351"/>
              <a:chOff x="2370083" y="4810072"/>
              <a:chExt cx="439024" cy="356351"/>
            </a:xfrm>
          </p:grpSpPr>
          <p:sp>
            <p:nvSpPr>
              <p:cNvPr id="41" name="Oval 40"/>
              <p:cNvSpPr/>
              <p:nvPr/>
            </p:nvSpPr>
            <p:spPr>
              <a:xfrm rot="3806939">
                <a:off x="2601940" y="4826871"/>
                <a:ext cx="214314" cy="2000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  <p:grpSp>
            <p:nvGrpSpPr>
              <p:cNvPr id="42" name="Group 235"/>
              <p:cNvGrpSpPr>
                <a:grpSpLocks/>
              </p:cNvGrpSpPr>
              <p:nvPr/>
            </p:nvGrpSpPr>
            <p:grpSpPr bwMode="auto">
              <a:xfrm>
                <a:off x="2440735" y="4810072"/>
                <a:ext cx="301731" cy="356351"/>
                <a:chOff x="2379215" y="4883530"/>
                <a:chExt cx="301731" cy="356351"/>
              </a:xfrm>
            </p:grpSpPr>
            <p:sp>
              <p:nvSpPr>
                <p:cNvPr id="44" name="Oval 43"/>
                <p:cNvSpPr/>
                <p:nvPr/>
              </p:nvSpPr>
              <p:spPr>
                <a:xfrm rot="3806939">
                  <a:off x="2472146" y="5031081"/>
                  <a:ext cx="201600" cy="216000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 rot="3806939">
                  <a:off x="2386415" y="4876330"/>
                  <a:ext cx="201600" cy="216000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</p:grpSp>
          <p:sp>
            <p:nvSpPr>
              <p:cNvPr id="43" name="Oval 42"/>
              <p:cNvSpPr/>
              <p:nvPr/>
            </p:nvSpPr>
            <p:spPr>
              <a:xfrm rot="3806939">
                <a:off x="2362936" y="4933747"/>
                <a:ext cx="214314" cy="2000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</p:grpSp>
      </p:grpSp>
      <p:sp>
        <p:nvSpPr>
          <p:cNvPr id="50" name="Freeform 49"/>
          <p:cNvSpPr/>
          <p:nvPr/>
        </p:nvSpPr>
        <p:spPr>
          <a:xfrm rot="1746292">
            <a:off x="4606072" y="4130024"/>
            <a:ext cx="466271" cy="45719"/>
          </a:xfrm>
          <a:custGeom>
            <a:avLst/>
            <a:gdLst>
              <a:gd name="connsiteX0" fmla="*/ 0 w 1665514"/>
              <a:gd name="connsiteY0" fmla="*/ 682172 h 683986"/>
              <a:gd name="connsiteX1" fmla="*/ 304800 w 1665514"/>
              <a:gd name="connsiteY1" fmla="*/ 18143 h 683986"/>
              <a:gd name="connsiteX2" fmla="*/ 598714 w 1665514"/>
              <a:gd name="connsiteY2" fmla="*/ 682172 h 683986"/>
              <a:gd name="connsiteX3" fmla="*/ 892629 w 1665514"/>
              <a:gd name="connsiteY3" fmla="*/ 29029 h 683986"/>
              <a:gd name="connsiteX4" fmla="*/ 1121229 w 1665514"/>
              <a:gd name="connsiteY4" fmla="*/ 638629 h 683986"/>
              <a:gd name="connsiteX5" fmla="*/ 1338943 w 1665514"/>
              <a:gd name="connsiteY5" fmla="*/ 29029 h 683986"/>
              <a:gd name="connsiteX6" fmla="*/ 1447800 w 1665514"/>
              <a:gd name="connsiteY6" fmla="*/ 464457 h 683986"/>
              <a:gd name="connsiteX7" fmla="*/ 1534886 w 1665514"/>
              <a:gd name="connsiteY7" fmla="*/ 235857 h 683986"/>
              <a:gd name="connsiteX8" fmla="*/ 1665514 w 1665514"/>
              <a:gd name="connsiteY8" fmla="*/ 268514 h 683986"/>
              <a:gd name="connsiteX9" fmla="*/ 1665514 w 1665514"/>
              <a:gd name="connsiteY9" fmla="*/ 268514 h 683986"/>
              <a:gd name="connsiteX10" fmla="*/ 1665514 w 1665514"/>
              <a:gd name="connsiteY10" fmla="*/ 268514 h 68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5514" h="683986">
                <a:moveTo>
                  <a:pt x="0" y="682172"/>
                </a:moveTo>
                <a:cubicBezTo>
                  <a:pt x="102507" y="350157"/>
                  <a:pt x="205014" y="18143"/>
                  <a:pt x="304800" y="18143"/>
                </a:cubicBezTo>
                <a:cubicBezTo>
                  <a:pt x="404586" y="18143"/>
                  <a:pt x="500743" y="680358"/>
                  <a:pt x="598714" y="682172"/>
                </a:cubicBezTo>
                <a:cubicBezTo>
                  <a:pt x="696686" y="683986"/>
                  <a:pt x="805543" y="36286"/>
                  <a:pt x="892629" y="29029"/>
                </a:cubicBezTo>
                <a:cubicBezTo>
                  <a:pt x="979715" y="21772"/>
                  <a:pt x="1046843" y="638629"/>
                  <a:pt x="1121229" y="638629"/>
                </a:cubicBezTo>
                <a:cubicBezTo>
                  <a:pt x="1195615" y="638629"/>
                  <a:pt x="1284515" y="58058"/>
                  <a:pt x="1338943" y="29029"/>
                </a:cubicBezTo>
                <a:cubicBezTo>
                  <a:pt x="1393372" y="0"/>
                  <a:pt x="1415143" y="429986"/>
                  <a:pt x="1447800" y="464457"/>
                </a:cubicBezTo>
                <a:cubicBezTo>
                  <a:pt x="1480457" y="498928"/>
                  <a:pt x="1498600" y="268514"/>
                  <a:pt x="1534886" y="235857"/>
                </a:cubicBezTo>
                <a:cubicBezTo>
                  <a:pt x="1571172" y="203200"/>
                  <a:pt x="1665514" y="268514"/>
                  <a:pt x="1665514" y="268514"/>
                </a:cubicBezTo>
                <a:lnTo>
                  <a:pt x="1665514" y="268514"/>
                </a:lnTo>
                <a:lnTo>
                  <a:pt x="1665514" y="268514"/>
                </a:lnTo>
              </a:path>
            </a:pathLst>
          </a:cu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grpSp>
        <p:nvGrpSpPr>
          <p:cNvPr id="51" name="Group 293"/>
          <p:cNvGrpSpPr>
            <a:grpSpLocks/>
          </p:cNvGrpSpPr>
          <p:nvPr/>
        </p:nvGrpSpPr>
        <p:grpSpPr bwMode="auto">
          <a:xfrm>
            <a:off x="3330568" y="2590751"/>
            <a:ext cx="500063" cy="476250"/>
            <a:chOff x="6572264" y="3714752"/>
            <a:chExt cx="500066" cy="476316"/>
          </a:xfrm>
        </p:grpSpPr>
        <p:sp>
          <p:nvSpPr>
            <p:cNvPr id="52" name="Oval 51"/>
            <p:cNvSpPr/>
            <p:nvPr/>
          </p:nvSpPr>
          <p:spPr>
            <a:xfrm rot="4921397">
              <a:off x="6770280" y="3983901"/>
              <a:ext cx="214314" cy="2000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53" name="Oval 52"/>
            <p:cNvSpPr/>
            <p:nvPr/>
          </p:nvSpPr>
          <p:spPr>
            <a:xfrm rot="4921397">
              <a:off x="6863530" y="3846203"/>
              <a:ext cx="201600" cy="216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54" name="Oval 53"/>
            <p:cNvSpPr/>
            <p:nvPr/>
          </p:nvSpPr>
          <p:spPr>
            <a:xfrm rot="4921397">
              <a:off x="6637896" y="3976846"/>
              <a:ext cx="201600" cy="216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55" name="Oval 54"/>
            <p:cNvSpPr/>
            <p:nvPr/>
          </p:nvSpPr>
          <p:spPr>
            <a:xfrm rot="3806939">
              <a:off x="6804121" y="3731551"/>
              <a:ext cx="214314" cy="2000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56" name="Oval 55"/>
            <p:cNvSpPr/>
            <p:nvPr/>
          </p:nvSpPr>
          <p:spPr>
            <a:xfrm rot="3806939">
              <a:off x="6735847" y="3862303"/>
              <a:ext cx="201600" cy="216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57" name="Oval 56"/>
            <p:cNvSpPr/>
            <p:nvPr/>
          </p:nvSpPr>
          <p:spPr>
            <a:xfrm rot="3806939">
              <a:off x="6650116" y="3707552"/>
              <a:ext cx="201600" cy="216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58" name="Oval 57"/>
            <p:cNvSpPr/>
            <p:nvPr/>
          </p:nvSpPr>
          <p:spPr>
            <a:xfrm rot="3806939">
              <a:off x="6565117" y="3838427"/>
              <a:ext cx="214314" cy="2000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</p:grpSp>
      <p:grpSp>
        <p:nvGrpSpPr>
          <p:cNvPr id="60" name="Group 297"/>
          <p:cNvGrpSpPr>
            <a:grpSpLocks/>
          </p:cNvGrpSpPr>
          <p:nvPr/>
        </p:nvGrpSpPr>
        <p:grpSpPr bwMode="auto">
          <a:xfrm>
            <a:off x="4695828" y="2090685"/>
            <a:ext cx="434975" cy="277812"/>
            <a:chOff x="7632131" y="3595626"/>
            <a:chExt cx="428628" cy="276999"/>
          </a:xfrm>
        </p:grpSpPr>
        <p:sp>
          <p:nvSpPr>
            <p:cNvPr id="61" name="Oval 60"/>
            <p:cNvSpPr/>
            <p:nvPr/>
          </p:nvSpPr>
          <p:spPr>
            <a:xfrm>
              <a:off x="7657160" y="3628879"/>
              <a:ext cx="211186" cy="215268"/>
            </a:xfrm>
            <a:prstGeom prst="ellipse">
              <a:avLst/>
            </a:prstGeom>
            <a:noFill/>
            <a:ln>
              <a:solidFill>
                <a:srgbClr val="B024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62" name="TextBox 299"/>
            <p:cNvSpPr txBox="1">
              <a:spLocks noChangeArrowheads="1"/>
            </p:cNvSpPr>
            <p:nvPr/>
          </p:nvSpPr>
          <p:spPr bwMode="auto">
            <a:xfrm>
              <a:off x="7632131" y="3595626"/>
              <a:ext cx="4286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200" dirty="0" smtClean="0">
                  <a:latin typeface="Symbol" pitchFamily="18" charset="2"/>
                  <a:sym typeface="Symbol" pitchFamily="18" charset="2"/>
                </a:rPr>
                <a:t></a:t>
              </a:r>
              <a:endParaRPr lang="es-ES" sz="1200" dirty="0">
                <a:latin typeface="Symbol" pitchFamily="18" charset="2"/>
              </a:endParaRPr>
            </a:p>
          </p:txBody>
        </p:sp>
      </p:grp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5072066" y="5357826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aseline="30000" dirty="0"/>
              <a:t>7</a:t>
            </a:r>
            <a:r>
              <a:rPr lang="es-ES" dirty="0"/>
              <a:t>Be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3409944" y="3162255"/>
            <a:ext cx="50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aseline="30000" dirty="0"/>
              <a:t>7</a:t>
            </a:r>
            <a:r>
              <a:rPr lang="es-ES" dirty="0"/>
              <a:t>Li</a:t>
            </a:r>
          </a:p>
        </p:txBody>
      </p:sp>
      <p:sp>
        <p:nvSpPr>
          <p:cNvPr id="66" name="TextBox 85"/>
          <p:cNvSpPr txBox="1">
            <a:spLocks noChangeArrowheads="1"/>
          </p:cNvSpPr>
          <p:nvPr/>
        </p:nvSpPr>
        <p:spPr bwMode="auto">
          <a:xfrm>
            <a:off x="174596" y="2376437"/>
            <a:ext cx="64293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500" baseline="30000" dirty="0"/>
              <a:t>4</a:t>
            </a:r>
            <a:r>
              <a:rPr lang="es-ES" sz="1500" dirty="0"/>
              <a:t>He</a:t>
            </a:r>
          </a:p>
        </p:txBody>
      </p:sp>
      <p:sp>
        <p:nvSpPr>
          <p:cNvPr id="67" name="TextBox 86"/>
          <p:cNvSpPr txBox="1">
            <a:spLocks noChangeArrowheads="1"/>
          </p:cNvSpPr>
          <p:nvPr/>
        </p:nvSpPr>
        <p:spPr bwMode="auto">
          <a:xfrm>
            <a:off x="195253" y="3805178"/>
            <a:ext cx="64293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500" baseline="30000" dirty="0"/>
              <a:t>3</a:t>
            </a:r>
            <a:r>
              <a:rPr lang="es-ES" sz="1500" dirty="0"/>
              <a:t>He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643438" y="5357826"/>
            <a:ext cx="1785950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89" name="Group 88"/>
          <p:cNvGrpSpPr/>
          <p:nvPr/>
        </p:nvGrpSpPr>
        <p:grpSpPr>
          <a:xfrm>
            <a:off x="0" y="928670"/>
            <a:ext cx="1220465" cy="797960"/>
            <a:chOff x="176505" y="928670"/>
            <a:chExt cx="1220465" cy="797960"/>
          </a:xfrm>
        </p:grpSpPr>
        <p:grpSp>
          <p:nvGrpSpPr>
            <p:cNvPr id="82" name="Group 81"/>
            <p:cNvGrpSpPr/>
            <p:nvPr/>
          </p:nvGrpSpPr>
          <p:grpSpPr>
            <a:xfrm>
              <a:off x="285720" y="928670"/>
              <a:ext cx="1111250" cy="797960"/>
              <a:chOff x="1813468" y="5072064"/>
              <a:chExt cx="1111250" cy="797960"/>
            </a:xfrm>
          </p:grpSpPr>
          <p:sp>
            <p:nvSpPr>
              <p:cNvPr id="83" name="TextBox 309"/>
              <p:cNvSpPr txBox="1">
                <a:spLocks noChangeArrowheads="1"/>
              </p:cNvSpPr>
              <p:nvPr/>
            </p:nvSpPr>
            <p:spPr bwMode="auto">
              <a:xfrm>
                <a:off x="1906003" y="5072064"/>
                <a:ext cx="100012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dirty="0" err="1"/>
                  <a:t>Proton</a:t>
                </a:r>
                <a:endParaRPr lang="es-ES" dirty="0"/>
              </a:p>
            </p:txBody>
          </p:sp>
          <p:sp>
            <p:nvSpPr>
              <p:cNvPr id="84" name="TextBox 311"/>
              <p:cNvSpPr txBox="1">
                <a:spLocks noChangeArrowheads="1"/>
              </p:cNvSpPr>
              <p:nvPr/>
            </p:nvSpPr>
            <p:spPr bwMode="auto">
              <a:xfrm>
                <a:off x="1813468" y="5500692"/>
                <a:ext cx="11112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dirty="0" smtClean="0"/>
                  <a:t>  </a:t>
                </a:r>
                <a:r>
                  <a:rPr lang="es-ES" dirty="0" err="1" smtClean="0"/>
                  <a:t>Neutron</a:t>
                </a:r>
                <a:endParaRPr lang="es-ES" dirty="0"/>
              </a:p>
            </p:txBody>
          </p:sp>
        </p:grpSp>
        <p:sp>
          <p:nvSpPr>
            <p:cNvPr id="85" name="Oval 84"/>
            <p:cNvSpPr/>
            <p:nvPr/>
          </p:nvSpPr>
          <p:spPr bwMode="auto">
            <a:xfrm rot="3806939">
              <a:off x="183719" y="1030541"/>
              <a:ext cx="201572" cy="215999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86" name="Oval 85"/>
            <p:cNvSpPr/>
            <p:nvPr/>
          </p:nvSpPr>
          <p:spPr bwMode="auto">
            <a:xfrm rot="3806939">
              <a:off x="185756" y="1474036"/>
              <a:ext cx="214285" cy="2000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</p:grp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3338506" y="3132093"/>
            <a:ext cx="500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aseline="30000" dirty="0" smtClean="0"/>
              <a:t>7</a:t>
            </a:r>
            <a:r>
              <a:rPr lang="es-ES" dirty="0" smtClean="0"/>
              <a:t>Be</a:t>
            </a:r>
            <a:endParaRPr lang="es-ES" dirty="0"/>
          </a:p>
        </p:txBody>
      </p:sp>
      <p:sp>
        <p:nvSpPr>
          <p:cNvPr id="91" name="TextBox 90"/>
          <p:cNvSpPr txBox="1"/>
          <p:nvPr/>
        </p:nvSpPr>
        <p:spPr>
          <a:xfrm>
            <a:off x="0" y="4282867"/>
            <a:ext cx="657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dirty="0" smtClean="0"/>
              <a:t> RADIATIVE CAPTURE REACTION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ELECTROMAGNETIC TRANSITION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DIRECT ONE STEP PROCESS</a:t>
            </a:r>
            <a:endParaRPr lang="es-ES" dirty="0"/>
          </a:p>
        </p:txBody>
      </p:sp>
      <p:sp>
        <p:nvSpPr>
          <p:cNvPr id="92" name="TextBox 91"/>
          <p:cNvSpPr txBox="1"/>
          <p:nvPr/>
        </p:nvSpPr>
        <p:spPr>
          <a:xfrm>
            <a:off x="15844" y="5286388"/>
            <a:ext cx="657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b="1" dirty="0" smtClean="0"/>
              <a:t> DIRECT COUNTING DETECTION METHOD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PROMPT </a:t>
            </a:r>
            <a:r>
              <a:rPr lang="es-ES" dirty="0" smtClean="0">
                <a:latin typeface="Symbol" pitchFamily="18" charset="2"/>
              </a:rPr>
              <a:t>g</a:t>
            </a:r>
            <a:r>
              <a:rPr lang="es-ES" dirty="0" smtClean="0"/>
              <a:t>-DETECTION METHOD</a:t>
            </a:r>
          </a:p>
          <a:p>
            <a:pPr>
              <a:buFont typeface="Wingdings" pitchFamily="2" charset="2"/>
              <a:buChar char="ü"/>
            </a:pPr>
            <a:r>
              <a:rPr lang="es-ES" b="1" dirty="0" smtClean="0"/>
              <a:t>ACTIVATION METHOD:</a:t>
            </a:r>
            <a:r>
              <a:rPr lang="es-ES" b="1" dirty="0" smtClean="0">
                <a:latin typeface="Symbol" pitchFamily="18" charset="2"/>
              </a:rPr>
              <a:t> g</a:t>
            </a:r>
            <a:r>
              <a:rPr lang="es-ES" b="1" dirty="0" smtClean="0"/>
              <a:t>-DELAYED DETECTION</a:t>
            </a:r>
            <a:endParaRPr lang="es-ES" b="1" dirty="0"/>
          </a:p>
        </p:txBody>
      </p:sp>
      <p:pic>
        <p:nvPicPr>
          <p:cNvPr id="94" name="Picture 93" descr="reac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" y="938609"/>
            <a:ext cx="5269881" cy="2489631"/>
          </a:xfrm>
          <a:prstGeom prst="rect">
            <a:avLst/>
          </a:prstGeom>
        </p:spPr>
      </p:pic>
      <p:pic>
        <p:nvPicPr>
          <p:cNvPr id="95" name="Picture 94" descr="reaction.jpg"/>
          <p:cNvPicPr>
            <a:picLocks noChangeAspect="1"/>
          </p:cNvPicPr>
          <p:nvPr/>
        </p:nvPicPr>
        <p:blipFill>
          <a:blip r:embed="rId3"/>
          <a:srcRect r="2095"/>
          <a:stretch>
            <a:fillRect/>
          </a:stretch>
        </p:blipFill>
        <p:spPr>
          <a:xfrm>
            <a:off x="5182428" y="928669"/>
            <a:ext cx="3961572" cy="4309511"/>
          </a:xfrm>
          <a:prstGeom prst="rect">
            <a:avLst/>
          </a:prstGeom>
        </p:spPr>
      </p:pic>
      <p:sp>
        <p:nvSpPr>
          <p:cNvPr id="73" name="Oval 72"/>
          <p:cNvSpPr>
            <a:spLocks noChangeAspect="1"/>
          </p:cNvSpPr>
          <p:nvPr/>
        </p:nvSpPr>
        <p:spPr>
          <a:xfrm>
            <a:off x="7744812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TextBox 71"/>
          <p:cNvSpPr txBox="1"/>
          <p:nvPr/>
        </p:nvSpPr>
        <p:spPr>
          <a:xfrm>
            <a:off x="6429388" y="5357826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</a:t>
            </a:r>
            <a:r>
              <a:rPr lang="es-ES" baseline="-25000" dirty="0" smtClean="0"/>
              <a:t>1/2</a:t>
            </a:r>
            <a:r>
              <a:rPr lang="es-ES" dirty="0" smtClean="0"/>
              <a:t>=53.24(4) </a:t>
            </a:r>
            <a:r>
              <a:rPr lang="es-ES" dirty="0" err="1" smtClean="0"/>
              <a:t>days</a:t>
            </a:r>
            <a:endParaRPr lang="es-ES" dirty="0" smtClean="0"/>
          </a:p>
          <a:p>
            <a:r>
              <a:rPr lang="es-ES" dirty="0" smtClean="0"/>
              <a:t>B.R.=10.44%</a:t>
            </a:r>
            <a:endParaRPr lang="es-ES" baseline="-250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0" y="-10274"/>
            <a:ext cx="9144000" cy="357166"/>
            <a:chOff x="0" y="-10274"/>
            <a:chExt cx="9144000" cy="357166"/>
          </a:xfrm>
        </p:grpSpPr>
        <p:sp>
          <p:nvSpPr>
            <p:cNvPr id="76" name="Rounded Rectangle 75"/>
            <p:cNvSpPr/>
            <p:nvPr/>
          </p:nvSpPr>
          <p:spPr>
            <a:xfrm>
              <a:off x="0" y="-10274"/>
              <a:ext cx="9144000" cy="357166"/>
            </a:xfrm>
            <a:prstGeom prst="roundRect">
              <a:avLst/>
            </a:prstGeom>
            <a:solidFill>
              <a:srgbClr val="010F95"/>
            </a:solidFill>
            <a:ln>
              <a:noFill/>
            </a:ln>
            <a:effectLst>
              <a:outerShdw blurRad="50800" dist="203200" dir="360000" sx="1000" sy="1000" algn="b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14282" y="0"/>
              <a:ext cx="1071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Motivation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357290" y="0"/>
              <a:ext cx="1785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Reaction and Techniques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214678" y="-24"/>
              <a:ext cx="1785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Activation Experiment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000628" y="-24"/>
              <a:ext cx="20717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Direct Counting Experiment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358082" y="-1210"/>
              <a:ext cx="1285884" cy="286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Conclusion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389057" y="214290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715123" y="214290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2143108" y="21429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3821058" y="216000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5892760" y="214290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7744812" y="214290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694 L 0.36215 -0.1053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0" y="-5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9778E-6 L 0.35174 0.08395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0" y="4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5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5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6128 0.17963 L 0.00886 -0.0125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-96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3767 0.09675 L -0.00729 -0.01135 " pathEditMode="relative" rAng="0" ptsTypes="AA">
                                      <p:cBhvr>
                                        <p:cTn id="73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-54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path" presetSubtype="0" accel="50000" decel="50000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0.13941 -0.18959 L -0.01684 -0.0143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7" grpId="2" animBg="1"/>
      <p:bldP spid="37" grpId="3" animBg="1"/>
      <p:bldP spid="50" grpId="0" animBg="1"/>
      <p:bldP spid="50" grpId="1" animBg="1"/>
      <p:bldP spid="50" grpId="2" animBg="1"/>
      <p:bldP spid="65" grpId="0"/>
      <p:bldP spid="66" grpId="0"/>
      <p:bldP spid="67" grpId="0"/>
      <p:bldP spid="87" grpId="0"/>
      <p:bldP spid="87" grpId="1"/>
      <p:bldP spid="91" grpId="0"/>
      <p:bldP spid="92" grpId="0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0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Motivation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0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Reaction and Techniques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-24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Activation Experiment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-24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Direct Counting Experiment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8082" y="-1210"/>
            <a:ext cx="1285884" cy="286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Conclusion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-10274" y="348187"/>
            <a:ext cx="9154274" cy="56171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000" b="1" dirty="0" smtClean="0">
                <a:latin typeface="Eras Medium ITC" pitchFamily="34" charset="0"/>
                <a:ea typeface="Arial Unicode MS" pitchFamily="34" charset="-128"/>
                <a:cs typeface="Arial Unicode MS" pitchFamily="34" charset="-128"/>
              </a:rPr>
              <a:t>ACTIVATION METHOD EXPERIMENT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-10274" y="6571288"/>
            <a:ext cx="9154274" cy="29698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-275510" y="6513423"/>
            <a:ext cx="7072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 Carmona-Gallardo - ARIS 2014                              Constraining the S-factor of the 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He(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a,g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  reaction</a:t>
            </a: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BA59AB61-DC91-4B48-852F-3E32B5A9EB52}" type="slidenum">
              <a:rPr lang="es-ES" sz="1500" smtClean="0">
                <a:solidFill>
                  <a:schemeClr val="bg1"/>
                </a:solidFill>
              </a:rPr>
              <a:pPr/>
              <a:t>5</a:t>
            </a:fld>
            <a:endParaRPr lang="es-ES" sz="1500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389057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552090" y="214290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715123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2091827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4025098" y="21600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5566694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5729727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5892760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7" name="147 Grupo"/>
          <p:cNvGrpSpPr>
            <a:grpSpLocks noChangeAspect="1"/>
          </p:cNvGrpSpPr>
          <p:nvPr/>
        </p:nvGrpSpPr>
        <p:grpSpPr bwMode="auto">
          <a:xfrm>
            <a:off x="928661" y="1142984"/>
            <a:ext cx="8059773" cy="5143536"/>
            <a:chOff x="323528" y="391479"/>
            <a:chExt cx="9610780" cy="6133865"/>
          </a:xfrm>
        </p:grpSpPr>
        <p:pic>
          <p:nvPicPr>
            <p:cNvPr id="28" name="128 Imagen" descr="setup3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3528" y="476672"/>
              <a:ext cx="9610780" cy="6044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129 Rectángulo"/>
            <p:cNvSpPr/>
            <p:nvPr/>
          </p:nvSpPr>
          <p:spPr>
            <a:xfrm>
              <a:off x="4412429" y="391479"/>
              <a:ext cx="2032012" cy="661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solidFill>
                    <a:schemeClr val="tx1"/>
                  </a:solidFill>
                </a:rPr>
                <a:t>Silicon detector</a:t>
              </a:r>
            </a:p>
          </p:txBody>
        </p:sp>
        <p:sp>
          <p:nvSpPr>
            <p:cNvPr id="30" name="130 Rectángulo"/>
            <p:cNvSpPr/>
            <p:nvPr/>
          </p:nvSpPr>
          <p:spPr>
            <a:xfrm>
              <a:off x="7452803" y="1628608"/>
              <a:ext cx="1511536" cy="2889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solidFill>
                    <a:schemeClr val="tx1"/>
                  </a:solidFill>
                </a:rPr>
                <a:t>Collimator</a:t>
              </a:r>
            </a:p>
          </p:txBody>
        </p:sp>
        <p:sp>
          <p:nvSpPr>
            <p:cNvPr id="31" name="133 Rectángulo"/>
            <p:cNvSpPr/>
            <p:nvPr/>
          </p:nvSpPr>
          <p:spPr>
            <a:xfrm>
              <a:off x="6660661" y="2348062"/>
              <a:ext cx="1727759" cy="2889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solidFill>
                    <a:schemeClr val="tx1"/>
                  </a:solidFill>
                </a:rPr>
                <a:t>Pressure gauge</a:t>
              </a:r>
            </a:p>
          </p:txBody>
        </p:sp>
        <p:sp>
          <p:nvSpPr>
            <p:cNvPr id="32" name="134 Rectángulo"/>
            <p:cNvSpPr/>
            <p:nvPr/>
          </p:nvSpPr>
          <p:spPr>
            <a:xfrm>
              <a:off x="3851792" y="4221473"/>
              <a:ext cx="1727759" cy="2869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baseline="30000" dirty="0">
                  <a:solidFill>
                    <a:schemeClr val="tx1"/>
                  </a:solidFill>
                </a:rPr>
                <a:t>4</a:t>
              </a:r>
              <a:r>
                <a:rPr lang="en-US" sz="1500" dirty="0">
                  <a:solidFill>
                    <a:schemeClr val="tx1"/>
                  </a:solidFill>
                </a:rPr>
                <a:t>He Gas </a:t>
              </a:r>
            </a:p>
          </p:txBody>
        </p:sp>
        <p:sp>
          <p:nvSpPr>
            <p:cNvPr id="33" name="135 Rectángulo"/>
            <p:cNvSpPr/>
            <p:nvPr/>
          </p:nvSpPr>
          <p:spPr>
            <a:xfrm>
              <a:off x="5579550" y="5242048"/>
              <a:ext cx="1727757" cy="2889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solidFill>
                    <a:schemeClr val="tx1"/>
                  </a:solidFill>
                </a:rPr>
                <a:t>Cu catcher</a:t>
              </a:r>
            </a:p>
          </p:txBody>
        </p:sp>
        <p:sp>
          <p:nvSpPr>
            <p:cNvPr id="34" name="137 Rectángulo"/>
            <p:cNvSpPr/>
            <p:nvPr/>
          </p:nvSpPr>
          <p:spPr>
            <a:xfrm>
              <a:off x="3132398" y="5242048"/>
              <a:ext cx="1727759" cy="2889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solidFill>
                    <a:schemeClr val="tx1"/>
                  </a:solidFill>
                </a:rPr>
                <a:t>Ni foil</a:t>
              </a:r>
            </a:p>
          </p:txBody>
        </p:sp>
        <p:sp>
          <p:nvSpPr>
            <p:cNvPr id="35" name="139 Rectángulo"/>
            <p:cNvSpPr/>
            <p:nvPr/>
          </p:nvSpPr>
          <p:spPr>
            <a:xfrm>
              <a:off x="834642" y="3032449"/>
              <a:ext cx="2832608" cy="511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 smtClean="0">
                  <a:solidFill>
                    <a:schemeClr val="tx1"/>
                  </a:solidFill>
                </a:rPr>
                <a:t>-200 </a:t>
              </a:r>
              <a:r>
                <a:rPr lang="en-US" sz="1500" dirty="0">
                  <a:solidFill>
                    <a:schemeClr val="tx1"/>
                  </a:solidFill>
                </a:rPr>
                <a:t>V suppressor </a:t>
              </a:r>
            </a:p>
          </p:txBody>
        </p:sp>
        <p:sp>
          <p:nvSpPr>
            <p:cNvPr id="36" name="140 Rectángulo"/>
            <p:cNvSpPr/>
            <p:nvPr/>
          </p:nvSpPr>
          <p:spPr>
            <a:xfrm>
              <a:off x="323528" y="4508446"/>
              <a:ext cx="1008365" cy="288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baseline="30000" dirty="0">
                  <a:solidFill>
                    <a:schemeClr val="tx1"/>
                  </a:solidFill>
                </a:rPr>
                <a:t>3</a:t>
              </a:r>
              <a:r>
                <a:rPr lang="en-US" sz="1500" dirty="0">
                  <a:solidFill>
                    <a:schemeClr val="tx1"/>
                  </a:solidFill>
                </a:rPr>
                <a:t>He beam</a:t>
              </a:r>
            </a:p>
          </p:txBody>
        </p:sp>
        <p:sp>
          <p:nvSpPr>
            <p:cNvPr id="37" name="143 Rectángulo"/>
            <p:cNvSpPr/>
            <p:nvPr/>
          </p:nvSpPr>
          <p:spPr>
            <a:xfrm>
              <a:off x="3924539" y="1268880"/>
              <a:ext cx="1727759" cy="2869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solidFill>
                    <a:schemeClr val="tx1"/>
                  </a:solidFill>
                </a:rPr>
                <a:t>Scattered beam</a:t>
              </a:r>
            </a:p>
          </p:txBody>
        </p:sp>
        <p:sp>
          <p:nvSpPr>
            <p:cNvPr id="38" name="144 Rectángulo"/>
            <p:cNvSpPr/>
            <p:nvPr/>
          </p:nvSpPr>
          <p:spPr>
            <a:xfrm>
              <a:off x="2627205" y="6236350"/>
              <a:ext cx="1729779" cy="2889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solidFill>
                    <a:schemeClr val="tx1"/>
                  </a:solidFill>
                </a:rPr>
                <a:t>Insulator</a:t>
              </a:r>
            </a:p>
          </p:txBody>
        </p:sp>
      </p:grpSp>
      <p:pic>
        <p:nvPicPr>
          <p:cNvPr id="39" name="Picture 2" descr="F:\CMAM-S34\foto\000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14422"/>
            <a:ext cx="285960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5643570" y="5786454"/>
          <a:ext cx="3305175" cy="633412"/>
        </p:xfrm>
        <a:graphic>
          <a:graphicData uri="http://schemas.openxmlformats.org/presentationml/2006/ole">
            <p:oleObj spid="_x0000_s2056" name="Ecuación" r:id="rId5" imgW="2107695" imgH="494956" progId="Equation.3">
              <p:embed/>
            </p:oleObj>
          </a:graphicData>
        </a:graphic>
      </p:graphicFrame>
      <p:sp>
        <p:nvSpPr>
          <p:cNvPr id="40" name="Oval 39"/>
          <p:cNvSpPr>
            <a:spLocks noChangeAspect="1"/>
          </p:cNvSpPr>
          <p:nvPr/>
        </p:nvSpPr>
        <p:spPr>
          <a:xfrm>
            <a:off x="7744812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TextBox 40"/>
          <p:cNvSpPr txBox="1"/>
          <p:nvPr/>
        </p:nvSpPr>
        <p:spPr>
          <a:xfrm>
            <a:off x="-32" y="6215082"/>
            <a:ext cx="6357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M. Carmona-Gallardo et al.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Phys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Rev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C 86, 032801 (R) 2012  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0" y="-10274"/>
            <a:ext cx="9144000" cy="357166"/>
            <a:chOff x="0" y="-10274"/>
            <a:chExt cx="9144000" cy="357166"/>
          </a:xfrm>
        </p:grpSpPr>
        <p:sp>
          <p:nvSpPr>
            <p:cNvPr id="43" name="Rounded Rectangle 42"/>
            <p:cNvSpPr/>
            <p:nvPr/>
          </p:nvSpPr>
          <p:spPr>
            <a:xfrm>
              <a:off x="0" y="-10274"/>
              <a:ext cx="9144000" cy="357166"/>
            </a:xfrm>
            <a:prstGeom prst="roundRect">
              <a:avLst/>
            </a:prstGeom>
            <a:solidFill>
              <a:srgbClr val="010F95"/>
            </a:solidFill>
            <a:ln>
              <a:noFill/>
            </a:ln>
            <a:effectLst>
              <a:outerShdw blurRad="50800" dist="203200" dir="360000" sx="1000" sy="1000" algn="b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4282" y="0"/>
              <a:ext cx="1071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Motivation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57290" y="0"/>
              <a:ext cx="1785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Reaction and Techniques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14678" y="-24"/>
              <a:ext cx="1785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Activation Experiment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000628" y="-24"/>
              <a:ext cx="20717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Direct Counting Experiment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58082" y="-1210"/>
              <a:ext cx="1285884" cy="286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Conclusion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389057" y="214290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715123" y="214290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2143108" y="214290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3821058" y="21600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5892760" y="214290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7744812" y="214290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00" y="1135046"/>
            <a:ext cx="5715016" cy="561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0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Motivation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0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Reaction and Techniques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-24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Activation Experiment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-24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Direct Counting Experiment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8082" y="-1210"/>
            <a:ext cx="1285884" cy="286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Conclusion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-10274" y="348187"/>
            <a:ext cx="9154274" cy="56171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latin typeface="Eras Medium ITC" pitchFamily="34" charset="0"/>
                <a:ea typeface="Arial Unicode MS" pitchFamily="34" charset="-128"/>
                <a:cs typeface="Arial Unicode MS" pitchFamily="34" charset="-128"/>
              </a:rPr>
              <a:t>Direct Recoil Counting Experiment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-10274" y="6571288"/>
            <a:ext cx="9154274" cy="29698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BA59AB61-DC91-4B48-852F-3E32B5A9EB52}" type="slidenum">
              <a:rPr lang="es-ES" smtClean="0">
                <a:solidFill>
                  <a:schemeClr val="bg1"/>
                </a:solidFill>
              </a:rPr>
              <a:pPr/>
              <a:t>6</a:t>
            </a:fld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389057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552090" y="214290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715123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2091827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821058" y="21600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4025098" y="21600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5729727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5892760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Picture 27" descr="borar"/>
          <p:cNvPicPr>
            <a:picLocks noChangeAspect="1"/>
          </p:cNvPicPr>
          <p:nvPr/>
        </p:nvPicPr>
        <p:blipFill>
          <a:blip r:embed="rId3"/>
          <a:srcRect l="29298" t="27516" r="19106" b="3333"/>
          <a:stretch>
            <a:fillRect/>
          </a:stretch>
        </p:blipFill>
        <p:spPr>
          <a:xfrm>
            <a:off x="527942" y="1285860"/>
            <a:ext cx="2285984" cy="257626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976488" y="912904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dirty="0" smtClean="0"/>
              <a:t>DRAGON RECOIL SEPARATOR AT TRIUMF</a:t>
            </a:r>
          </a:p>
          <a:p>
            <a:pPr>
              <a:buFont typeface="Wingdings" pitchFamily="2" charset="2"/>
              <a:buChar char="ü"/>
            </a:pPr>
            <a:r>
              <a:rPr lang="es-ES" baseline="30000" dirty="0" smtClean="0"/>
              <a:t>3</a:t>
            </a:r>
            <a:r>
              <a:rPr lang="es-ES" dirty="0" smtClean="0"/>
              <a:t>He gas and </a:t>
            </a:r>
            <a:r>
              <a:rPr lang="es-ES" baseline="30000" dirty="0" smtClean="0"/>
              <a:t>4</a:t>
            </a:r>
            <a:r>
              <a:rPr lang="es-ES" dirty="0" smtClean="0"/>
              <a:t>He </a:t>
            </a:r>
            <a:r>
              <a:rPr lang="en-US" dirty="0" smtClean="0"/>
              <a:t>beam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TWO EFFECTS TO BE CONSIDERED:</a:t>
            </a:r>
            <a:endParaRPr lang="en-US" dirty="0"/>
          </a:p>
        </p:txBody>
      </p:sp>
      <p:grpSp>
        <p:nvGrpSpPr>
          <p:cNvPr id="40" name="Group 237"/>
          <p:cNvGrpSpPr>
            <a:grpSpLocks noChangeAspect="1"/>
          </p:cNvGrpSpPr>
          <p:nvPr/>
        </p:nvGrpSpPr>
        <p:grpSpPr bwMode="auto">
          <a:xfrm>
            <a:off x="-32" y="1500174"/>
            <a:ext cx="222589" cy="180000"/>
            <a:chOff x="2370083" y="4810072"/>
            <a:chExt cx="439024" cy="356351"/>
          </a:xfrm>
        </p:grpSpPr>
        <p:sp>
          <p:nvSpPr>
            <p:cNvPr id="41" name="Oval 40"/>
            <p:cNvSpPr/>
            <p:nvPr/>
          </p:nvSpPr>
          <p:spPr>
            <a:xfrm rot="3806939">
              <a:off x="2601940" y="4826871"/>
              <a:ext cx="214314" cy="2000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grpSp>
          <p:nvGrpSpPr>
            <p:cNvPr id="42" name="Group 235"/>
            <p:cNvGrpSpPr>
              <a:grpSpLocks/>
            </p:cNvGrpSpPr>
            <p:nvPr/>
          </p:nvGrpSpPr>
          <p:grpSpPr bwMode="auto">
            <a:xfrm>
              <a:off x="2440735" y="4810072"/>
              <a:ext cx="301731" cy="356351"/>
              <a:chOff x="2379215" y="4883530"/>
              <a:chExt cx="301731" cy="356351"/>
            </a:xfrm>
          </p:grpSpPr>
          <p:sp>
            <p:nvSpPr>
              <p:cNvPr id="44" name="Oval 43"/>
              <p:cNvSpPr/>
              <p:nvPr/>
            </p:nvSpPr>
            <p:spPr>
              <a:xfrm rot="3806939">
                <a:off x="2472146" y="5031081"/>
                <a:ext cx="201600" cy="216000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 rot="3806939">
                <a:off x="2386415" y="4876330"/>
                <a:ext cx="201600" cy="216000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</p:grpSp>
        <p:sp>
          <p:nvSpPr>
            <p:cNvPr id="43" name="Oval 42"/>
            <p:cNvSpPr/>
            <p:nvPr/>
          </p:nvSpPr>
          <p:spPr>
            <a:xfrm rot="3806939">
              <a:off x="2362936" y="4933747"/>
              <a:ext cx="214314" cy="2000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</p:grpSp>
      <p:grpSp>
        <p:nvGrpSpPr>
          <p:cNvPr id="46" name="Group 238"/>
          <p:cNvGrpSpPr>
            <a:grpSpLocks noChangeAspect="1"/>
          </p:cNvGrpSpPr>
          <p:nvPr/>
        </p:nvGrpSpPr>
        <p:grpSpPr bwMode="auto">
          <a:xfrm>
            <a:off x="821634" y="1471598"/>
            <a:ext cx="236888" cy="180000"/>
            <a:chOff x="2310615" y="5658251"/>
            <a:chExt cx="441634" cy="337665"/>
          </a:xfrm>
        </p:grpSpPr>
        <p:sp>
          <p:nvSpPr>
            <p:cNvPr id="47" name="Oval 46"/>
            <p:cNvSpPr/>
            <p:nvPr/>
          </p:nvSpPr>
          <p:spPr>
            <a:xfrm rot="4921397">
              <a:off x="2450199" y="5788749"/>
              <a:ext cx="214314" cy="2000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48" name="Oval 47"/>
            <p:cNvSpPr/>
            <p:nvPr/>
          </p:nvSpPr>
          <p:spPr>
            <a:xfrm rot="4921397">
              <a:off x="2543449" y="5651051"/>
              <a:ext cx="201600" cy="216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49" name="Oval 48"/>
            <p:cNvSpPr/>
            <p:nvPr/>
          </p:nvSpPr>
          <p:spPr>
            <a:xfrm rot="4921397">
              <a:off x="2317815" y="5781694"/>
              <a:ext cx="201600" cy="216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</p:grpSp>
      <p:grpSp>
        <p:nvGrpSpPr>
          <p:cNvPr id="50" name="Group 293"/>
          <p:cNvGrpSpPr>
            <a:grpSpLocks noChangeAspect="1"/>
          </p:cNvGrpSpPr>
          <p:nvPr/>
        </p:nvGrpSpPr>
        <p:grpSpPr bwMode="auto">
          <a:xfrm>
            <a:off x="786534" y="1403018"/>
            <a:ext cx="264600" cy="252000"/>
            <a:chOff x="6572264" y="3714752"/>
            <a:chExt cx="500066" cy="476316"/>
          </a:xfrm>
        </p:grpSpPr>
        <p:sp>
          <p:nvSpPr>
            <p:cNvPr id="51" name="Oval 50"/>
            <p:cNvSpPr/>
            <p:nvPr/>
          </p:nvSpPr>
          <p:spPr>
            <a:xfrm rot="4921397">
              <a:off x="6770280" y="3983901"/>
              <a:ext cx="214314" cy="2000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52" name="Oval 51"/>
            <p:cNvSpPr/>
            <p:nvPr/>
          </p:nvSpPr>
          <p:spPr>
            <a:xfrm rot="4921397">
              <a:off x="6863530" y="3846203"/>
              <a:ext cx="201600" cy="216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53" name="Oval 52"/>
            <p:cNvSpPr/>
            <p:nvPr/>
          </p:nvSpPr>
          <p:spPr>
            <a:xfrm rot="4921397">
              <a:off x="6637896" y="3976846"/>
              <a:ext cx="201600" cy="216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54" name="Oval 53"/>
            <p:cNvSpPr/>
            <p:nvPr/>
          </p:nvSpPr>
          <p:spPr>
            <a:xfrm rot="3806939">
              <a:off x="6804121" y="3731551"/>
              <a:ext cx="214314" cy="2000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55" name="Oval 54"/>
            <p:cNvSpPr/>
            <p:nvPr/>
          </p:nvSpPr>
          <p:spPr>
            <a:xfrm rot="3806939">
              <a:off x="6735847" y="3862303"/>
              <a:ext cx="201600" cy="216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56" name="Oval 55"/>
            <p:cNvSpPr/>
            <p:nvPr/>
          </p:nvSpPr>
          <p:spPr>
            <a:xfrm rot="3806939">
              <a:off x="6650116" y="3707552"/>
              <a:ext cx="201600" cy="216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57" name="Oval 56"/>
            <p:cNvSpPr/>
            <p:nvPr/>
          </p:nvSpPr>
          <p:spPr>
            <a:xfrm rot="3806939">
              <a:off x="6565117" y="3838427"/>
              <a:ext cx="214314" cy="2000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5929322" y="2273850"/>
            <a:ext cx="296315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TRANSMISSION: loss of </a:t>
            </a:r>
            <a:r>
              <a:rPr lang="en-US" baseline="30000" dirty="0" smtClean="0"/>
              <a:t>7</a:t>
            </a:r>
            <a:r>
              <a:rPr lang="en-US" dirty="0" smtClean="0"/>
              <a:t>Be</a:t>
            </a:r>
          </a:p>
        </p:txBody>
      </p:sp>
      <p:pic>
        <p:nvPicPr>
          <p:cNvPr id="60" name="Picture 59" descr="tdp"/>
          <p:cNvPicPr>
            <a:picLocks noChangeAspect="1"/>
          </p:cNvPicPr>
          <p:nvPr/>
        </p:nvPicPr>
        <p:blipFill>
          <a:blip r:embed="rId4"/>
          <a:srcRect l="20716" t="10745" r="10229"/>
          <a:stretch>
            <a:fillRect/>
          </a:stretch>
        </p:blipFill>
        <p:spPr>
          <a:xfrm>
            <a:off x="714348" y="2214554"/>
            <a:ext cx="2071702" cy="172092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6072198" y="2571744"/>
            <a:ext cx="24288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aseline="30000" dirty="0" smtClean="0"/>
              <a:t>12</a:t>
            </a:r>
            <a:r>
              <a:rPr lang="en-US" dirty="0" smtClean="0"/>
              <a:t>C(</a:t>
            </a:r>
            <a:r>
              <a:rPr lang="en-US" baseline="30000" dirty="0" smtClean="0"/>
              <a:t>3</a:t>
            </a:r>
            <a:r>
              <a:rPr lang="en-US" dirty="0" smtClean="0"/>
              <a:t>He,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baseline="30000" dirty="0" smtClean="0"/>
              <a:t>14</a:t>
            </a:r>
            <a:r>
              <a:rPr lang="en-US" dirty="0" smtClean="0"/>
              <a:t>N)p TDP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GEANT SIMULATIONS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5929322" y="3571876"/>
            <a:ext cx="321467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CHARGE STATE DISTRIBUTION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286512" y="398836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aseline="30000" dirty="0" smtClean="0"/>
              <a:t>9</a:t>
            </a:r>
            <a:r>
              <a:rPr lang="en-US" dirty="0" smtClean="0"/>
              <a:t>Be beam onto </a:t>
            </a:r>
            <a:r>
              <a:rPr lang="en-US" baseline="30000" dirty="0" smtClean="0"/>
              <a:t>3</a:t>
            </a:r>
            <a:r>
              <a:rPr lang="en-US" dirty="0" smtClean="0"/>
              <a:t>He gas</a:t>
            </a:r>
            <a:endParaRPr lang="en-US" dirty="0"/>
          </a:p>
        </p:txBody>
      </p:sp>
      <p:sp>
        <p:nvSpPr>
          <p:cNvPr id="65" name="Freeform 64"/>
          <p:cNvSpPr/>
          <p:nvPr/>
        </p:nvSpPr>
        <p:spPr>
          <a:xfrm rot="3203321">
            <a:off x="1681312" y="2395363"/>
            <a:ext cx="500535" cy="99503"/>
          </a:xfrm>
          <a:custGeom>
            <a:avLst/>
            <a:gdLst>
              <a:gd name="connsiteX0" fmla="*/ 0 w 1665514"/>
              <a:gd name="connsiteY0" fmla="*/ 682172 h 683986"/>
              <a:gd name="connsiteX1" fmla="*/ 304800 w 1665514"/>
              <a:gd name="connsiteY1" fmla="*/ 18143 h 683986"/>
              <a:gd name="connsiteX2" fmla="*/ 598714 w 1665514"/>
              <a:gd name="connsiteY2" fmla="*/ 682172 h 683986"/>
              <a:gd name="connsiteX3" fmla="*/ 892629 w 1665514"/>
              <a:gd name="connsiteY3" fmla="*/ 29029 h 683986"/>
              <a:gd name="connsiteX4" fmla="*/ 1121229 w 1665514"/>
              <a:gd name="connsiteY4" fmla="*/ 638629 h 683986"/>
              <a:gd name="connsiteX5" fmla="*/ 1338943 w 1665514"/>
              <a:gd name="connsiteY5" fmla="*/ 29029 h 683986"/>
              <a:gd name="connsiteX6" fmla="*/ 1447800 w 1665514"/>
              <a:gd name="connsiteY6" fmla="*/ 464457 h 683986"/>
              <a:gd name="connsiteX7" fmla="*/ 1534886 w 1665514"/>
              <a:gd name="connsiteY7" fmla="*/ 235857 h 683986"/>
              <a:gd name="connsiteX8" fmla="*/ 1665514 w 1665514"/>
              <a:gd name="connsiteY8" fmla="*/ 268514 h 683986"/>
              <a:gd name="connsiteX9" fmla="*/ 1665514 w 1665514"/>
              <a:gd name="connsiteY9" fmla="*/ 268514 h 683986"/>
              <a:gd name="connsiteX10" fmla="*/ 1665514 w 1665514"/>
              <a:gd name="connsiteY10" fmla="*/ 268514 h 68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5514" h="683986">
                <a:moveTo>
                  <a:pt x="0" y="682172"/>
                </a:moveTo>
                <a:cubicBezTo>
                  <a:pt x="102507" y="350157"/>
                  <a:pt x="205014" y="18143"/>
                  <a:pt x="304800" y="18143"/>
                </a:cubicBezTo>
                <a:cubicBezTo>
                  <a:pt x="404586" y="18143"/>
                  <a:pt x="500743" y="680358"/>
                  <a:pt x="598714" y="682172"/>
                </a:cubicBezTo>
                <a:cubicBezTo>
                  <a:pt x="696686" y="683986"/>
                  <a:pt x="805543" y="36286"/>
                  <a:pt x="892629" y="29029"/>
                </a:cubicBezTo>
                <a:cubicBezTo>
                  <a:pt x="979715" y="21772"/>
                  <a:pt x="1046843" y="638629"/>
                  <a:pt x="1121229" y="638629"/>
                </a:cubicBezTo>
                <a:cubicBezTo>
                  <a:pt x="1195615" y="638629"/>
                  <a:pt x="1284515" y="58058"/>
                  <a:pt x="1338943" y="29029"/>
                </a:cubicBezTo>
                <a:cubicBezTo>
                  <a:pt x="1393372" y="0"/>
                  <a:pt x="1415143" y="429986"/>
                  <a:pt x="1447800" y="464457"/>
                </a:cubicBezTo>
                <a:cubicBezTo>
                  <a:pt x="1480457" y="498928"/>
                  <a:pt x="1498600" y="268514"/>
                  <a:pt x="1534886" y="235857"/>
                </a:cubicBezTo>
                <a:cubicBezTo>
                  <a:pt x="1571172" y="203200"/>
                  <a:pt x="1665514" y="268514"/>
                  <a:pt x="1665514" y="268514"/>
                </a:cubicBezTo>
                <a:lnTo>
                  <a:pt x="1665514" y="268514"/>
                </a:lnTo>
                <a:lnTo>
                  <a:pt x="1665514" y="268514"/>
                </a:lnTo>
              </a:path>
            </a:pathLst>
          </a:cu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08" name="Rectangle 107"/>
          <p:cNvSpPr/>
          <p:nvPr/>
        </p:nvSpPr>
        <p:spPr>
          <a:xfrm>
            <a:off x="1885264" y="1142984"/>
            <a:ext cx="100013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9" name="Rounded Rectangle 128"/>
          <p:cNvSpPr/>
          <p:nvPr/>
        </p:nvSpPr>
        <p:spPr>
          <a:xfrm>
            <a:off x="1879584" y="5240350"/>
            <a:ext cx="1643074" cy="6429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1" name="Rounded Rectangle 170"/>
          <p:cNvSpPr/>
          <p:nvPr/>
        </p:nvSpPr>
        <p:spPr>
          <a:xfrm>
            <a:off x="3694739" y="1127218"/>
            <a:ext cx="642942" cy="285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72" name="Group 171"/>
          <p:cNvGrpSpPr/>
          <p:nvPr/>
        </p:nvGrpSpPr>
        <p:grpSpPr>
          <a:xfrm>
            <a:off x="2089573" y="1176035"/>
            <a:ext cx="663964" cy="500066"/>
            <a:chOff x="2252933" y="4500570"/>
            <a:chExt cx="663964" cy="500066"/>
          </a:xfrm>
        </p:grpSpPr>
        <p:grpSp>
          <p:nvGrpSpPr>
            <p:cNvPr id="173" name="Group 293"/>
            <p:cNvGrpSpPr>
              <a:grpSpLocks/>
            </p:cNvGrpSpPr>
            <p:nvPr/>
          </p:nvGrpSpPr>
          <p:grpSpPr bwMode="auto">
            <a:xfrm>
              <a:off x="2400754" y="4788992"/>
              <a:ext cx="222236" cy="211652"/>
              <a:chOff x="6572264" y="3714752"/>
              <a:chExt cx="500066" cy="476316"/>
            </a:xfrm>
          </p:grpSpPr>
          <p:sp>
            <p:nvSpPr>
              <p:cNvPr id="175" name="Oval 174"/>
              <p:cNvSpPr/>
              <p:nvPr/>
            </p:nvSpPr>
            <p:spPr>
              <a:xfrm rot="4921397">
                <a:off x="6770280" y="3983901"/>
                <a:ext cx="214314" cy="2000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  <p:sp>
            <p:nvSpPr>
              <p:cNvPr id="176" name="Oval 175"/>
              <p:cNvSpPr/>
              <p:nvPr/>
            </p:nvSpPr>
            <p:spPr>
              <a:xfrm rot="4921397">
                <a:off x="6863530" y="3846203"/>
                <a:ext cx="201600" cy="216000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  <p:sp>
            <p:nvSpPr>
              <p:cNvPr id="177" name="Oval 176"/>
              <p:cNvSpPr/>
              <p:nvPr/>
            </p:nvSpPr>
            <p:spPr>
              <a:xfrm rot="4921397">
                <a:off x="6637896" y="3976846"/>
                <a:ext cx="201600" cy="216000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  <p:sp>
            <p:nvSpPr>
              <p:cNvPr id="178" name="Oval 177"/>
              <p:cNvSpPr/>
              <p:nvPr/>
            </p:nvSpPr>
            <p:spPr>
              <a:xfrm rot="3806939">
                <a:off x="6804121" y="3731551"/>
                <a:ext cx="214314" cy="2000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  <p:sp>
            <p:nvSpPr>
              <p:cNvPr id="179" name="Oval 178"/>
              <p:cNvSpPr/>
              <p:nvPr/>
            </p:nvSpPr>
            <p:spPr>
              <a:xfrm rot="3806939">
                <a:off x="6735847" y="3862303"/>
                <a:ext cx="201600" cy="216000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  <p:sp>
            <p:nvSpPr>
              <p:cNvPr id="180" name="Oval 179"/>
              <p:cNvSpPr/>
              <p:nvPr/>
            </p:nvSpPr>
            <p:spPr>
              <a:xfrm rot="3806939">
                <a:off x="6650116" y="3707552"/>
                <a:ext cx="201600" cy="216000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  <p:sp>
            <p:nvSpPr>
              <p:cNvPr id="181" name="Oval 180"/>
              <p:cNvSpPr/>
              <p:nvPr/>
            </p:nvSpPr>
            <p:spPr>
              <a:xfrm rot="3806939">
                <a:off x="6565117" y="3838427"/>
                <a:ext cx="214314" cy="2000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</p:grpSp>
        <p:sp>
          <p:nvSpPr>
            <p:cNvPr id="174" name="TextBox 173"/>
            <p:cNvSpPr txBox="1"/>
            <p:nvPr/>
          </p:nvSpPr>
          <p:spPr>
            <a:xfrm>
              <a:off x="2252933" y="4500570"/>
              <a:ext cx="663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baseline="30000" dirty="0" smtClean="0"/>
                <a:t>7</a:t>
              </a:r>
              <a:r>
                <a:rPr lang="es-ES" b="1" dirty="0" smtClean="0"/>
                <a:t>Be</a:t>
              </a:r>
              <a:r>
                <a:rPr lang="es-ES" b="1" baseline="30000" dirty="0" smtClean="0"/>
                <a:t>3+</a:t>
              </a:r>
              <a:endParaRPr lang="es-ES" b="1" baseline="30000" dirty="0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2015044" y="914550"/>
            <a:ext cx="734496" cy="753900"/>
            <a:chOff x="2186440" y="4246744"/>
            <a:chExt cx="734496" cy="753900"/>
          </a:xfrm>
        </p:grpSpPr>
        <p:grpSp>
          <p:nvGrpSpPr>
            <p:cNvPr id="183" name="Group 293"/>
            <p:cNvGrpSpPr>
              <a:grpSpLocks/>
            </p:cNvGrpSpPr>
            <p:nvPr/>
          </p:nvGrpSpPr>
          <p:grpSpPr bwMode="auto">
            <a:xfrm>
              <a:off x="2400754" y="4788992"/>
              <a:ext cx="222236" cy="211652"/>
              <a:chOff x="6572264" y="3714752"/>
              <a:chExt cx="500066" cy="476316"/>
            </a:xfrm>
          </p:grpSpPr>
          <p:sp>
            <p:nvSpPr>
              <p:cNvPr id="185" name="Oval 184"/>
              <p:cNvSpPr/>
              <p:nvPr/>
            </p:nvSpPr>
            <p:spPr>
              <a:xfrm rot="4921397">
                <a:off x="6770280" y="3983901"/>
                <a:ext cx="214314" cy="2000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  <p:sp>
            <p:nvSpPr>
              <p:cNvPr id="186" name="Oval 185"/>
              <p:cNvSpPr/>
              <p:nvPr/>
            </p:nvSpPr>
            <p:spPr>
              <a:xfrm rot="4921397">
                <a:off x="6863530" y="3846203"/>
                <a:ext cx="201600" cy="216000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  <p:sp>
            <p:nvSpPr>
              <p:cNvPr id="187" name="Oval 186"/>
              <p:cNvSpPr/>
              <p:nvPr/>
            </p:nvSpPr>
            <p:spPr>
              <a:xfrm rot="4921397">
                <a:off x="6637896" y="3976846"/>
                <a:ext cx="201600" cy="216000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  <p:sp>
            <p:nvSpPr>
              <p:cNvPr id="188" name="Oval 187"/>
              <p:cNvSpPr/>
              <p:nvPr/>
            </p:nvSpPr>
            <p:spPr>
              <a:xfrm rot="3806939">
                <a:off x="6804121" y="3731551"/>
                <a:ext cx="214314" cy="2000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  <p:sp>
            <p:nvSpPr>
              <p:cNvPr id="189" name="Oval 188"/>
              <p:cNvSpPr/>
              <p:nvPr/>
            </p:nvSpPr>
            <p:spPr>
              <a:xfrm rot="3806939">
                <a:off x="6735847" y="3862303"/>
                <a:ext cx="201600" cy="216000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  <p:sp>
            <p:nvSpPr>
              <p:cNvPr id="190" name="Oval 189"/>
              <p:cNvSpPr/>
              <p:nvPr/>
            </p:nvSpPr>
            <p:spPr>
              <a:xfrm rot="3806939">
                <a:off x="6650116" y="3707552"/>
                <a:ext cx="201600" cy="216000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  <p:sp>
            <p:nvSpPr>
              <p:cNvPr id="191" name="Oval 190"/>
              <p:cNvSpPr/>
              <p:nvPr/>
            </p:nvSpPr>
            <p:spPr>
              <a:xfrm rot="3806939">
                <a:off x="6565117" y="3838427"/>
                <a:ext cx="214314" cy="2000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</p:grpSp>
        <p:sp>
          <p:nvSpPr>
            <p:cNvPr id="184" name="TextBox 183"/>
            <p:cNvSpPr txBox="1"/>
            <p:nvPr/>
          </p:nvSpPr>
          <p:spPr>
            <a:xfrm>
              <a:off x="2186440" y="4246744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baseline="30000" dirty="0" smtClean="0"/>
                <a:t>  7</a:t>
              </a:r>
              <a:r>
                <a:rPr lang="es-ES" b="1" dirty="0" smtClean="0"/>
                <a:t>Be</a:t>
              </a:r>
              <a:r>
                <a:rPr lang="es-ES" b="1" baseline="30000" dirty="0" smtClean="0"/>
                <a:t>2+</a:t>
              </a:r>
              <a:endParaRPr lang="es-ES" b="1" baseline="30000" dirty="0"/>
            </a:p>
          </p:txBody>
        </p:sp>
      </p:grpSp>
      <p:pic>
        <p:nvPicPr>
          <p:cNvPr id="192" name="Picture 191" descr="cs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6" y="2621534"/>
            <a:ext cx="4143404" cy="2950606"/>
          </a:xfrm>
          <a:prstGeom prst="rect">
            <a:avLst/>
          </a:prstGeom>
        </p:spPr>
      </p:pic>
      <p:sp>
        <p:nvSpPr>
          <p:cNvPr id="193" name="Oval 192"/>
          <p:cNvSpPr>
            <a:spLocks noChangeAspect="1"/>
          </p:cNvSpPr>
          <p:nvPr/>
        </p:nvSpPr>
        <p:spPr>
          <a:xfrm>
            <a:off x="7744812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Freeform 78"/>
          <p:cNvSpPr/>
          <p:nvPr/>
        </p:nvSpPr>
        <p:spPr>
          <a:xfrm>
            <a:off x="5286380" y="3028950"/>
            <a:ext cx="1214445" cy="838203"/>
          </a:xfrm>
          <a:custGeom>
            <a:avLst/>
            <a:gdLst>
              <a:gd name="connsiteX0" fmla="*/ 0 w 1104900"/>
              <a:gd name="connsiteY0" fmla="*/ 9525 h 847725"/>
              <a:gd name="connsiteX1" fmla="*/ 0 w 1104900"/>
              <a:gd name="connsiteY1" fmla="*/ 742950 h 847725"/>
              <a:gd name="connsiteX2" fmla="*/ 409575 w 1104900"/>
              <a:gd name="connsiteY2" fmla="*/ 847725 h 847725"/>
              <a:gd name="connsiteX3" fmla="*/ 1104900 w 1104900"/>
              <a:gd name="connsiteY3" fmla="*/ 333375 h 847725"/>
              <a:gd name="connsiteX4" fmla="*/ 171450 w 1104900"/>
              <a:gd name="connsiteY4" fmla="*/ 0 h 847725"/>
              <a:gd name="connsiteX5" fmla="*/ 0 w 1104900"/>
              <a:gd name="connsiteY5" fmla="*/ 9525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4900" h="847725">
                <a:moveTo>
                  <a:pt x="0" y="9525"/>
                </a:moveTo>
                <a:lnTo>
                  <a:pt x="0" y="742950"/>
                </a:lnTo>
                <a:lnTo>
                  <a:pt x="409575" y="847725"/>
                </a:lnTo>
                <a:lnTo>
                  <a:pt x="1104900" y="333375"/>
                </a:lnTo>
                <a:lnTo>
                  <a:pt x="171450" y="0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1" name="Freeform 80"/>
          <p:cNvSpPr/>
          <p:nvPr/>
        </p:nvSpPr>
        <p:spPr>
          <a:xfrm>
            <a:off x="4143372" y="1261720"/>
            <a:ext cx="1500198" cy="738520"/>
          </a:xfrm>
          <a:custGeom>
            <a:avLst/>
            <a:gdLst>
              <a:gd name="connsiteX0" fmla="*/ 0 w 1103586"/>
              <a:gd name="connsiteY0" fmla="*/ 141890 h 693683"/>
              <a:gd name="connsiteX1" fmla="*/ 0 w 1103586"/>
              <a:gd name="connsiteY1" fmla="*/ 614855 h 693683"/>
              <a:gd name="connsiteX2" fmla="*/ 551793 w 1103586"/>
              <a:gd name="connsiteY2" fmla="*/ 693683 h 693683"/>
              <a:gd name="connsiteX3" fmla="*/ 1103586 w 1103586"/>
              <a:gd name="connsiteY3" fmla="*/ 252248 h 693683"/>
              <a:gd name="connsiteX4" fmla="*/ 346841 w 1103586"/>
              <a:gd name="connsiteY4" fmla="*/ 0 h 693683"/>
              <a:gd name="connsiteX5" fmla="*/ 0 w 1103586"/>
              <a:gd name="connsiteY5" fmla="*/ 141890 h 69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3586" h="693683">
                <a:moveTo>
                  <a:pt x="0" y="141890"/>
                </a:moveTo>
                <a:lnTo>
                  <a:pt x="0" y="614855"/>
                </a:lnTo>
                <a:lnTo>
                  <a:pt x="551793" y="693683"/>
                </a:lnTo>
                <a:lnTo>
                  <a:pt x="1103586" y="252248"/>
                </a:lnTo>
                <a:lnTo>
                  <a:pt x="346841" y="0"/>
                </a:lnTo>
                <a:lnTo>
                  <a:pt x="0" y="141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Footer Placeholder 4"/>
          <p:cNvSpPr txBox="1">
            <a:spLocks/>
          </p:cNvSpPr>
          <p:nvPr/>
        </p:nvSpPr>
        <p:spPr>
          <a:xfrm>
            <a:off x="-275510" y="6513423"/>
            <a:ext cx="7072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M. Carmona-Gallardo - ARIS 2014                              Constraining the S-factor of the 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He(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a,g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  reaction</a:t>
            </a: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072198" y="5500702"/>
            <a:ext cx="2669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 smtClean="0">
                <a:latin typeface="Arial" pitchFamily="34" charset="0"/>
                <a:cs typeface="Arial" pitchFamily="34" charset="0"/>
              </a:rPr>
              <a:t>Mariano Carmona-Gallardo</a:t>
            </a:r>
          </a:p>
          <a:p>
            <a:pPr algn="ctr"/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PhD.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Thesis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rot="5400000">
            <a:off x="1750993" y="1963727"/>
            <a:ext cx="785818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821505" y="1964521"/>
            <a:ext cx="785818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>
          <a:xfrm>
            <a:off x="0" y="-10274"/>
            <a:ext cx="9144000" cy="357166"/>
            <a:chOff x="0" y="-10274"/>
            <a:chExt cx="9144000" cy="357166"/>
          </a:xfrm>
        </p:grpSpPr>
        <p:sp>
          <p:nvSpPr>
            <p:cNvPr id="85" name="Rounded Rectangle 84"/>
            <p:cNvSpPr/>
            <p:nvPr/>
          </p:nvSpPr>
          <p:spPr>
            <a:xfrm>
              <a:off x="0" y="-10274"/>
              <a:ext cx="9144000" cy="357166"/>
            </a:xfrm>
            <a:prstGeom prst="roundRect">
              <a:avLst/>
            </a:prstGeom>
            <a:solidFill>
              <a:srgbClr val="010F95"/>
            </a:solidFill>
            <a:ln>
              <a:noFill/>
            </a:ln>
            <a:effectLst>
              <a:outerShdw blurRad="50800" dist="203200" dir="360000" sx="1000" sy="1000" algn="b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14282" y="0"/>
              <a:ext cx="1071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Motivation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357290" y="0"/>
              <a:ext cx="1785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Reaction and Techniques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214678" y="-24"/>
              <a:ext cx="1785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Activation Experiment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000628" y="-24"/>
              <a:ext cx="20717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Direct Counting Experiment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358082" y="-1210"/>
              <a:ext cx="1285884" cy="286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Conclusion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389057" y="214290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715123" y="214290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2143108" y="214290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3821058" y="216000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5892760" y="21429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7744812" y="214290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0.12552 -0.00463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-2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2.77556E-17 -3.7037E-7 L 0.05104 -0.0016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" y="-1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6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3.61111E-6 3.33333E-6 L 0.21302 -0.0169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-9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6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11024 -0.11542 L -3.88889E-6 -4.84617E-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8.51852E-6 C 0.04531 -0.00092 0.09427 -0.00601 0.14028 -0.00185 C 0.15035 0.00718 0.16215 0.01158 0.17361 0.01667 C 0.17656 0.01806 0.17899 0.02084 0.18194 0.02223 C 0.18646 0.02825 0.1842 0.02778 0.1875 0.02778 " pathEditMode="relative" ptsTypes="ffffA">
                                      <p:cBhvr>
                                        <p:cTn id="86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C 0.03472 -0.01158 0.11129 -0.00278 0.14583 -0.00185 C 0.14861 0.0037 0.14965 0.00972 0.15278 0.01481 C 0.15747 0.02222 0.16406 0.02708 0.16945 0.03333 C 0.17917 0.04491 0.18924 0.05833 0.19722 0.07222 C 0.20156 0.07963 0.20556 0.08727 0.20972 0.09444 C 0.21511 0.1037 0.21771 0.11389 0.225 0.12037 C 0.22656 0.12893 0.22639 0.13217 0.23195 0.13703 C 0.23507 0.1493 0.2434 0.16134 0.25139 0.16852 C 0.25781 0.18148 0.25417 0.17708 0.26111 0.18333 C 0.26198 0.18518 0.2625 0.1875 0.26389 0.18889 C 0.26511 0.19004 0.26702 0.18935 0.26806 0.19074 C 0.27379 0.19838 0.27622 0.21088 0.28195 0.21852 C 0.28663 0.22477 0.29774 0.24259 0.3 0.25185 C 0.30504 0.27222 0.29705 0.24143 0.30417 0.26296 C 0.30642 0.26991 0.30799 0.27801 0.30972 0.28518 C 0.31024 0.28727 0.31181 0.28866 0.3125 0.29074 C 0.31545 0.29953 0.31719 0.30949 0.31945 0.31852 C 0.31997 0.3206 0.32153 0.32199 0.32222 0.32407 C 0.32517 0.3331 0.32448 0.33426 0.32639 0.34259 C 0.32969 0.35741 0.33386 0.37222 0.3375 0.38703 C 0.33993 0.39676 0.34271 0.40555 0.34583 0.41481 C 0.35035 0.42824 0.35226 0.44491 0.35417 0.45926 C 0.35556 0.46921 0.35816 0.47639 0.36111 0.48518 C 0.36233 0.48866 0.36389 0.49629 0.36389 0.49629 C 0.36146 0.50578 0.36441 0.4993 0.35833 0.5037 C 0.35538 0.50578 0.35 0.51111 0.35 0.51111 C 0.3467 0.51782 0.34375 0.51782 0.33889 0.52222 C 0.3342 0.53148 0.32639 0.53634 0.31945 0.54259 C 0.31806 0.54375 0.31667 0.54514 0.31528 0.54629 C 0.31389 0.54745 0.31111 0.55 0.31111 0.55 C 0.30695 0.55833 0.30538 0.55509 0.3 0.56111 C 0.2934 0.56828 0.28733 0.57592 0.27917 0.57963 C 0.27431 0.58912 0.26597 0.58796 0.25972 0.59629 C 0.24566 0.61504 0.22813 0.62338 0.20972 0.63148 C 0.20417 0.63403 0.19861 0.63634 0.19306 0.63889 C 0.18056 0.64444 0.20087 0.64236 0.18056 0.64629 C 0.16406 0.64953 0.14809 0.65393 0.13195 0.65926 C 0.11719 0.65764 0.10347 0.65463 0.08889 0.65185 C 0.05313 0.65393 0.01754 0.65741 -0.01805 0.65741 " pathEditMode="relative" ptsTypes="fffffffffffffffffffffffffffffffffffffffA">
                                      <p:cBhvr>
                                        <p:cTn id="88" dur="5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2" grpId="0" animBg="1"/>
      <p:bldP spid="63" grpId="0" animBg="1"/>
      <p:bldP spid="64" grpId="0"/>
      <p:bldP spid="65" grpId="0" animBg="1"/>
      <p:bldP spid="65" grpId="1" animBg="1"/>
      <p:bldP spid="65" grpId="2" animBg="1"/>
      <p:bldP spid="108" grpId="0" animBg="1"/>
      <p:bldP spid="129" grpId="0" animBg="1"/>
      <p:bldP spid="171" grpId="0" animBg="1"/>
      <p:bldP spid="79" grpId="0" animBg="1"/>
      <p:bldP spid="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0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Motivation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0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Reaction and Techniques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-24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Activation Experiment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-24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Direct Counting Experiment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8082" y="-1210"/>
            <a:ext cx="1285884" cy="286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Conclusion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-10274" y="348187"/>
            <a:ext cx="9154274" cy="56171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latin typeface="Eras Medium ITC" pitchFamily="34" charset="0"/>
                <a:ea typeface="Arial Unicode MS" pitchFamily="34" charset="-128"/>
                <a:cs typeface="Arial Unicode MS" pitchFamily="34" charset="-128"/>
              </a:rPr>
              <a:t>CONCLUSIONS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-10274" y="6571288"/>
            <a:ext cx="9154274" cy="29698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-275510" y="6513423"/>
            <a:ext cx="7072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M. Carmona-Gallardo - ARIS 2014                              Constraining the S-factor of the 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He(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a,g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  reaction</a:t>
            </a: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BA59AB61-DC91-4B48-852F-3E32B5A9EB52}" type="slidenum">
              <a:rPr lang="es-ES" smtClean="0">
                <a:solidFill>
                  <a:schemeClr val="bg1"/>
                </a:solidFill>
              </a:rPr>
              <a:pPr/>
              <a:t>7</a:t>
            </a:fld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389057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552090" y="214290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715123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2091827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821058" y="21600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4025098" y="21600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5566694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5729727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5892760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Picture 28" descr="discusion"/>
          <p:cNvPicPr>
            <a:picLocks noChangeAspect="1"/>
          </p:cNvPicPr>
          <p:nvPr/>
        </p:nvPicPr>
        <p:blipFill>
          <a:blip r:embed="rId2"/>
          <a:srcRect t="1873"/>
          <a:stretch>
            <a:fillRect/>
          </a:stretch>
        </p:blipFill>
        <p:spPr>
          <a:xfrm>
            <a:off x="-1" y="928669"/>
            <a:ext cx="6298811" cy="392909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0" y="4577230"/>
            <a:ext cx="7715272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700" dirty="0" smtClean="0">
                <a:latin typeface="+mj-lt"/>
                <a:cs typeface="Arial" pitchFamily="34" charset="0"/>
              </a:rPr>
              <a:t>Discard the Parker Data</a:t>
            </a:r>
          </a:p>
          <a:p>
            <a:pPr>
              <a:buFont typeface="Wingdings" pitchFamily="2" charset="2"/>
              <a:buChar char="ü"/>
            </a:pPr>
            <a:r>
              <a:rPr lang="en-US" sz="1700" dirty="0" smtClean="0">
                <a:latin typeface="+mj-lt"/>
                <a:cs typeface="Arial" pitchFamily="34" charset="0"/>
              </a:rPr>
              <a:t>Energy dependence of the S-factor have been investigated by using  </a:t>
            </a:r>
            <a:r>
              <a:rPr lang="el-GR" sz="1700" dirty="0" smtClean="0">
                <a:latin typeface="Calibri"/>
                <a:cs typeface="Arial" pitchFamily="34" charset="0"/>
              </a:rPr>
              <a:t>χ</a:t>
            </a:r>
            <a:r>
              <a:rPr lang="es-ES" sz="1700" baseline="30000" dirty="0" smtClean="0">
                <a:latin typeface="Calibri"/>
                <a:cs typeface="Arial" pitchFamily="34" charset="0"/>
              </a:rPr>
              <a:t>2</a:t>
            </a:r>
            <a:r>
              <a:rPr lang="es-ES" sz="1700" dirty="0" smtClean="0">
                <a:latin typeface="Calibri"/>
                <a:cs typeface="Arial" pitchFamily="34" charset="0"/>
              </a:rPr>
              <a:t> </a:t>
            </a:r>
            <a:r>
              <a:rPr lang="en-US" sz="1700" dirty="0" smtClean="0">
                <a:latin typeface="+mj-lt"/>
                <a:cs typeface="Arial" pitchFamily="34" charset="0"/>
              </a:rPr>
              <a:t>method</a:t>
            </a:r>
          </a:p>
          <a:p>
            <a:pPr>
              <a:buFont typeface="Wingdings" pitchFamily="2" charset="2"/>
              <a:buChar char="ü"/>
            </a:pPr>
            <a:r>
              <a:rPr lang="en-US" sz="1700" dirty="0" smtClean="0">
                <a:latin typeface="+mj-lt"/>
                <a:cs typeface="Arial" pitchFamily="34" charset="0"/>
              </a:rPr>
              <a:t>The low energy data of LUNA constrain also the energy dependence</a:t>
            </a:r>
          </a:p>
          <a:p>
            <a:pPr>
              <a:buFont typeface="Wingdings" pitchFamily="2" charset="2"/>
              <a:buChar char="ü"/>
            </a:pPr>
            <a:r>
              <a:rPr lang="en-US" sz="1700" dirty="0" smtClean="0">
                <a:latin typeface="+mj-lt"/>
                <a:cs typeface="Arial" pitchFamily="34" charset="0"/>
              </a:rPr>
              <a:t>Two theoretical models  fit both our data and low energy data. R-matrix fit by </a:t>
            </a:r>
            <a:r>
              <a:rPr lang="en-US" sz="1700" dirty="0" err="1" smtClean="0">
                <a:latin typeface="+mj-lt"/>
                <a:cs typeface="Arial" pitchFamily="34" charset="0"/>
              </a:rPr>
              <a:t>Kontos</a:t>
            </a:r>
            <a:r>
              <a:rPr lang="en-US" sz="1700" dirty="0" smtClean="0">
                <a:latin typeface="+mj-lt"/>
                <a:cs typeface="Arial" pitchFamily="34" charset="0"/>
              </a:rPr>
              <a:t> et al. and </a:t>
            </a:r>
            <a:r>
              <a:rPr lang="en-US" sz="1700" dirty="0" err="1" smtClean="0">
                <a:latin typeface="+mj-lt"/>
                <a:cs typeface="Arial" pitchFamily="34" charset="0"/>
              </a:rPr>
              <a:t>ab</a:t>
            </a:r>
            <a:r>
              <a:rPr lang="en-US" sz="1700" dirty="0" smtClean="0">
                <a:latin typeface="+mj-lt"/>
                <a:cs typeface="Arial" pitchFamily="34" charset="0"/>
              </a:rPr>
              <a:t>-initio calculation by Neff.</a:t>
            </a:r>
          </a:p>
          <a:p>
            <a:pPr>
              <a:buFont typeface="Wingdings" pitchFamily="2" charset="2"/>
              <a:buChar char="ü"/>
            </a:pPr>
            <a:r>
              <a:rPr lang="en-US" sz="1700" dirty="0" err="1" smtClean="0">
                <a:latin typeface="+mj-lt"/>
                <a:cs typeface="Arial" pitchFamily="34" charset="0"/>
              </a:rPr>
              <a:t>Ab</a:t>
            </a:r>
            <a:r>
              <a:rPr lang="en-US" sz="1700" dirty="0" smtClean="0">
                <a:latin typeface="+mj-lt"/>
                <a:cs typeface="Arial" pitchFamily="34" charset="0"/>
              </a:rPr>
              <a:t>-initio calculation reproduce the data without any normalization factor </a:t>
            </a:r>
          </a:p>
          <a:p>
            <a:pPr>
              <a:buFont typeface="Wingdings" pitchFamily="2" charset="2"/>
              <a:buChar char="ü"/>
            </a:pPr>
            <a:r>
              <a:rPr lang="en-US" sz="1700" dirty="0" smtClean="0">
                <a:latin typeface="+mj-lt"/>
                <a:cs typeface="Arial" pitchFamily="34" charset="0"/>
              </a:rPr>
              <a:t>Therefore we suggest a S</a:t>
            </a:r>
            <a:r>
              <a:rPr lang="en-US" sz="1700" baseline="-25000" dirty="0" smtClean="0">
                <a:latin typeface="+mj-lt"/>
                <a:cs typeface="Arial" pitchFamily="34" charset="0"/>
              </a:rPr>
              <a:t>34</a:t>
            </a:r>
            <a:r>
              <a:rPr lang="en-US" sz="1700" dirty="0" smtClean="0">
                <a:latin typeface="+mj-lt"/>
                <a:cs typeface="Arial" pitchFamily="34" charset="0"/>
              </a:rPr>
              <a:t>(0)=0.593 </a:t>
            </a:r>
            <a:r>
              <a:rPr lang="en-US" sz="1700" dirty="0" err="1" smtClean="0">
                <a:latin typeface="+mj-lt"/>
                <a:cs typeface="Arial" pitchFamily="34" charset="0"/>
              </a:rPr>
              <a:t>keV·b</a:t>
            </a:r>
            <a:r>
              <a:rPr lang="en-US" sz="1700" dirty="0" smtClean="0">
                <a:latin typeface="+mj-lt"/>
                <a:cs typeface="Arial" pitchFamily="34" charset="0"/>
              </a:rPr>
              <a:t> as given by Neff.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86544" y="2071678"/>
            <a:ext cx="2857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dirty="0" err="1" smtClean="0">
                <a:latin typeface="+mj-lt"/>
                <a:cs typeface="Arial" pitchFamily="34" charset="0"/>
              </a:rPr>
              <a:t>Direct</a:t>
            </a:r>
            <a:r>
              <a:rPr lang="es-ES" dirty="0" smtClean="0">
                <a:latin typeface="+mj-lt"/>
                <a:cs typeface="Arial" pitchFamily="34" charset="0"/>
              </a:rPr>
              <a:t> </a:t>
            </a:r>
            <a:r>
              <a:rPr lang="es-ES" dirty="0" err="1" smtClean="0">
                <a:latin typeface="+mj-lt"/>
                <a:cs typeface="Arial" pitchFamily="34" charset="0"/>
              </a:rPr>
              <a:t>implications</a:t>
            </a:r>
            <a:r>
              <a:rPr lang="es-ES" dirty="0" smtClean="0">
                <a:latin typeface="+mj-lt"/>
                <a:cs typeface="Arial" pitchFamily="34" charset="0"/>
              </a:rPr>
              <a:t> in </a:t>
            </a:r>
            <a:r>
              <a:rPr lang="es-ES" dirty="0" err="1" smtClean="0">
                <a:latin typeface="+mj-lt"/>
                <a:cs typeface="Arial" pitchFamily="34" charset="0"/>
              </a:rPr>
              <a:t>astrophysics</a:t>
            </a:r>
            <a:r>
              <a:rPr lang="es-ES" dirty="0" smtClean="0">
                <a:latin typeface="+mj-lt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endParaRPr lang="es-ES" dirty="0" smtClean="0">
              <a:latin typeface="+mj-lt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dirty="0" smtClean="0">
                <a:latin typeface="+mj-lt"/>
                <a:cs typeface="Arial" pitchFamily="34" charset="0"/>
              </a:rPr>
              <a:t>5.05 % </a:t>
            </a:r>
            <a:r>
              <a:rPr lang="es-ES" dirty="0" err="1" smtClean="0">
                <a:latin typeface="+mj-lt"/>
                <a:cs typeface="Arial" pitchFamily="34" charset="0"/>
              </a:rPr>
              <a:t>increase</a:t>
            </a:r>
            <a:r>
              <a:rPr lang="es-ES" dirty="0" smtClean="0">
                <a:latin typeface="+mj-lt"/>
                <a:cs typeface="Arial" pitchFamily="34" charset="0"/>
              </a:rPr>
              <a:t> in </a:t>
            </a:r>
            <a:r>
              <a:rPr lang="es-ES" dirty="0" err="1" smtClean="0">
                <a:latin typeface="Symbol" pitchFamily="18" charset="2"/>
                <a:cs typeface="Arial" pitchFamily="34" charset="0"/>
              </a:rPr>
              <a:t>f</a:t>
            </a:r>
            <a:r>
              <a:rPr lang="es-ES" baseline="-25000" dirty="0" err="1" smtClean="0">
                <a:latin typeface="Symbol" pitchFamily="18" charset="2"/>
                <a:cs typeface="Arial" pitchFamily="34" charset="0"/>
              </a:rPr>
              <a:t>n</a:t>
            </a:r>
            <a:r>
              <a:rPr lang="es-ES" dirty="0" smtClean="0">
                <a:latin typeface="Symbol" pitchFamily="18" charset="2"/>
                <a:cs typeface="Arial" pitchFamily="34" charset="0"/>
              </a:rPr>
              <a:t>(</a:t>
            </a:r>
            <a:r>
              <a:rPr lang="es-ES" baseline="30000" dirty="0" smtClean="0">
                <a:latin typeface="Symbol" pitchFamily="18" charset="2"/>
                <a:cs typeface="Arial" pitchFamily="34" charset="0"/>
              </a:rPr>
              <a:t>7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Be</a:t>
            </a:r>
            <a:r>
              <a:rPr lang="es-ES" dirty="0" smtClean="0">
                <a:latin typeface="Symbol" pitchFamily="18" charset="2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ü"/>
            </a:pPr>
            <a:endParaRPr lang="es-ES" dirty="0" smtClean="0">
              <a:latin typeface="Symbol" pitchFamily="18" charset="2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dirty="0" smtClean="0">
                <a:cs typeface="Arial" pitchFamily="34" charset="0"/>
              </a:rPr>
              <a:t>4.75 % </a:t>
            </a:r>
            <a:r>
              <a:rPr lang="es-ES" dirty="0" err="1" smtClean="0">
                <a:cs typeface="Arial" pitchFamily="34" charset="0"/>
              </a:rPr>
              <a:t>increase</a:t>
            </a:r>
            <a:r>
              <a:rPr lang="es-ES" dirty="0" smtClean="0">
                <a:cs typeface="Arial" pitchFamily="34" charset="0"/>
              </a:rPr>
              <a:t> in </a:t>
            </a:r>
            <a:r>
              <a:rPr lang="es-ES" dirty="0" err="1" smtClean="0">
                <a:latin typeface="Symbol" pitchFamily="18" charset="2"/>
                <a:cs typeface="Arial" pitchFamily="34" charset="0"/>
              </a:rPr>
              <a:t>f</a:t>
            </a:r>
            <a:r>
              <a:rPr lang="es-ES" baseline="-25000" dirty="0" err="1" smtClean="0">
                <a:latin typeface="Symbol" pitchFamily="18" charset="2"/>
                <a:cs typeface="Arial" pitchFamily="34" charset="0"/>
              </a:rPr>
              <a:t>n</a:t>
            </a:r>
            <a:r>
              <a:rPr lang="es-ES" dirty="0" smtClean="0">
                <a:latin typeface="Symbol" pitchFamily="18" charset="2"/>
                <a:cs typeface="Arial" pitchFamily="34" charset="0"/>
              </a:rPr>
              <a:t>(</a:t>
            </a:r>
            <a:r>
              <a:rPr lang="es-ES" baseline="30000" dirty="0" smtClean="0">
                <a:latin typeface="Symbol" pitchFamily="18" charset="2"/>
                <a:cs typeface="Arial" pitchFamily="34" charset="0"/>
              </a:rPr>
              <a:t>8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s-ES" dirty="0" smtClean="0">
                <a:latin typeface="Symbol" pitchFamily="18" charset="2"/>
                <a:cs typeface="Arial" pitchFamily="34" charset="0"/>
              </a:rPr>
              <a:t>)</a:t>
            </a:r>
            <a:endParaRPr lang="es-ES" dirty="0" smtClean="0">
              <a:cs typeface="Arial" pitchFamily="34" charset="0"/>
            </a:endParaRPr>
          </a:p>
          <a:p>
            <a:endParaRPr lang="es-ES" dirty="0" smtClean="0">
              <a:latin typeface="+mj-lt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86512" y="1142984"/>
            <a:ext cx="2669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 smtClean="0">
                <a:latin typeface="Arial" pitchFamily="34" charset="0"/>
                <a:cs typeface="Arial" pitchFamily="34" charset="0"/>
              </a:rPr>
              <a:t>Mariano Carmona-Gallardo</a:t>
            </a:r>
          </a:p>
          <a:p>
            <a:pPr algn="ctr"/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PhD.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Thesis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-10274"/>
            <a:ext cx="9144000" cy="357166"/>
            <a:chOff x="0" y="-10274"/>
            <a:chExt cx="9144000" cy="357166"/>
          </a:xfrm>
        </p:grpSpPr>
        <p:sp>
          <p:nvSpPr>
            <p:cNvPr id="27" name="Rounded Rectangle 26"/>
            <p:cNvSpPr/>
            <p:nvPr/>
          </p:nvSpPr>
          <p:spPr>
            <a:xfrm>
              <a:off x="0" y="-10274"/>
              <a:ext cx="9144000" cy="357166"/>
            </a:xfrm>
            <a:prstGeom prst="roundRect">
              <a:avLst/>
            </a:prstGeom>
            <a:solidFill>
              <a:srgbClr val="010F95"/>
            </a:solidFill>
            <a:ln>
              <a:noFill/>
            </a:ln>
            <a:effectLst>
              <a:outerShdw blurRad="50800" dist="203200" dir="360000" sx="1000" sy="1000" algn="b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4282" y="0"/>
              <a:ext cx="1071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Motivation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357290" y="0"/>
              <a:ext cx="1785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Reaction and Techniques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14678" y="-24"/>
              <a:ext cx="1785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Activation Experiment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00628" y="-24"/>
              <a:ext cx="20717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Direct Counting Experiment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58082" y="-1210"/>
              <a:ext cx="1285884" cy="286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Conclusion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389057" y="21429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715123" y="214290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2143108" y="214290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3821058" y="216000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5892760" y="214290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7744812" y="21429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357422" y="2143116"/>
            <a:ext cx="2571768" cy="1285884"/>
            <a:chOff x="2214546" y="2143116"/>
            <a:chExt cx="2571768" cy="1285884"/>
          </a:xfrm>
        </p:grpSpPr>
        <p:cxnSp>
          <p:nvCxnSpPr>
            <p:cNvPr id="45" name="Straight Arrow Connector 44"/>
            <p:cNvCxnSpPr/>
            <p:nvPr/>
          </p:nvCxnSpPr>
          <p:spPr>
            <a:xfrm rot="16200000" flipH="1">
              <a:off x="3143240" y="2928934"/>
              <a:ext cx="571504" cy="285752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rot="16200000" flipH="1">
              <a:off x="4357686" y="2428868"/>
              <a:ext cx="714380" cy="142876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5400000">
              <a:off x="1928794" y="3071810"/>
              <a:ext cx="642942" cy="71438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0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Motivation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0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Reaction and Techniques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-24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Activation Experiment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-24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Direct Counting Experiment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8082" y="-1210"/>
            <a:ext cx="1285884" cy="286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Conclusion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-10274" y="348187"/>
            <a:ext cx="9154274" cy="56171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latin typeface="Eras Medium ITC" pitchFamily="34" charset="0"/>
                <a:ea typeface="Arial Unicode MS" pitchFamily="34" charset="-128"/>
                <a:cs typeface="Arial Unicode MS" pitchFamily="34" charset="-128"/>
              </a:rPr>
              <a:t>Direct Recoil Counting Experiment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-10274" y="6571288"/>
            <a:ext cx="9154274" cy="29698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-275510" y="6513423"/>
            <a:ext cx="7072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M. Carmona-Gallardo - ARIS 2014                              Constraining the S-factor of the 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He(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a,g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  reaction</a:t>
            </a: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BA59AB61-DC91-4B48-852F-3E32B5A9EB52}" type="slidenum">
              <a:rPr lang="es-ES" smtClean="0">
                <a:solidFill>
                  <a:schemeClr val="bg1"/>
                </a:solidFill>
              </a:rPr>
              <a:pPr/>
              <a:t>8</a:t>
            </a:fld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389057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552090" y="214290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715123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2091827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821058" y="21600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4025098" y="21600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5566694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5729727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Picture 26" descr="BGO2"/>
          <p:cNvPicPr>
            <a:picLocks noChangeAspect="1"/>
          </p:cNvPicPr>
          <p:nvPr/>
        </p:nvPicPr>
        <p:blipFill>
          <a:blip r:embed="rId2"/>
          <a:srcRect l="12814" r="17619"/>
          <a:stretch>
            <a:fillRect/>
          </a:stretch>
        </p:blipFill>
        <p:spPr>
          <a:xfrm>
            <a:off x="500034" y="3857628"/>
            <a:ext cx="2714644" cy="2357454"/>
          </a:xfrm>
          <a:prstGeom prst="rect">
            <a:avLst/>
          </a:prstGeom>
        </p:spPr>
      </p:pic>
      <p:pic>
        <p:nvPicPr>
          <p:cNvPr id="28" name="Picture 27" descr="B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214422"/>
            <a:ext cx="3018784" cy="257771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286248" y="928670"/>
            <a:ext cx="4486276" cy="2736226"/>
            <a:chOff x="228600" y="0"/>
            <a:chExt cx="9144000" cy="6665292"/>
          </a:xfrm>
        </p:grpSpPr>
        <p:pic>
          <p:nvPicPr>
            <p:cNvPr id="30" name="Picture 29" descr="bgo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" y="1066800"/>
              <a:ext cx="9144000" cy="5598492"/>
            </a:xfrm>
            <a:prstGeom prst="rect">
              <a:avLst/>
            </a:prstGeom>
          </p:spPr>
        </p:pic>
        <p:pic>
          <p:nvPicPr>
            <p:cNvPr id="31" name="Picture 30" descr="decay.jpg"/>
            <p:cNvPicPr>
              <a:picLocks noChangeAspect="1"/>
            </p:cNvPicPr>
            <p:nvPr/>
          </p:nvPicPr>
          <p:blipFill>
            <a:blip r:embed="rId5" cstate="print"/>
            <a:srcRect l="1159" b="1333"/>
            <a:stretch>
              <a:fillRect/>
            </a:stretch>
          </p:blipFill>
          <p:spPr>
            <a:xfrm>
              <a:off x="5827423" y="0"/>
              <a:ext cx="3316577" cy="3526100"/>
            </a:xfrm>
            <a:prstGeom prst="rect">
              <a:avLst/>
            </a:prstGeom>
          </p:spPr>
        </p:pic>
        <p:grpSp>
          <p:nvGrpSpPr>
            <p:cNvPr id="32" name="Group 3"/>
            <p:cNvGrpSpPr/>
            <p:nvPr/>
          </p:nvGrpSpPr>
          <p:grpSpPr>
            <a:xfrm>
              <a:off x="2667000" y="2286000"/>
              <a:ext cx="4724400" cy="2590800"/>
              <a:chOff x="2286000" y="2133600"/>
              <a:chExt cx="5170098" cy="2590800"/>
            </a:xfrm>
          </p:grpSpPr>
          <p:cxnSp>
            <p:nvCxnSpPr>
              <p:cNvPr id="33" name="Straight Arrow Connector 4"/>
              <p:cNvCxnSpPr/>
              <p:nvPr/>
            </p:nvCxnSpPr>
            <p:spPr>
              <a:xfrm rot="10800000" flipV="1">
                <a:off x="2286000" y="2133600"/>
                <a:ext cx="5170098" cy="25908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rot="10800000" flipV="1">
                <a:off x="2667001" y="2438400"/>
                <a:ext cx="4538931" cy="2286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Box 34"/>
          <p:cNvSpPr txBox="1"/>
          <p:nvPr/>
        </p:nvSpPr>
        <p:spPr>
          <a:xfrm>
            <a:off x="214282" y="1000108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dirty="0" err="1" smtClean="0"/>
              <a:t>Prompt</a:t>
            </a:r>
            <a:r>
              <a:rPr lang="es-ES" dirty="0" smtClean="0"/>
              <a:t>-</a:t>
            </a:r>
            <a:r>
              <a:rPr lang="es-ES" dirty="0" smtClean="0">
                <a:latin typeface="Symbol" pitchFamily="18" charset="2"/>
              </a:rPr>
              <a:t>g</a:t>
            </a:r>
            <a:r>
              <a:rPr lang="es-ES" dirty="0" smtClean="0"/>
              <a:t> </a:t>
            </a:r>
            <a:r>
              <a:rPr lang="es-ES" dirty="0" err="1" smtClean="0"/>
              <a:t>detected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BGO </a:t>
            </a:r>
            <a:r>
              <a:rPr lang="es-ES" dirty="0" err="1" smtClean="0"/>
              <a:t>array</a:t>
            </a:r>
            <a:endParaRPr lang="es-ES" dirty="0"/>
          </a:p>
        </p:txBody>
      </p:sp>
      <p:pic>
        <p:nvPicPr>
          <p:cNvPr id="36" name="Picture 35" descr="s1s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3372" y="3571876"/>
            <a:ext cx="4500594" cy="2944193"/>
          </a:xfrm>
          <a:prstGeom prst="rect">
            <a:avLst/>
          </a:prstGeom>
        </p:spPr>
      </p:pic>
      <p:sp>
        <p:nvSpPr>
          <p:cNvPr id="37" name="Oval 36"/>
          <p:cNvSpPr>
            <a:spLocks noChangeAspect="1"/>
          </p:cNvSpPr>
          <p:nvPr/>
        </p:nvSpPr>
        <p:spPr>
          <a:xfrm>
            <a:off x="7744812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TextBox 37"/>
          <p:cNvSpPr txBox="1"/>
          <p:nvPr/>
        </p:nvSpPr>
        <p:spPr>
          <a:xfrm>
            <a:off x="0" y="6143644"/>
            <a:ext cx="5547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A. Rojas, </a:t>
            </a:r>
            <a:r>
              <a:rPr lang="es-ES" dirty="0" err="1" smtClean="0"/>
              <a:t>M.Carmona</a:t>
            </a:r>
            <a:r>
              <a:rPr lang="es-ES" dirty="0" smtClean="0"/>
              <a:t>-Gallardo et al.  </a:t>
            </a:r>
            <a:r>
              <a:rPr lang="es-ES" dirty="0" err="1" smtClean="0"/>
              <a:t>under</a:t>
            </a:r>
            <a:r>
              <a:rPr lang="es-ES" dirty="0" smtClean="0"/>
              <a:t> </a:t>
            </a:r>
            <a:r>
              <a:rPr lang="es-ES" dirty="0" err="1" smtClean="0"/>
              <a:t>preparation</a:t>
            </a:r>
            <a:r>
              <a:rPr lang="es-ES" dirty="0" smtClean="0"/>
              <a:t> </a:t>
            </a:r>
            <a:endParaRPr lang="es-ES" dirty="0"/>
          </a:p>
        </p:txBody>
      </p:sp>
      <p:grpSp>
        <p:nvGrpSpPr>
          <p:cNvPr id="52" name="Group 51"/>
          <p:cNvGrpSpPr/>
          <p:nvPr/>
        </p:nvGrpSpPr>
        <p:grpSpPr>
          <a:xfrm>
            <a:off x="0" y="-10274"/>
            <a:ext cx="9144000" cy="357166"/>
            <a:chOff x="0" y="-10274"/>
            <a:chExt cx="9144000" cy="357166"/>
          </a:xfrm>
        </p:grpSpPr>
        <p:sp>
          <p:nvSpPr>
            <p:cNvPr id="53" name="Rounded Rectangle 52"/>
            <p:cNvSpPr/>
            <p:nvPr/>
          </p:nvSpPr>
          <p:spPr>
            <a:xfrm>
              <a:off x="0" y="-10274"/>
              <a:ext cx="9144000" cy="357166"/>
            </a:xfrm>
            <a:prstGeom prst="roundRect">
              <a:avLst/>
            </a:prstGeom>
            <a:solidFill>
              <a:srgbClr val="010F95"/>
            </a:solidFill>
            <a:ln>
              <a:noFill/>
            </a:ln>
            <a:effectLst>
              <a:outerShdw blurRad="50800" dist="203200" dir="360000" sx="1000" sy="1000" algn="b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14282" y="0"/>
              <a:ext cx="1071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Motivation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57290" y="0"/>
              <a:ext cx="1785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Reaction and Techniques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214678" y="-24"/>
              <a:ext cx="1785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Activation Experiment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000628" y="-24"/>
              <a:ext cx="20717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Direct Counting Experiment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358082" y="-1210"/>
              <a:ext cx="1285884" cy="286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Conclusion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389057" y="214290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715123" y="214290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2143108" y="214290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3821058" y="216000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5892760" y="214290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7744812" y="21429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0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Motivation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0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Reaction and Techniques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-24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Activation Experiment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-24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Direct Counting Experiment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8082" y="-1210"/>
            <a:ext cx="1285884" cy="286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Conclusion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-10274" y="348187"/>
            <a:ext cx="9154274" cy="56171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latin typeface="Eras Medium ITC" pitchFamily="34" charset="0"/>
                <a:ea typeface="Arial Unicode MS" pitchFamily="34" charset="-128"/>
                <a:cs typeface="Arial Unicode MS" pitchFamily="34" charset="-128"/>
              </a:rPr>
              <a:t>THANK YOU!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-10274" y="6571288"/>
            <a:ext cx="9154274" cy="29698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-275510" y="6513423"/>
            <a:ext cx="7072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M. Carmona-Gallardo - ARIS 2014                              Constraining the S-factor of the 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He(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a,g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  reaction</a:t>
            </a: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BA59AB61-DC91-4B48-852F-3E32B5A9EB52}" type="slidenum">
              <a:rPr lang="es-ES" smtClean="0">
                <a:solidFill>
                  <a:schemeClr val="bg1"/>
                </a:solidFill>
              </a:rPr>
              <a:pPr/>
              <a:t>9</a:t>
            </a:fld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389057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552090" y="214290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715123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2091827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821058" y="21600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4025098" y="21600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5566694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5729727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5892760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7744812" y="21429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angle 27"/>
          <p:cNvSpPr/>
          <p:nvPr/>
        </p:nvSpPr>
        <p:spPr>
          <a:xfrm>
            <a:off x="23906" y="845545"/>
            <a:ext cx="8858312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b="1" dirty="0" smtClean="0"/>
              <a:t>S34 CMAM-Madrid</a:t>
            </a:r>
          </a:p>
          <a:p>
            <a:pPr>
              <a:buFont typeface="Wingdings" pitchFamily="2" charset="2"/>
              <a:buChar char="v"/>
            </a:pPr>
            <a:r>
              <a:rPr lang="es-ES" sz="1500" b="1" dirty="0" smtClean="0"/>
              <a:t>CSIC-Madrid: M. Carmona-Gallardo</a:t>
            </a:r>
            <a:r>
              <a:rPr lang="es-ES" sz="1500" dirty="0" smtClean="0"/>
              <a:t>, </a:t>
            </a:r>
            <a:r>
              <a:rPr lang="es-ES" sz="1500" b="1" dirty="0" smtClean="0"/>
              <a:t>O. </a:t>
            </a:r>
            <a:r>
              <a:rPr lang="es-ES" sz="1500" b="1" dirty="0" err="1" smtClean="0"/>
              <a:t>Tengblad</a:t>
            </a:r>
            <a:r>
              <a:rPr lang="es-ES" sz="1500" dirty="0" smtClean="0"/>
              <a:t>, M.J.G. Borge, J.A. Briz, M. Cubero, E. </a:t>
            </a:r>
            <a:r>
              <a:rPr lang="es-ES" sz="1500" dirty="0" err="1" smtClean="0"/>
              <a:t>Nácher</a:t>
            </a:r>
            <a:r>
              <a:rPr lang="es-ES" sz="1500" dirty="0" smtClean="0"/>
              <a:t>, A. </a:t>
            </a:r>
            <a:r>
              <a:rPr lang="es-ES" sz="1500" dirty="0" err="1" smtClean="0"/>
              <a:t>Perea</a:t>
            </a:r>
            <a:r>
              <a:rPr lang="es-ES" sz="1500" dirty="0" smtClean="0"/>
              <a:t>, V. </a:t>
            </a:r>
            <a:r>
              <a:rPr lang="es-ES" sz="1500" dirty="0" err="1" smtClean="0"/>
              <a:t>Pesudo</a:t>
            </a:r>
            <a:r>
              <a:rPr lang="es-ES" sz="1500" dirty="0" smtClean="0"/>
              <a:t>, G.</a:t>
            </a:r>
            <a:r>
              <a:rPr lang="pt-BR" sz="1500" dirty="0" smtClean="0"/>
              <a:t>Ribeiro, J. Sánchez del Rio</a:t>
            </a:r>
          </a:p>
          <a:p>
            <a:pPr>
              <a:buFont typeface="Wingdings" pitchFamily="2" charset="2"/>
              <a:buChar char="v"/>
            </a:pPr>
            <a:r>
              <a:rPr lang="en-US" sz="1500" b="1" dirty="0" smtClean="0"/>
              <a:t>University of York</a:t>
            </a:r>
            <a:r>
              <a:rPr lang="en-US" sz="1500" dirty="0" smtClean="0"/>
              <a:t>: </a:t>
            </a:r>
            <a:r>
              <a:rPr lang="en-US" sz="1500" b="1" dirty="0" smtClean="0"/>
              <a:t>B.S. Nara Singh</a:t>
            </a:r>
            <a:r>
              <a:rPr lang="en-US" sz="1500" dirty="0" smtClean="0"/>
              <a:t>, B.R. Fulton, J. </a:t>
            </a:r>
            <a:r>
              <a:rPr lang="en-US" sz="1500" dirty="0" err="1" smtClean="0"/>
              <a:t>McGrawth</a:t>
            </a:r>
            <a:endParaRPr lang="en-US" sz="1500" dirty="0" smtClean="0"/>
          </a:p>
          <a:p>
            <a:pPr>
              <a:buFont typeface="Wingdings" pitchFamily="2" charset="2"/>
              <a:buChar char="v"/>
            </a:pPr>
            <a:r>
              <a:rPr lang="es-ES" sz="1500" b="1" dirty="0" err="1" smtClean="0"/>
              <a:t>The</a:t>
            </a:r>
            <a:r>
              <a:rPr lang="es-ES" sz="1500" b="1" dirty="0" smtClean="0"/>
              <a:t> </a:t>
            </a:r>
            <a:r>
              <a:rPr lang="es-ES" sz="1500" b="1" dirty="0" err="1" smtClean="0"/>
              <a:t>Weizmann</a:t>
            </a:r>
            <a:r>
              <a:rPr lang="es-ES" sz="1500" b="1" dirty="0" smtClean="0"/>
              <a:t> </a:t>
            </a:r>
            <a:r>
              <a:rPr lang="es-ES" sz="1500" b="1" dirty="0" err="1" smtClean="0"/>
              <a:t>Institute</a:t>
            </a:r>
            <a:r>
              <a:rPr lang="es-ES" sz="1500" b="1" dirty="0" smtClean="0"/>
              <a:t>: </a:t>
            </a:r>
            <a:r>
              <a:rPr lang="es-ES" sz="1500" dirty="0" smtClean="0"/>
              <a:t>M. </a:t>
            </a:r>
            <a:r>
              <a:rPr lang="es-ES" sz="1500" dirty="0" err="1" smtClean="0"/>
              <a:t>Hass</a:t>
            </a:r>
            <a:r>
              <a:rPr lang="es-ES" sz="1500" dirty="0" smtClean="0"/>
              <a:t>, V. </a:t>
            </a:r>
            <a:r>
              <a:rPr lang="es-ES" sz="1500" dirty="0" err="1" smtClean="0"/>
              <a:t>Kumar</a:t>
            </a:r>
            <a:endParaRPr lang="es-ES" sz="1500" dirty="0" smtClean="0"/>
          </a:p>
          <a:p>
            <a:pPr>
              <a:buFont typeface="Wingdings" pitchFamily="2" charset="2"/>
              <a:buChar char="v"/>
            </a:pPr>
            <a:r>
              <a:rPr lang="es-ES" sz="1500" b="1" dirty="0" err="1" smtClean="0"/>
              <a:t>Soreq</a:t>
            </a:r>
            <a:r>
              <a:rPr lang="es-ES" sz="1500" b="1" dirty="0" smtClean="0"/>
              <a:t> </a:t>
            </a:r>
            <a:r>
              <a:rPr lang="es-ES" sz="1500" b="1" dirty="0" err="1" smtClean="0"/>
              <a:t>Research</a:t>
            </a:r>
            <a:r>
              <a:rPr lang="es-ES" sz="1500" b="1" dirty="0" smtClean="0"/>
              <a:t> Center: </a:t>
            </a:r>
            <a:r>
              <a:rPr lang="es-ES" sz="1500" dirty="0" smtClean="0"/>
              <a:t> G. </a:t>
            </a:r>
            <a:r>
              <a:rPr lang="es-ES" sz="1500" dirty="0" err="1" smtClean="0"/>
              <a:t>Haquin</a:t>
            </a:r>
            <a:r>
              <a:rPr lang="es-ES" sz="1500" dirty="0" smtClean="0"/>
              <a:t>, Y. </a:t>
            </a:r>
            <a:r>
              <a:rPr lang="es-ES" sz="1500" dirty="0" err="1" smtClean="0"/>
              <a:t>Nier</a:t>
            </a:r>
            <a:r>
              <a:rPr lang="es-ES" sz="1500" dirty="0" smtClean="0"/>
              <a:t>-El, R. </a:t>
            </a:r>
            <a:r>
              <a:rPr lang="es-ES" sz="1500" dirty="0" err="1" smtClean="0"/>
              <a:t>Yaniv</a:t>
            </a:r>
            <a:r>
              <a:rPr lang="es-ES" sz="1500" dirty="0" smtClean="0"/>
              <a:t>, Z. </a:t>
            </a:r>
            <a:r>
              <a:rPr lang="es-ES" sz="1500" dirty="0" err="1" smtClean="0"/>
              <a:t>Yungreis</a:t>
            </a:r>
            <a:endParaRPr lang="es-ES" sz="1500" dirty="0" smtClean="0"/>
          </a:p>
          <a:p>
            <a:pPr>
              <a:buFont typeface="Wingdings" pitchFamily="2" charset="2"/>
              <a:buChar char="v"/>
            </a:pPr>
            <a:r>
              <a:rPr lang="es-ES" sz="1500" b="1" dirty="0" err="1" smtClean="0"/>
              <a:t>Aarhus</a:t>
            </a:r>
            <a:r>
              <a:rPr lang="es-ES" sz="1500" b="1" dirty="0" smtClean="0"/>
              <a:t> </a:t>
            </a:r>
            <a:r>
              <a:rPr lang="es-ES" sz="1500" b="1" dirty="0" err="1" smtClean="0"/>
              <a:t>University</a:t>
            </a:r>
            <a:r>
              <a:rPr lang="es-ES" sz="1500" b="1" dirty="0" smtClean="0"/>
              <a:t>: </a:t>
            </a:r>
            <a:r>
              <a:rPr lang="es-ES" sz="1500" dirty="0" smtClean="0"/>
              <a:t>H. </a:t>
            </a:r>
            <a:r>
              <a:rPr lang="es-ES" sz="1500" dirty="0" err="1" smtClean="0"/>
              <a:t>Fynbo</a:t>
            </a:r>
            <a:endParaRPr lang="es-ES" sz="1500" dirty="0" smtClean="0"/>
          </a:p>
          <a:p>
            <a:pPr>
              <a:buFont typeface="Wingdings" pitchFamily="2" charset="2"/>
              <a:buChar char="v"/>
            </a:pPr>
            <a:r>
              <a:rPr lang="es-ES" sz="1500" b="1" dirty="0" smtClean="0"/>
              <a:t>CMAM-Madrid:</a:t>
            </a:r>
            <a:r>
              <a:rPr lang="es-ES" sz="1500" dirty="0" smtClean="0"/>
              <a:t> A. </a:t>
            </a:r>
            <a:r>
              <a:rPr lang="es-ES" sz="1500" dirty="0" err="1" smtClean="0"/>
              <a:t>Munoz</a:t>
            </a:r>
            <a:r>
              <a:rPr lang="es-ES" sz="1500" dirty="0" smtClean="0"/>
              <a:t>-Martín, A. </a:t>
            </a:r>
            <a:r>
              <a:rPr lang="es-ES" sz="1500" dirty="0" err="1" smtClean="0"/>
              <a:t>Maira</a:t>
            </a:r>
            <a:r>
              <a:rPr lang="es-ES" sz="1500" dirty="0" smtClean="0"/>
              <a:t>, N. </a:t>
            </a:r>
            <a:r>
              <a:rPr lang="es-ES" sz="1500" dirty="0" smtClean="0"/>
              <a:t>Gordillo</a:t>
            </a:r>
          </a:p>
          <a:p>
            <a:endParaRPr lang="es-ES" sz="1500" dirty="0" smtClean="0"/>
          </a:p>
          <a:p>
            <a:r>
              <a:rPr lang="es-ES" sz="1500" b="1" dirty="0" smtClean="0"/>
              <a:t>S34 TRIUMF</a:t>
            </a:r>
          </a:p>
          <a:p>
            <a:pPr>
              <a:buFont typeface="Wingdings" pitchFamily="2" charset="2"/>
              <a:buChar char="v"/>
            </a:pPr>
            <a:r>
              <a:rPr lang="es-ES" sz="1500" b="1" dirty="0" smtClean="0"/>
              <a:t>CSIC-Madrid</a:t>
            </a:r>
            <a:r>
              <a:rPr lang="es-ES" sz="1500" b="1" dirty="0" smtClean="0"/>
              <a:t>: </a:t>
            </a:r>
            <a:r>
              <a:rPr lang="es-ES" sz="1500" b="1" dirty="0" err="1" smtClean="0"/>
              <a:t>M.Carmona</a:t>
            </a:r>
            <a:r>
              <a:rPr lang="es-ES" sz="1500" b="1" dirty="0" smtClean="0"/>
              <a:t>-Gallardo,</a:t>
            </a:r>
            <a:r>
              <a:rPr lang="es-ES" sz="1500" dirty="0" smtClean="0"/>
              <a:t> </a:t>
            </a:r>
            <a:r>
              <a:rPr lang="es-ES" sz="1500" b="1" dirty="0" err="1" smtClean="0"/>
              <a:t>O.Tengblad</a:t>
            </a:r>
            <a:r>
              <a:rPr lang="es-ES" sz="1500" dirty="0" smtClean="0"/>
              <a:t>, M.J.G Borge</a:t>
            </a:r>
          </a:p>
          <a:p>
            <a:pPr>
              <a:buFont typeface="Wingdings" pitchFamily="2" charset="2"/>
              <a:buChar char="v"/>
            </a:pPr>
            <a:r>
              <a:rPr lang="es-ES" sz="1500" b="1" dirty="0" smtClean="0"/>
              <a:t>TRIUMF: </a:t>
            </a:r>
            <a:r>
              <a:rPr lang="es-ES" sz="1500" dirty="0" smtClean="0"/>
              <a:t>A. Rojas, S.K.L </a:t>
            </a:r>
            <a:r>
              <a:rPr lang="es-ES" sz="1500" dirty="0" err="1" smtClean="0"/>
              <a:t>Sjue</a:t>
            </a:r>
            <a:r>
              <a:rPr lang="es-ES" sz="1500" dirty="0" smtClean="0"/>
              <a:t>, B. </a:t>
            </a:r>
            <a:r>
              <a:rPr lang="es-ES" sz="1500" dirty="0" err="1" smtClean="0"/>
              <a:t>Davids</a:t>
            </a:r>
            <a:r>
              <a:rPr lang="es-ES" sz="1500" dirty="0" smtClean="0"/>
              <a:t>, C. Ruiz, J. </a:t>
            </a:r>
            <a:r>
              <a:rPr lang="es-ES" sz="1500" dirty="0" err="1" smtClean="0"/>
              <a:t>Fallis</a:t>
            </a:r>
            <a:r>
              <a:rPr lang="es-ES" sz="1500" dirty="0" smtClean="0"/>
              <a:t>, A. </a:t>
            </a:r>
            <a:r>
              <a:rPr lang="es-ES" sz="1500" dirty="0" err="1" smtClean="0"/>
              <a:t>Shotter</a:t>
            </a:r>
            <a:r>
              <a:rPr lang="es-ES" sz="1500" dirty="0" smtClean="0"/>
              <a:t>, D. </a:t>
            </a:r>
            <a:r>
              <a:rPr lang="es-ES" sz="1500" dirty="0" err="1" smtClean="0"/>
              <a:t>Ottowell</a:t>
            </a:r>
            <a:r>
              <a:rPr lang="es-ES" sz="1500" dirty="0" smtClean="0"/>
              <a:t>, D.A. </a:t>
            </a:r>
            <a:r>
              <a:rPr lang="es-ES" sz="1500" dirty="0" err="1" smtClean="0"/>
              <a:t>Hutcheon</a:t>
            </a:r>
            <a:r>
              <a:rPr lang="es-ES" sz="1500" dirty="0" smtClean="0"/>
              <a:t>, G. </a:t>
            </a:r>
            <a:r>
              <a:rPr lang="es-ES" sz="1500" dirty="0" err="1" smtClean="0"/>
              <a:t>Ruprecht</a:t>
            </a:r>
            <a:r>
              <a:rPr lang="es-ES" sz="1500" dirty="0" smtClean="0"/>
              <a:t>, L. </a:t>
            </a:r>
            <a:r>
              <a:rPr lang="es-ES" sz="1500" dirty="0" err="1" smtClean="0"/>
              <a:t>Buchmann</a:t>
            </a:r>
            <a:r>
              <a:rPr lang="es-ES" sz="1500" dirty="0" smtClean="0"/>
              <a:t>, U. </a:t>
            </a:r>
            <a:r>
              <a:rPr lang="es-ES" sz="1500" dirty="0" err="1" smtClean="0"/>
              <a:t>Hager</a:t>
            </a:r>
            <a:endParaRPr lang="es-ES" sz="1500" dirty="0" smtClean="0"/>
          </a:p>
          <a:p>
            <a:pPr>
              <a:buFont typeface="Wingdings" pitchFamily="2" charset="2"/>
              <a:buChar char="v"/>
            </a:pPr>
            <a:r>
              <a:rPr lang="en-US" sz="1500" b="1" dirty="0" smtClean="0"/>
              <a:t>University of York</a:t>
            </a:r>
            <a:r>
              <a:rPr lang="en-US" sz="1500" dirty="0" smtClean="0"/>
              <a:t>: </a:t>
            </a:r>
            <a:r>
              <a:rPr lang="en-US" sz="1500" b="1" dirty="0" smtClean="0"/>
              <a:t>B.S. Nara Singh</a:t>
            </a:r>
            <a:r>
              <a:rPr lang="en-US" sz="1500" dirty="0" smtClean="0"/>
              <a:t>, B. R. Fulton, A.M. Laird, S. Fox</a:t>
            </a:r>
          </a:p>
          <a:p>
            <a:pPr>
              <a:buFont typeface="Wingdings" pitchFamily="2" charset="2"/>
              <a:buChar char="v"/>
            </a:pPr>
            <a:r>
              <a:rPr lang="es-ES" sz="1500" b="1" dirty="0" err="1" smtClean="0"/>
              <a:t>The</a:t>
            </a:r>
            <a:r>
              <a:rPr lang="es-ES" sz="1500" b="1" dirty="0" smtClean="0"/>
              <a:t> </a:t>
            </a:r>
            <a:r>
              <a:rPr lang="es-ES" sz="1500" b="1" dirty="0" err="1" smtClean="0"/>
              <a:t>Weizmann</a:t>
            </a:r>
            <a:r>
              <a:rPr lang="es-ES" sz="1500" b="1" dirty="0" smtClean="0"/>
              <a:t> </a:t>
            </a:r>
            <a:r>
              <a:rPr lang="es-ES" sz="1500" b="1" dirty="0" err="1" smtClean="0"/>
              <a:t>Institute</a:t>
            </a:r>
            <a:r>
              <a:rPr lang="es-ES" sz="1500" b="1" dirty="0" smtClean="0"/>
              <a:t>: </a:t>
            </a:r>
            <a:r>
              <a:rPr lang="es-ES" sz="1500" dirty="0" smtClean="0"/>
              <a:t>M. </a:t>
            </a:r>
            <a:r>
              <a:rPr lang="es-ES" sz="1500" dirty="0" err="1" smtClean="0"/>
              <a:t>Hass</a:t>
            </a:r>
            <a:endParaRPr lang="es-ES" sz="1500" dirty="0" smtClean="0"/>
          </a:p>
          <a:p>
            <a:pPr>
              <a:buFont typeface="Wingdings" pitchFamily="2" charset="2"/>
              <a:buChar char="v"/>
            </a:pPr>
            <a:r>
              <a:rPr lang="en-US" sz="1500" b="1" dirty="0" smtClean="0"/>
              <a:t>Simon Fraser University: </a:t>
            </a:r>
            <a:r>
              <a:rPr lang="en-US" sz="1500" dirty="0" smtClean="0"/>
              <a:t>S. Reeve, D. Howell, N. </a:t>
            </a:r>
            <a:r>
              <a:rPr lang="en-US" sz="1500" dirty="0" err="1" smtClean="0"/>
              <a:t>Galinski</a:t>
            </a:r>
            <a:endParaRPr lang="en-US" sz="1500" dirty="0" smtClean="0"/>
          </a:p>
          <a:p>
            <a:pPr>
              <a:buFont typeface="Wingdings" pitchFamily="2" charset="2"/>
              <a:buChar char="v"/>
            </a:pPr>
            <a:r>
              <a:rPr lang="es-ES" sz="1500" b="1" dirty="0" smtClean="0"/>
              <a:t>NSCL: </a:t>
            </a:r>
            <a:r>
              <a:rPr lang="es-ES" sz="1500" dirty="0" smtClean="0"/>
              <a:t>R. H. </a:t>
            </a:r>
            <a:r>
              <a:rPr lang="es-ES" sz="1500" dirty="0" err="1" smtClean="0"/>
              <a:t>Cyburt</a:t>
            </a:r>
            <a:endParaRPr lang="es-ES" sz="1500" dirty="0"/>
          </a:p>
        </p:txBody>
      </p:sp>
      <p:sp>
        <p:nvSpPr>
          <p:cNvPr id="30" name="Rounded Rectangle 29"/>
          <p:cNvSpPr/>
          <p:nvPr/>
        </p:nvSpPr>
        <p:spPr>
          <a:xfrm>
            <a:off x="-11049" y="4796868"/>
            <a:ext cx="9154274" cy="20452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 smtClean="0">
                <a:latin typeface="Eras Medium ITC" pitchFamily="34" charset="0"/>
                <a:ea typeface="Arial Unicode MS" pitchFamily="34" charset="-128"/>
                <a:cs typeface="Arial Unicode MS" pitchFamily="34" charset="-128"/>
              </a:rPr>
              <a:t>Bibliography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0" y="-10274"/>
            <a:ext cx="9144000" cy="357166"/>
            <a:chOff x="0" y="-10274"/>
            <a:chExt cx="9144000" cy="357166"/>
          </a:xfrm>
        </p:grpSpPr>
        <p:sp>
          <p:nvSpPr>
            <p:cNvPr id="26" name="Rounded Rectangle 25"/>
            <p:cNvSpPr/>
            <p:nvPr/>
          </p:nvSpPr>
          <p:spPr>
            <a:xfrm>
              <a:off x="0" y="-10274"/>
              <a:ext cx="9144000" cy="357166"/>
            </a:xfrm>
            <a:prstGeom prst="roundRect">
              <a:avLst/>
            </a:prstGeom>
            <a:solidFill>
              <a:srgbClr val="010F95"/>
            </a:solidFill>
            <a:ln>
              <a:noFill/>
            </a:ln>
            <a:effectLst>
              <a:outerShdw blurRad="50800" dist="203200" dir="360000" sx="1000" sy="1000" algn="b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4282" y="0"/>
              <a:ext cx="1071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Motivation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57290" y="0"/>
              <a:ext cx="1785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Reaction and Techniques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14678" y="-24"/>
              <a:ext cx="1785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Activation Experiment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00628" y="-24"/>
              <a:ext cx="20717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Direct Counting Experiment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58082" y="-1210"/>
              <a:ext cx="1285884" cy="286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Conclusion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389057" y="21429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715123" y="214290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2143108" y="214290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3821058" y="216000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5892760" y="214290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7744812" y="214290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-71470" y="4964823"/>
            <a:ext cx="4643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/>
              <a:t>[PK63]   P.D. Parker and R.W. </a:t>
            </a:r>
            <a:r>
              <a:rPr lang="es-ES_tradnl" sz="1200" dirty="0" err="1" smtClean="0"/>
              <a:t>Kavanagh</a:t>
            </a:r>
            <a:r>
              <a:rPr lang="es-ES_tradnl" sz="1200" dirty="0" smtClean="0"/>
              <a:t>, </a:t>
            </a:r>
            <a:r>
              <a:rPr lang="es-ES_tradnl" sz="1200" dirty="0" err="1" smtClean="0"/>
              <a:t>Phys</a:t>
            </a:r>
            <a:r>
              <a:rPr lang="es-ES_tradnl" sz="1200" dirty="0" smtClean="0"/>
              <a:t>. Rew.131 nº 6 2578 (1963)</a:t>
            </a:r>
          </a:p>
          <a:p>
            <a:r>
              <a:rPr lang="es-ES_tradnl" sz="1200" dirty="0" smtClean="0"/>
              <a:t>[NDA69] K. </a:t>
            </a:r>
            <a:r>
              <a:rPr lang="es-ES_tradnl" sz="1200" dirty="0" err="1" smtClean="0"/>
              <a:t>Nagatani</a:t>
            </a:r>
            <a:r>
              <a:rPr lang="es-ES_tradnl" sz="1200" dirty="0" smtClean="0"/>
              <a:t> et al.,  </a:t>
            </a:r>
            <a:r>
              <a:rPr lang="es-ES_tradnl" sz="1200" dirty="0" err="1" smtClean="0"/>
              <a:t>Nucl</a:t>
            </a:r>
            <a:r>
              <a:rPr lang="es-ES_tradnl" sz="1200" dirty="0" smtClean="0"/>
              <a:t>. </a:t>
            </a:r>
            <a:r>
              <a:rPr lang="es-ES_tradnl" sz="1200" dirty="0" err="1" smtClean="0"/>
              <a:t>Phys</a:t>
            </a:r>
            <a:r>
              <a:rPr lang="es-ES_tradnl" sz="1200" dirty="0" smtClean="0"/>
              <a:t>. A 128, 325 (1969) </a:t>
            </a:r>
          </a:p>
          <a:p>
            <a:r>
              <a:rPr lang="es-ES_tradnl" sz="1200" dirty="0" smtClean="0"/>
              <a:t>[KBB82]  H. </a:t>
            </a:r>
            <a:r>
              <a:rPr lang="es-ES_tradnl" sz="1200" dirty="0" err="1" smtClean="0"/>
              <a:t>Kräwinkel</a:t>
            </a:r>
            <a:r>
              <a:rPr lang="es-ES_tradnl" sz="1200" dirty="0" smtClean="0"/>
              <a:t> et al., </a:t>
            </a:r>
            <a:r>
              <a:rPr lang="es-ES_tradnl" sz="1200" dirty="0" err="1" smtClean="0"/>
              <a:t>Zeit</a:t>
            </a:r>
            <a:r>
              <a:rPr lang="es-ES_tradnl" sz="1200" dirty="0" smtClean="0"/>
              <a:t>. </a:t>
            </a:r>
            <a:r>
              <a:rPr lang="es-ES_tradnl" sz="1200" dirty="0" err="1" smtClean="0"/>
              <a:t>Fur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Phys</a:t>
            </a:r>
            <a:r>
              <a:rPr lang="es-ES_tradnl" sz="1200" dirty="0" smtClean="0"/>
              <a:t>. A 304, 307 (1982)</a:t>
            </a:r>
          </a:p>
          <a:p>
            <a:r>
              <a:rPr lang="es-ES_tradnl" sz="1200" dirty="0" smtClean="0"/>
              <a:t>[RDB83] R.G.H. Robertson et al.  </a:t>
            </a:r>
            <a:r>
              <a:rPr lang="es-ES_tradnl" sz="1200" dirty="0" err="1" smtClean="0"/>
              <a:t>Phys</a:t>
            </a:r>
            <a:r>
              <a:rPr lang="es-ES_tradnl" sz="1200" dirty="0" smtClean="0"/>
              <a:t>. Rev. C 27 nº 1, 11(1983)</a:t>
            </a:r>
          </a:p>
          <a:p>
            <a:r>
              <a:rPr lang="es-ES_tradnl" sz="1200" dirty="0" smtClean="0"/>
              <a:t>[ABLG84] T. K. Alexander et al. </a:t>
            </a:r>
            <a:r>
              <a:rPr lang="es-ES_tradnl" sz="1200" dirty="0" err="1" smtClean="0"/>
              <a:t>Nucl</a:t>
            </a:r>
            <a:r>
              <a:rPr lang="es-ES_tradnl" sz="1200" dirty="0" smtClean="0"/>
              <a:t>. </a:t>
            </a:r>
            <a:r>
              <a:rPr lang="es-ES_tradnl" sz="1200" dirty="0" err="1" smtClean="0"/>
              <a:t>Phys</a:t>
            </a:r>
            <a:r>
              <a:rPr lang="es-ES_tradnl" sz="1200" dirty="0" smtClean="0"/>
              <a:t>. A 427, 526 (1984)</a:t>
            </a:r>
          </a:p>
          <a:p>
            <a:r>
              <a:rPr lang="es-ES_tradnl" sz="1200" dirty="0" smtClean="0"/>
              <a:t>[OBK84]  J. L. </a:t>
            </a:r>
            <a:r>
              <a:rPr lang="es-ES_tradnl" sz="1200" dirty="0" err="1" smtClean="0"/>
              <a:t>Osborne</a:t>
            </a:r>
            <a:r>
              <a:rPr lang="es-ES_tradnl" sz="1200" dirty="0" smtClean="0"/>
              <a:t> et al. </a:t>
            </a:r>
            <a:r>
              <a:rPr lang="es-ES_tradnl" sz="1200" dirty="0" err="1" smtClean="0"/>
              <a:t>Nucl</a:t>
            </a:r>
            <a:r>
              <a:rPr lang="es-ES_tradnl" sz="1200" dirty="0" smtClean="0"/>
              <a:t>. </a:t>
            </a:r>
            <a:r>
              <a:rPr lang="es-ES_tradnl" sz="1200" dirty="0" err="1" smtClean="0"/>
              <a:t>Phys</a:t>
            </a:r>
            <a:r>
              <a:rPr lang="es-ES_tradnl" sz="1200" dirty="0" smtClean="0"/>
              <a:t>. A 115 (1984)</a:t>
            </a:r>
          </a:p>
          <a:p>
            <a:r>
              <a:rPr lang="es-ES_tradnl" sz="1200" dirty="0" smtClean="0"/>
              <a:t>[HBR88] M.  </a:t>
            </a:r>
            <a:r>
              <a:rPr lang="es-ES_tradnl" sz="1200" dirty="0" err="1" smtClean="0"/>
              <a:t>Hilgemeier</a:t>
            </a:r>
            <a:r>
              <a:rPr lang="es-ES_tradnl" sz="1200" dirty="0" smtClean="0"/>
              <a:t> et </a:t>
            </a:r>
            <a:r>
              <a:rPr lang="es-ES_tradnl" sz="1200" dirty="0" smtClean="0"/>
              <a:t>al., </a:t>
            </a:r>
            <a:r>
              <a:rPr lang="es-ES_tradnl" sz="1200" dirty="0" err="1" smtClean="0"/>
              <a:t>Zeit</a:t>
            </a:r>
            <a:r>
              <a:rPr lang="es-ES_tradnl" sz="1200" dirty="0" smtClean="0"/>
              <a:t>. </a:t>
            </a:r>
            <a:r>
              <a:rPr lang="es-ES_tradnl" sz="1200" dirty="0" err="1" smtClean="0"/>
              <a:t>Fur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Phys</a:t>
            </a:r>
            <a:r>
              <a:rPr lang="es-ES_tradnl" sz="1200" dirty="0" smtClean="0"/>
              <a:t>. A 304, 307 (1982</a:t>
            </a:r>
            <a:r>
              <a:rPr lang="es-ES_tradnl" sz="1200" dirty="0" smtClean="0"/>
              <a:t>)</a:t>
            </a:r>
          </a:p>
          <a:p>
            <a:r>
              <a:rPr lang="es-ES_tradnl" sz="1200" dirty="0" smtClean="0"/>
              <a:t>[NHNEH04] B.S. Nara Singh et al. </a:t>
            </a:r>
            <a:r>
              <a:rPr lang="es-ES_tradnl" sz="1200" dirty="0" err="1" smtClean="0"/>
              <a:t>Phys</a:t>
            </a:r>
            <a:r>
              <a:rPr lang="es-ES_tradnl" sz="1200" dirty="0" smtClean="0"/>
              <a:t>. Rev. </a:t>
            </a:r>
            <a:r>
              <a:rPr lang="es-ES_tradnl" sz="1200" dirty="0" err="1" smtClean="0"/>
              <a:t>Lett</a:t>
            </a:r>
            <a:r>
              <a:rPr lang="es-ES_tradnl" sz="1200" dirty="0" smtClean="0"/>
              <a:t> . 93, 262503 (2004)</a:t>
            </a:r>
          </a:p>
          <a:p>
            <a:endParaRPr lang="es-E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4369561" y="4964823"/>
            <a:ext cx="4929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/>
              <a:t>[BBS07]  T. Brown et al. </a:t>
            </a:r>
            <a:r>
              <a:rPr lang="es-ES_tradnl" sz="1200" dirty="0" err="1" smtClean="0"/>
              <a:t>Phys</a:t>
            </a:r>
            <a:r>
              <a:rPr lang="es-ES_tradnl" sz="1200" dirty="0" smtClean="0"/>
              <a:t>. </a:t>
            </a:r>
            <a:r>
              <a:rPr lang="es-ES_tradnl" sz="1200" dirty="0" err="1" smtClean="0"/>
              <a:t>Rew</a:t>
            </a:r>
            <a:r>
              <a:rPr lang="es-ES_tradnl" sz="1200" dirty="0" smtClean="0"/>
              <a:t> </a:t>
            </a:r>
            <a:r>
              <a:rPr lang="es-ES_tradnl" sz="1200" dirty="0" smtClean="0"/>
              <a:t>C 76, 055801 (2007)</a:t>
            </a:r>
          </a:p>
          <a:p>
            <a:r>
              <a:rPr lang="es-ES_tradnl" sz="1200" dirty="0" smtClean="0"/>
              <a:t>[GCC07] Gy.  </a:t>
            </a:r>
            <a:r>
              <a:rPr lang="es-ES_tradnl" sz="1200" dirty="0" err="1" smtClean="0"/>
              <a:t>Gyürky</a:t>
            </a:r>
            <a:r>
              <a:rPr lang="es-ES_tradnl" sz="1200" dirty="0" smtClean="0"/>
              <a:t> et al. </a:t>
            </a:r>
            <a:r>
              <a:rPr lang="es-ES_tradnl" sz="1200" dirty="0" err="1" smtClean="0"/>
              <a:t>Phys</a:t>
            </a:r>
            <a:r>
              <a:rPr lang="es-ES_tradnl" sz="1200" dirty="0" smtClean="0"/>
              <a:t>. </a:t>
            </a:r>
            <a:r>
              <a:rPr lang="es-ES_tradnl" sz="1200" dirty="0" err="1" smtClean="0"/>
              <a:t>Rew</a:t>
            </a:r>
            <a:r>
              <a:rPr lang="es-ES_tradnl" sz="1200" dirty="0" smtClean="0"/>
              <a:t>. C 75, 034805 (2007)</a:t>
            </a:r>
          </a:p>
          <a:p>
            <a:r>
              <a:rPr lang="es-ES_tradnl" sz="1200" dirty="0" smtClean="0"/>
              <a:t>[DGK09] A. Di Leva et al.  </a:t>
            </a:r>
            <a:r>
              <a:rPr lang="es-ES_tradnl" sz="1200" dirty="0" err="1" smtClean="0"/>
              <a:t>Phys</a:t>
            </a:r>
            <a:r>
              <a:rPr lang="es-ES_tradnl" sz="1200" dirty="0" smtClean="0"/>
              <a:t>. </a:t>
            </a:r>
            <a:r>
              <a:rPr lang="es-ES_tradnl" sz="1200" dirty="0" err="1" smtClean="0"/>
              <a:t>Rev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Lett</a:t>
            </a:r>
            <a:r>
              <a:rPr lang="es-ES_tradnl" sz="1200" dirty="0" smtClean="0"/>
              <a:t>. 102, 232502 (2009)</a:t>
            </a:r>
          </a:p>
          <a:p>
            <a:r>
              <a:rPr lang="es-ES_tradnl" sz="1200" dirty="0" smtClean="0"/>
              <a:t>[KTA87] T. </a:t>
            </a:r>
            <a:r>
              <a:rPr lang="es-ES_tradnl" sz="1200" dirty="0" err="1" smtClean="0"/>
              <a:t>Kajino</a:t>
            </a:r>
            <a:r>
              <a:rPr lang="es-ES_tradnl" sz="1200" dirty="0" smtClean="0"/>
              <a:t> et al. </a:t>
            </a:r>
            <a:r>
              <a:rPr lang="es-ES_tradnl" sz="1200" dirty="0" err="1" smtClean="0"/>
              <a:t>The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Astroph</a:t>
            </a:r>
            <a:r>
              <a:rPr lang="es-ES_tradnl" sz="1200" dirty="0" smtClean="0"/>
              <a:t>. </a:t>
            </a:r>
            <a:r>
              <a:rPr lang="es-ES_tradnl" sz="1200" dirty="0" err="1" smtClean="0"/>
              <a:t>Journal</a:t>
            </a:r>
            <a:r>
              <a:rPr lang="es-ES_tradnl" sz="1200" dirty="0" smtClean="0"/>
              <a:t> 319, 531 (1987)</a:t>
            </a:r>
          </a:p>
          <a:p>
            <a:r>
              <a:rPr lang="es-ES_tradnl" sz="1200" dirty="0" smtClean="0"/>
              <a:t>[Nol01] Kenneth </a:t>
            </a:r>
            <a:r>
              <a:rPr lang="es-ES_tradnl" sz="1200" dirty="0" err="1" smtClean="0"/>
              <a:t>Nollet</a:t>
            </a:r>
            <a:r>
              <a:rPr lang="es-ES_tradnl" sz="1200" dirty="0" smtClean="0"/>
              <a:t>, </a:t>
            </a:r>
            <a:r>
              <a:rPr lang="es-ES_tradnl" sz="1200" dirty="0" err="1" smtClean="0"/>
              <a:t>Phys</a:t>
            </a:r>
            <a:r>
              <a:rPr lang="es-ES_tradnl" sz="1200" dirty="0" smtClean="0"/>
              <a:t>. Rev. C 63 nº 5, 1 (2001)</a:t>
            </a:r>
            <a:endParaRPr lang="es-ES" sz="1200" dirty="0" smtClean="0"/>
          </a:p>
          <a:p>
            <a:r>
              <a:rPr lang="es-ES_tradnl" sz="1200" dirty="0" smtClean="0"/>
              <a:t>[Desc04] P. </a:t>
            </a:r>
            <a:r>
              <a:rPr lang="es-ES_tradnl" sz="1200" dirty="0" err="1" smtClean="0"/>
              <a:t>Descouvemont</a:t>
            </a:r>
            <a:r>
              <a:rPr lang="es-ES_tradnl" sz="1200" dirty="0" smtClean="0"/>
              <a:t> et al. </a:t>
            </a:r>
            <a:r>
              <a:rPr lang="es-ES_tradnl" sz="1200" dirty="0" err="1" smtClean="0"/>
              <a:t>Atom</a:t>
            </a:r>
            <a:r>
              <a:rPr lang="es-ES_tradnl" sz="1200" dirty="0" smtClean="0"/>
              <a:t> </a:t>
            </a:r>
            <a:r>
              <a:rPr lang="es-ES_tradnl" sz="1200" dirty="0" smtClean="0"/>
              <a:t>.Data </a:t>
            </a:r>
            <a:r>
              <a:rPr lang="es-ES_tradnl" sz="1200" dirty="0" err="1" smtClean="0"/>
              <a:t>Nucl</a:t>
            </a:r>
            <a:r>
              <a:rPr lang="es-ES_tradnl" sz="1200" dirty="0" smtClean="0"/>
              <a:t>. Data 88 nº 1, 203 (2004)</a:t>
            </a:r>
          </a:p>
          <a:p>
            <a:r>
              <a:rPr lang="es-ES_tradnl" sz="1200" dirty="0" smtClean="0"/>
              <a:t>[Neff01] T. </a:t>
            </a:r>
            <a:r>
              <a:rPr lang="es-ES_tradnl" sz="1200" dirty="0" err="1" smtClean="0"/>
              <a:t>Neff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Phys</a:t>
            </a:r>
            <a:r>
              <a:rPr lang="es-ES_tradnl" sz="1200" dirty="0" smtClean="0"/>
              <a:t>. Rev. </a:t>
            </a:r>
            <a:r>
              <a:rPr lang="es-ES_tradnl" sz="1200" dirty="0" err="1" smtClean="0"/>
              <a:t>Lett</a:t>
            </a:r>
            <a:r>
              <a:rPr lang="es-ES_tradnl" sz="1200" dirty="0" smtClean="0"/>
              <a:t>. 106, n’ 4, </a:t>
            </a:r>
            <a:r>
              <a:rPr lang="es-ES_tradnl" sz="1200" dirty="0" smtClean="0"/>
              <a:t>(</a:t>
            </a:r>
            <a:r>
              <a:rPr lang="es-ES_tradnl" sz="1200" dirty="0" smtClean="0"/>
              <a:t>2011</a:t>
            </a:r>
            <a:r>
              <a:rPr lang="es-ES_tradnl" sz="1200" dirty="0" smtClean="0"/>
              <a:t>)</a:t>
            </a:r>
            <a:endParaRPr lang="es-ES" sz="1200" dirty="0" smtClean="0"/>
          </a:p>
          <a:p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 \nonumber&#10;\sigma(E) = S(E)\, \exp(-2 \pi \eta) \, \frac{1}{E} 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376"/>
  <p:tag name="BOXFONT" val="10"/>
  <p:tag name="BOXWRAP" val="False"/>
  <p:tag name="WORKAROUNDTRANSPARENCYBUG" val="False"/>
  <p:tag name="BITMAPFORMAT" val="bmp256"/>
  <p:tag name="DEBUGINTERACTIVE" val="True"/>
  <p:tag name="ORIGWIDTH" val="264"/>
  <p:tag name="PICTUREFILESIZE" val="31514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 \nonumber&#10;\eta &amp; = &amp; Z_1Z_2 e^2/\hbar v \\&#10;&amp;= &amp; b/E^{1/2}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376"/>
  <p:tag name="BOXFONT" val="10"/>
  <p:tag name="BOXWRAP" val="False"/>
  <p:tag name="WORKAROUNDTRANSPARENCYBUG" val="False"/>
  <p:tag name="ALLOWFONTSUBSTITUTION" val="False"/>
  <p:tag name="BITMAPFORMAT" val="bmp256"/>
  <p:tag name="ORIGWIDTH" val="168"/>
  <p:tag name="PICTUREFILESIZE" val="261347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1400</Words>
  <Application>Microsoft Macintosh PowerPoint</Application>
  <PresentationFormat>On-screen Show (4:3)</PresentationFormat>
  <Paragraphs>256</Paragraphs>
  <Slides>12</Slides>
  <Notes>1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Ecuación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CSIC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Mariano</dc:creator>
  <cp:lastModifiedBy>Mariano</cp:lastModifiedBy>
  <cp:revision>140</cp:revision>
  <dcterms:created xsi:type="dcterms:W3CDTF">2014-05-20T11:29:53Z</dcterms:created>
  <dcterms:modified xsi:type="dcterms:W3CDTF">2014-06-01T07:25:08Z</dcterms:modified>
</cp:coreProperties>
</file>