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5"/>
  </p:notesMasterIdLst>
  <p:sldIdLst>
    <p:sldId id="257" r:id="rId2"/>
    <p:sldId id="267" r:id="rId3"/>
    <p:sldId id="280" r:id="rId4"/>
    <p:sldId id="354" r:id="rId5"/>
    <p:sldId id="278" r:id="rId6"/>
    <p:sldId id="262" r:id="rId7"/>
    <p:sldId id="358" r:id="rId8"/>
    <p:sldId id="291" r:id="rId9"/>
    <p:sldId id="361" r:id="rId10"/>
    <p:sldId id="314" r:id="rId11"/>
    <p:sldId id="362" r:id="rId12"/>
    <p:sldId id="324" r:id="rId13"/>
    <p:sldId id="266" r:id="rId14"/>
    <p:sldId id="365" r:id="rId15"/>
    <p:sldId id="379" r:id="rId16"/>
    <p:sldId id="371" r:id="rId17"/>
    <p:sldId id="375" r:id="rId18"/>
    <p:sldId id="380" r:id="rId19"/>
    <p:sldId id="381" r:id="rId20"/>
    <p:sldId id="377" r:id="rId21"/>
    <p:sldId id="378" r:id="rId22"/>
    <p:sldId id="367" r:id="rId23"/>
    <p:sldId id="372" r:id="rId24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952B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 autoAdjust="0"/>
    <p:restoredTop sz="93686" autoAdjust="0"/>
  </p:normalViewPr>
  <p:slideViewPr>
    <p:cSldViewPr snapToGrid="0" snapToObjects="1">
      <p:cViewPr varScale="1">
        <p:scale>
          <a:sx n="97" d="100"/>
          <a:sy n="9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4CF13-1B0E-6A49-A7E3-76BDDD5E261E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96B87-D12D-5944-8A28-7A4CD256E8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3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 proton</a:t>
            </a:r>
            <a:r>
              <a:rPr kumimoji="1" lang="en-US" altLang="ja-JP" dirty="0" smtClean="0"/>
              <a:t>=5%, neutron, matter=1.5%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96B87-D12D-5944-8A28-7A4CD256E80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7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5,4,8,4,4,11%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96B87-D12D-5944-8A28-7A4CD256E805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11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相互作用断面積の引き算では相互作用断面積が導出されるが、陽子標的は安定で壊れにくいため、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96B87-D12D-5944-8A28-7A4CD256E805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671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88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03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98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7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89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75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464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2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177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99942-8B44-084A-B86D-83FD59CC2F64}" type="datetimeFigureOut">
              <a:rPr kumimoji="1" lang="ja-JP" altLang="en-US" smtClean="0"/>
              <a:t>2014/06/01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5117D-A7CF-BD48-9F6B-39EAB1CDBF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276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4445001" y="5186420"/>
            <a:ext cx="4444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National Institute of Radiological Science (NIRS)</a:t>
            </a:r>
            <a:endParaRPr kumimoji="1" lang="en-US" altLang="ja-JP" sz="20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altLang="ja-JP" sz="2000" dirty="0">
                <a:latin typeface="Times"/>
                <a:cs typeface="Times"/>
              </a:rPr>
              <a:t>S. </a:t>
            </a:r>
            <a:r>
              <a:rPr lang="en-US" altLang="ja-JP" sz="2000" dirty="0" smtClean="0">
                <a:latin typeface="Times"/>
                <a:cs typeface="Times"/>
              </a:rPr>
              <a:t>Suzuki, A. Kitagawa, M. Fukuda, </a:t>
            </a:r>
            <a:br>
              <a:rPr lang="en-US" altLang="ja-JP" sz="2000" dirty="0" smtClean="0">
                <a:latin typeface="Times"/>
                <a:cs typeface="Times"/>
              </a:rPr>
            </a:br>
            <a:r>
              <a:rPr lang="en-US" altLang="ja-JP" sz="2000" dirty="0" smtClean="0">
                <a:latin typeface="Times"/>
                <a:cs typeface="Times"/>
              </a:rPr>
              <a:t>S. Sato</a:t>
            </a:r>
            <a:endParaRPr lang="ja-JP" altLang="en-US" sz="2000" dirty="0" smtClean="0">
              <a:latin typeface="Times"/>
              <a:cs typeface="Time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7563" y="275739"/>
            <a:ext cx="8133906" cy="1754671"/>
          </a:xfrm>
        </p:spPr>
        <p:txBody>
          <a:bodyPr>
            <a:noAutofit/>
          </a:bodyPr>
          <a:lstStyle/>
          <a:p>
            <a:r>
              <a:rPr lang="en-US" altLang="ja-JP" sz="3300" b="1" dirty="0" smtClean="0">
                <a:latin typeface="Times"/>
                <a:cs typeface="Times"/>
              </a:rPr>
              <a:t>Reaction cross sections of </a:t>
            </a:r>
            <a:r>
              <a:rPr lang="en-US" altLang="ja-JP" sz="3300" b="1" baseline="30000" dirty="0" smtClean="0">
                <a:latin typeface="Times"/>
                <a:cs typeface="Times"/>
              </a:rPr>
              <a:t>14</a:t>
            </a:r>
            <a:r>
              <a:rPr lang="en-US" altLang="ja-JP" sz="3300" b="1" dirty="0" smtClean="0">
                <a:latin typeface="Times"/>
                <a:cs typeface="Times"/>
              </a:rPr>
              <a:t>B and </a:t>
            </a:r>
            <a:r>
              <a:rPr lang="en-US" altLang="ja-JP" sz="3300" b="1" baseline="30000" dirty="0" smtClean="0">
                <a:latin typeface="Times"/>
                <a:cs typeface="Times"/>
              </a:rPr>
              <a:t>8</a:t>
            </a:r>
            <a:r>
              <a:rPr lang="en-US" altLang="ja-JP" sz="3300" b="1" dirty="0" smtClean="0">
                <a:latin typeface="Times"/>
                <a:cs typeface="Times"/>
              </a:rPr>
              <a:t>He</a:t>
            </a:r>
            <a:br>
              <a:rPr lang="en-US" altLang="ja-JP" sz="3300" b="1" dirty="0" smtClean="0">
                <a:latin typeface="Times"/>
                <a:cs typeface="Times"/>
              </a:rPr>
            </a:br>
            <a:r>
              <a:rPr lang="en-US" altLang="ja-JP" sz="3300" b="1" dirty="0" smtClean="0">
                <a:latin typeface="Times"/>
                <a:cs typeface="Times"/>
              </a:rPr>
              <a:t>on </a:t>
            </a:r>
            <a:r>
              <a:rPr lang="en-US" altLang="ja-JP" sz="3300" b="1" dirty="0">
                <a:latin typeface="Times"/>
                <a:cs typeface="Times"/>
              </a:rPr>
              <a:t>p</a:t>
            </a:r>
            <a:r>
              <a:rPr lang="en-US" altLang="ja-JP" sz="3300" b="1" dirty="0" smtClean="0">
                <a:latin typeface="Times"/>
                <a:cs typeface="Times"/>
              </a:rPr>
              <a:t>roton target for the separation</a:t>
            </a:r>
            <a:br>
              <a:rPr lang="en-US" altLang="ja-JP" sz="3300" b="1" dirty="0" smtClean="0">
                <a:latin typeface="Times"/>
                <a:cs typeface="Times"/>
              </a:rPr>
            </a:br>
            <a:r>
              <a:rPr lang="en-US" altLang="ja-JP" sz="3300" b="1" dirty="0" smtClean="0">
                <a:latin typeface="Times"/>
                <a:cs typeface="Times"/>
              </a:rPr>
              <a:t>of proton and neutron density distributions</a:t>
            </a:r>
            <a:endParaRPr kumimoji="1" lang="ja-JP" altLang="en-US" sz="3300" b="1" dirty="0">
              <a:latin typeface="Times"/>
              <a:cs typeface="Times"/>
            </a:endParaRPr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>
          <a:xfrm>
            <a:off x="1371600" y="2233060"/>
            <a:ext cx="6400800" cy="1056584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latin typeface="Times"/>
                <a:cs typeface="Times"/>
              </a:rPr>
              <a:t>M. Tanaka, </a:t>
            </a:r>
            <a:r>
              <a:rPr lang="en-US" altLang="ja-JP" b="1" dirty="0">
                <a:latin typeface="Times"/>
                <a:cs typeface="Times"/>
              </a:rPr>
              <a:t>Osaka Univ</a:t>
            </a:r>
            <a:r>
              <a:rPr lang="en-US" altLang="ja-JP" b="1" dirty="0" smtClean="0">
                <a:latin typeface="Times"/>
                <a:cs typeface="Times"/>
              </a:rPr>
              <a:t>., Japan</a:t>
            </a:r>
            <a:endParaRPr lang="en-US" altLang="ja-JP" b="1" dirty="0">
              <a:latin typeface="Times"/>
              <a:cs typeface="Time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2900" y="3073907"/>
            <a:ext cx="410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Osaka Univ.</a:t>
            </a:r>
            <a:endParaRPr kumimoji="1" lang="en-US" altLang="ja-JP" sz="20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altLang="ja-JP" sz="2000" dirty="0" smtClean="0">
                <a:latin typeface="Times"/>
                <a:cs typeface="Times"/>
              </a:rPr>
              <a:t>M. Fukuda, K. </a:t>
            </a:r>
            <a:r>
              <a:rPr lang="en-US" altLang="ja-JP" sz="2000" dirty="0" err="1" smtClean="0">
                <a:latin typeface="Times"/>
                <a:cs typeface="Times"/>
              </a:rPr>
              <a:t>Matsuta</a:t>
            </a:r>
            <a:r>
              <a:rPr lang="en-US" altLang="ja-JP" sz="2000" dirty="0" smtClean="0">
                <a:latin typeface="Times"/>
                <a:cs typeface="Times"/>
              </a:rPr>
              <a:t>, M. </a:t>
            </a:r>
            <a:r>
              <a:rPr lang="en-US" altLang="ja-JP" sz="2000" dirty="0" err="1" smtClean="0">
                <a:latin typeface="Times"/>
                <a:cs typeface="Times"/>
              </a:rPr>
              <a:t>Mihara</a:t>
            </a:r>
            <a:r>
              <a:rPr lang="en-US" altLang="ja-JP" sz="2000" dirty="0" smtClean="0">
                <a:latin typeface="Times"/>
                <a:cs typeface="Times"/>
              </a:rPr>
              <a:t>,</a:t>
            </a:r>
          </a:p>
          <a:p>
            <a:pPr algn="ctr"/>
            <a:r>
              <a:rPr lang="en-US" altLang="ja-JP" sz="2000" dirty="0" smtClean="0">
                <a:latin typeface="Times"/>
                <a:cs typeface="Times"/>
              </a:rPr>
              <a:t>Y. Morita, Y. </a:t>
            </a:r>
            <a:r>
              <a:rPr lang="en-US" altLang="ja-JP" sz="2000" dirty="0" err="1" smtClean="0">
                <a:latin typeface="Times"/>
                <a:cs typeface="Times"/>
              </a:rPr>
              <a:t>Kamisho</a:t>
            </a:r>
            <a:r>
              <a:rPr lang="en-US" altLang="ja-JP" sz="2000" dirty="0" smtClean="0">
                <a:latin typeface="Times"/>
                <a:cs typeface="Times"/>
              </a:rPr>
              <a:t>, J. </a:t>
            </a:r>
            <a:r>
              <a:rPr lang="en-US" altLang="ja-JP" sz="2000" dirty="0" err="1" smtClean="0">
                <a:latin typeface="Times"/>
                <a:cs typeface="Times"/>
              </a:rPr>
              <a:t>Oono</a:t>
            </a:r>
            <a:r>
              <a:rPr lang="en-US" altLang="ja-JP" sz="2000" dirty="0" smtClean="0">
                <a:latin typeface="Times"/>
                <a:cs typeface="Times"/>
              </a:rPr>
              <a:t>,</a:t>
            </a:r>
          </a:p>
          <a:p>
            <a:pPr algn="ctr"/>
            <a:r>
              <a:rPr lang="en-US" altLang="ja-JP" sz="2000" dirty="0" smtClean="0">
                <a:latin typeface="Times"/>
                <a:cs typeface="Times"/>
              </a:rPr>
              <a:t>R. </a:t>
            </a:r>
            <a:r>
              <a:rPr lang="en-US" altLang="ja-JP" sz="2000" dirty="0" err="1" smtClean="0">
                <a:latin typeface="Times"/>
                <a:cs typeface="Times"/>
              </a:rPr>
              <a:t>Kanbe</a:t>
            </a:r>
            <a:r>
              <a:rPr lang="en-US" altLang="ja-JP" sz="2000" dirty="0" smtClean="0">
                <a:latin typeface="Times"/>
                <a:cs typeface="Times"/>
              </a:rPr>
              <a:t>, S. Yamaoka, K. Watanabe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4445001" y="3875644"/>
            <a:ext cx="4176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Tokyo Univ. Sci</a:t>
            </a:r>
            <a:r>
              <a:rPr lang="en-US" altLang="ja-JP" sz="2000" dirty="0">
                <a:solidFill>
                  <a:srgbClr val="FFFF00"/>
                </a:solidFill>
                <a:latin typeface="Times"/>
                <a:cs typeface="Times"/>
              </a:rPr>
              <a:t>.</a:t>
            </a:r>
            <a:endParaRPr lang="en-US" altLang="ja-JP" sz="20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altLang="ja-JP" sz="2000" dirty="0" smtClean="0">
                <a:latin typeface="Times"/>
                <a:cs typeface="Times"/>
              </a:rPr>
              <a:t>D. </a:t>
            </a:r>
            <a:r>
              <a:rPr lang="en-US" altLang="ja-JP" sz="2000" dirty="0" err="1" smtClean="0">
                <a:latin typeface="Times"/>
                <a:cs typeface="Times"/>
              </a:rPr>
              <a:t>Nisimura</a:t>
            </a:r>
            <a:r>
              <a:rPr lang="en-US" altLang="ja-JP" sz="2000" dirty="0" smtClean="0">
                <a:latin typeface="Times"/>
                <a:cs typeface="Times"/>
              </a:rPr>
              <a:t>, S. </a:t>
            </a:r>
            <a:r>
              <a:rPr lang="en-US" altLang="ja-JP" sz="2000" dirty="0" err="1" smtClean="0">
                <a:latin typeface="Times"/>
                <a:cs typeface="Times"/>
              </a:rPr>
              <a:t>Kinno</a:t>
            </a:r>
            <a:r>
              <a:rPr lang="en-US" altLang="ja-JP" sz="2000" dirty="0" smtClean="0">
                <a:latin typeface="Times"/>
                <a:cs typeface="Times"/>
              </a:rPr>
              <a:t>, Y. Taguchi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42170" y="4561309"/>
            <a:ext cx="4473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Niigata Univ.</a:t>
            </a:r>
          </a:p>
          <a:p>
            <a:pPr algn="ctr"/>
            <a:r>
              <a:rPr lang="en-US" altLang="ja-JP" sz="2000" dirty="0">
                <a:latin typeface="Times"/>
                <a:cs typeface="Times"/>
              </a:rPr>
              <a:t>M. </a:t>
            </a:r>
            <a:r>
              <a:rPr lang="en-US" altLang="ja-JP" sz="2000" dirty="0" err="1" smtClean="0">
                <a:latin typeface="Times"/>
                <a:cs typeface="Times"/>
              </a:rPr>
              <a:t>Takechi</a:t>
            </a:r>
            <a:r>
              <a:rPr lang="en-US" altLang="ja-JP" sz="2000" dirty="0" smtClean="0">
                <a:latin typeface="Times"/>
                <a:cs typeface="Times"/>
              </a:rPr>
              <a:t>, </a:t>
            </a: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T. </a:t>
            </a:r>
            <a:r>
              <a:rPr lang="en-US" altLang="ja-JP" sz="2000" dirty="0" err="1" smtClean="0">
                <a:solidFill>
                  <a:srgbClr val="FFFFFF"/>
                </a:solidFill>
                <a:latin typeface="Times"/>
                <a:cs typeface="Times"/>
              </a:rPr>
              <a:t>Ohtsubo</a:t>
            </a: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, T. </a:t>
            </a:r>
            <a:r>
              <a:rPr lang="en-US" altLang="ja-JP" sz="2000" dirty="0" err="1" smtClean="0">
                <a:solidFill>
                  <a:srgbClr val="FFFFFF"/>
                </a:solidFill>
                <a:latin typeface="Times"/>
                <a:cs typeface="Times"/>
              </a:rPr>
              <a:t>Izumikawa</a:t>
            </a: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,</a:t>
            </a:r>
          </a:p>
          <a:p>
            <a:pPr algn="ctr"/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A. </a:t>
            </a:r>
            <a:r>
              <a:rPr lang="en-US" altLang="ja-JP" sz="2000" dirty="0" err="1" smtClean="0">
                <a:solidFill>
                  <a:srgbClr val="FFFFFF"/>
                </a:solidFill>
                <a:latin typeface="Times"/>
                <a:cs typeface="Times"/>
              </a:rPr>
              <a:t>Honma</a:t>
            </a: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, D. </a:t>
            </a:r>
            <a:r>
              <a:rPr lang="en-US" altLang="ja-JP" sz="2000" dirty="0" err="1" smtClean="0">
                <a:solidFill>
                  <a:srgbClr val="FFFFFF"/>
                </a:solidFill>
                <a:latin typeface="Times"/>
                <a:cs typeface="Times"/>
              </a:rPr>
              <a:t>Murooka</a:t>
            </a:r>
            <a:r>
              <a:rPr lang="en-US" altLang="ja-JP" sz="2000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42900" y="5737105"/>
            <a:ext cx="4176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Saitama Univ.</a:t>
            </a:r>
            <a:endParaRPr lang="en-US" altLang="ja-JP" sz="2000" dirty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altLang="ja-JP" sz="2000" dirty="0" smtClean="0">
                <a:latin typeface="Times"/>
                <a:cs typeface="Times"/>
              </a:rPr>
              <a:t>T. Suzuki, T. Yamaguchi, J. </a:t>
            </a:r>
            <a:r>
              <a:rPr lang="en-US" altLang="ja-JP" sz="2000" dirty="0" err="1" smtClean="0">
                <a:latin typeface="Times"/>
                <a:cs typeface="Times"/>
              </a:rPr>
              <a:t>Kouno</a:t>
            </a:r>
            <a:r>
              <a:rPr lang="en-US" altLang="ja-JP" sz="2000" dirty="0" smtClean="0">
                <a:latin typeface="Times"/>
                <a:cs typeface="Times"/>
              </a:rPr>
              <a:t>, </a:t>
            </a:r>
          </a:p>
          <a:p>
            <a:pPr algn="ctr"/>
            <a:r>
              <a:rPr lang="en-US" altLang="ja-JP" sz="2000" dirty="0" smtClean="0">
                <a:latin typeface="Times"/>
                <a:cs typeface="Times"/>
              </a:rPr>
              <a:t>S. </a:t>
            </a:r>
            <a:r>
              <a:rPr lang="en-US" altLang="ja-JP" sz="2000" dirty="0" err="1" smtClean="0">
                <a:latin typeface="Times"/>
                <a:cs typeface="Times"/>
              </a:rPr>
              <a:t>Yamaki</a:t>
            </a:r>
            <a:r>
              <a:rPr lang="en-US" altLang="ja-JP" sz="2000" dirty="0" smtClean="0">
                <a:latin typeface="Times"/>
                <a:cs typeface="Times"/>
              </a:rPr>
              <a:t>, S. </a:t>
            </a:r>
            <a:r>
              <a:rPr lang="en-US" altLang="ja-JP" sz="2000" dirty="0" err="1" smtClean="0">
                <a:latin typeface="Times"/>
                <a:cs typeface="Times"/>
              </a:rPr>
              <a:t>Matsunaga</a:t>
            </a:r>
            <a:endParaRPr lang="en-US" altLang="ja-JP" sz="2000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0637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9" y="1450800"/>
            <a:ext cx="2991758" cy="261673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" y="4382629"/>
            <a:ext cx="2580680" cy="245056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4000" b="1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4000" b="1" dirty="0" smtClean="0">
                <a:latin typeface="Times"/>
                <a:cs typeface="Times"/>
              </a:rPr>
              <a:t> </a:t>
            </a:r>
            <a:r>
              <a:rPr lang="en-US" altLang="ja-JP" sz="4000" b="1" dirty="0">
                <a:latin typeface="Times"/>
                <a:cs typeface="Times"/>
              </a:rPr>
              <a:t>and </a:t>
            </a:r>
            <a:r>
              <a:rPr lang="en-US" altLang="ja-JP" sz="4000" b="1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4000" b="1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4000" b="1" dirty="0" smtClean="0">
                <a:latin typeface="Times"/>
                <a:cs typeface="Times"/>
              </a:rPr>
              <a:t> of</a:t>
            </a:r>
            <a:r>
              <a:rPr lang="en-US" altLang="ja-JP" sz="4000" b="1" i="1" baseline="-25000" dirty="0" smtClean="0">
                <a:latin typeface="Times"/>
                <a:cs typeface="Times"/>
              </a:rPr>
              <a:t>  </a:t>
            </a:r>
            <a:r>
              <a:rPr lang="en-US" altLang="ja-JP" b="1" baseline="30000" dirty="0" smtClean="0">
                <a:latin typeface="Times"/>
                <a:cs typeface="Times"/>
              </a:rPr>
              <a:t>14</a:t>
            </a:r>
            <a:r>
              <a:rPr lang="en-US" altLang="ja-JP" b="1" dirty="0" smtClean="0">
                <a:latin typeface="Times"/>
                <a:cs typeface="Times"/>
              </a:rPr>
              <a:t>B 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089" y="1960013"/>
            <a:ext cx="4643359" cy="44019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テキスト ボックス 10"/>
          <p:cNvSpPr txBox="1"/>
          <p:nvPr/>
        </p:nvSpPr>
        <p:spPr>
          <a:xfrm>
            <a:off x="4181089" y="1375286"/>
            <a:ext cx="464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800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2800" dirty="0" smtClean="0">
                <a:latin typeface="Times"/>
                <a:cs typeface="Times"/>
              </a:rPr>
              <a:t>(</a:t>
            </a:r>
            <a:r>
              <a:rPr lang="en-US" altLang="ja-JP" sz="2800" i="1" dirty="0" smtClean="0">
                <a:latin typeface="Times"/>
                <a:cs typeface="Times"/>
              </a:rPr>
              <a:t>R</a:t>
            </a:r>
            <a:r>
              <a:rPr lang="en-US" altLang="ja-JP" sz="2800" dirty="0" smtClean="0">
                <a:latin typeface="Times"/>
                <a:cs typeface="Times"/>
              </a:rPr>
              <a:t>) and 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8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2800" dirty="0" smtClean="0">
                <a:latin typeface="Times"/>
                <a:cs typeface="Times"/>
              </a:rPr>
              <a:t>(</a:t>
            </a:r>
            <a:r>
              <a:rPr lang="en-US" altLang="ja-JP" sz="2800" i="1" dirty="0" smtClean="0">
                <a:latin typeface="Times"/>
                <a:cs typeface="Times"/>
              </a:rPr>
              <a:t>R</a:t>
            </a:r>
            <a:r>
              <a:rPr lang="en-US" altLang="ja-JP" sz="2800" dirty="0" smtClean="0">
                <a:latin typeface="Times"/>
                <a:cs typeface="Times"/>
              </a:rPr>
              <a:t>)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9323" y="4015191"/>
            <a:ext cx="279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err="1" smtClean="0">
                <a:latin typeface="Times"/>
                <a:cs typeface="Times"/>
              </a:rPr>
              <a:t>σ</a:t>
            </a:r>
            <a:r>
              <a:rPr lang="en-US" altLang="ja-JP" i="1" baseline="-25000" dirty="0" err="1" smtClean="0">
                <a:latin typeface="Times"/>
                <a:cs typeface="Times"/>
              </a:rPr>
              <a:t>R</a:t>
            </a:r>
            <a:r>
              <a:rPr lang="en-US" altLang="ja-JP" dirty="0" smtClean="0">
                <a:latin typeface="Times"/>
                <a:cs typeface="Times"/>
              </a:rPr>
              <a:t>(E) on proton target</a:t>
            </a:r>
            <a:endParaRPr kumimoji="1" lang="ja-JP" altLang="en-US" dirty="0">
              <a:latin typeface="Times"/>
              <a:cs typeface="Times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6524405" y="3836845"/>
            <a:ext cx="1881396" cy="2015912"/>
            <a:chOff x="6589938" y="3941873"/>
            <a:chExt cx="1881396" cy="2015912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6694196" y="3941873"/>
              <a:ext cx="1693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  <a:latin typeface="Times"/>
                  <a:cs typeface="Times"/>
                </a:rPr>
                <a:t>Neutron tail</a:t>
              </a:r>
              <a:endParaRPr kumimoji="1" lang="ja-JP" altLang="en-US" sz="2400" dirty="0">
                <a:solidFill>
                  <a:srgbClr val="0000FF"/>
                </a:solidFill>
                <a:latin typeface="Times"/>
                <a:cs typeface="Time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6589938" y="4465065"/>
              <a:ext cx="1881396" cy="1492720"/>
            </a:xfrm>
            <a:prstGeom prst="ellipse">
              <a:avLst/>
            </a:prstGeom>
            <a:noFill/>
            <a:ln w="2857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169322" y="1077092"/>
            <a:ext cx="2775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>
                <a:latin typeface="Times"/>
                <a:cs typeface="Times"/>
              </a:rPr>
              <a:t>σ</a:t>
            </a:r>
            <a:r>
              <a:rPr lang="en-US" altLang="ja-JP" i="1" baseline="-25000" dirty="0" err="1">
                <a:latin typeface="Times"/>
                <a:cs typeface="Times"/>
              </a:rPr>
              <a:t>R</a:t>
            </a:r>
            <a:r>
              <a:rPr lang="en-US" altLang="ja-JP" dirty="0">
                <a:latin typeface="Times"/>
                <a:cs typeface="Times"/>
              </a:rPr>
              <a:t>(E) on </a:t>
            </a:r>
            <a:r>
              <a:rPr lang="en-US" altLang="ja-JP" dirty="0" smtClean="0">
                <a:latin typeface="Times"/>
                <a:cs typeface="Times"/>
              </a:rPr>
              <a:t>nucleus </a:t>
            </a:r>
            <a:r>
              <a:rPr lang="en-US" altLang="ja-JP" dirty="0">
                <a:latin typeface="Times"/>
                <a:cs typeface="Times"/>
              </a:rPr>
              <a:t>target</a:t>
            </a:r>
            <a:endParaRPr lang="ja-JP" altLang="en-US" dirty="0">
              <a:latin typeface="Times"/>
              <a:cs typeface="Time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54684" y="3064483"/>
            <a:ext cx="1185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i="1" dirty="0" err="1">
                <a:latin typeface="Times"/>
                <a:cs typeface="Times"/>
              </a:rPr>
              <a:t>σ</a:t>
            </a:r>
            <a:r>
              <a:rPr lang="en-US" altLang="ja-JP" sz="1400" i="1" baseline="-25000" dirty="0" err="1">
                <a:latin typeface="Times"/>
                <a:cs typeface="Times"/>
              </a:rPr>
              <a:t>I</a:t>
            </a:r>
            <a:r>
              <a:rPr lang="en-US" altLang="ja-JP" sz="1400" dirty="0">
                <a:latin typeface="Times"/>
                <a:cs typeface="Times"/>
              </a:rPr>
              <a:t> @ </a:t>
            </a:r>
            <a:r>
              <a:rPr lang="en-US" altLang="ja-JP" sz="1400" dirty="0" smtClean="0">
                <a:latin typeface="Times"/>
                <a:cs typeface="Times"/>
              </a:rPr>
              <a:t>LBL [*] </a:t>
            </a:r>
            <a:endParaRPr lang="ja-JP" altLang="en-US" sz="1400" dirty="0">
              <a:latin typeface="Times"/>
              <a:cs typeface="Time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82827" y="6473688"/>
            <a:ext cx="4636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[*] I. </a:t>
            </a:r>
            <a:r>
              <a:rPr lang="en-US" altLang="ja-JP" sz="1600" dirty="0" err="1" smtClean="0"/>
              <a:t>Tanihata</a:t>
            </a:r>
            <a:r>
              <a:rPr lang="en-US" altLang="ja-JP" sz="1600" dirty="0" smtClean="0"/>
              <a:t>, et al., Phys. </a:t>
            </a:r>
            <a:r>
              <a:rPr lang="en-US" altLang="ja-JP" sz="1600" dirty="0" err="1" smtClean="0"/>
              <a:t>Lett</a:t>
            </a:r>
            <a:r>
              <a:rPr lang="en-US" altLang="ja-JP" sz="1600" dirty="0" smtClean="0"/>
              <a:t>. B 206 (1988) 592-596  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2530533" y="2773550"/>
            <a:ext cx="248118" cy="971210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778651" y="3259155"/>
            <a:ext cx="349498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04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33" y="1580341"/>
            <a:ext cx="5178079" cy="454575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baseline="30000" dirty="0" smtClean="0">
                <a:latin typeface="Times"/>
                <a:cs typeface="Times"/>
              </a:rPr>
              <a:t>8</a:t>
            </a:r>
            <a:r>
              <a:rPr lang="en-US" altLang="ja-JP" b="1" dirty="0" smtClean="0">
                <a:latin typeface="Times"/>
                <a:cs typeface="Times"/>
              </a:rPr>
              <a:t>He root </a:t>
            </a:r>
            <a:r>
              <a:rPr lang="en-US" altLang="ja-JP" b="1" dirty="0">
                <a:latin typeface="Times"/>
                <a:cs typeface="Times"/>
              </a:rPr>
              <a:t>mean square radii</a:t>
            </a:r>
            <a:br>
              <a:rPr lang="en-US" altLang="ja-JP" b="1" dirty="0">
                <a:latin typeface="Times"/>
                <a:cs typeface="Times"/>
              </a:rPr>
            </a:br>
            <a:r>
              <a:rPr lang="en-US" altLang="ja-JP" b="1" dirty="0">
                <a:latin typeface="Times"/>
                <a:cs typeface="Times"/>
              </a:rPr>
              <a:t> </a:t>
            </a:r>
            <a:r>
              <a:rPr lang="en-US" altLang="ja-JP" b="1" i="1" dirty="0" err="1">
                <a:latin typeface="Times"/>
                <a:cs typeface="Times"/>
              </a:rPr>
              <a:t>R</a:t>
            </a:r>
            <a:r>
              <a:rPr lang="en-US" altLang="ja-JP" b="1" i="1" baseline="-25000" dirty="0" err="1">
                <a:latin typeface="Times"/>
                <a:cs typeface="Times"/>
              </a:rPr>
              <a:t>proton</a:t>
            </a:r>
            <a:r>
              <a:rPr lang="en-US" altLang="ja-JP" b="1" dirty="0">
                <a:latin typeface="Times"/>
                <a:cs typeface="Times"/>
              </a:rPr>
              <a:t>, </a:t>
            </a:r>
            <a:r>
              <a:rPr lang="en-US" altLang="ja-JP" b="1" i="1" dirty="0" err="1">
                <a:latin typeface="Times"/>
                <a:cs typeface="Times"/>
              </a:rPr>
              <a:t>R</a:t>
            </a:r>
            <a:r>
              <a:rPr lang="en-US" altLang="ja-JP" b="1" i="1" baseline="-25000" dirty="0" err="1">
                <a:latin typeface="Times"/>
                <a:cs typeface="Times"/>
              </a:rPr>
              <a:t>neutron</a:t>
            </a:r>
            <a:r>
              <a:rPr lang="en-US" altLang="ja-JP" b="1" dirty="0">
                <a:latin typeface="Times"/>
                <a:cs typeface="Times"/>
              </a:rPr>
              <a:t>, </a:t>
            </a:r>
            <a:r>
              <a:rPr lang="en-US" altLang="ja-JP" b="1" i="1" dirty="0" err="1">
                <a:latin typeface="Times"/>
                <a:cs typeface="Times"/>
              </a:rPr>
              <a:t>R</a:t>
            </a:r>
            <a:r>
              <a:rPr lang="en-US" altLang="ja-JP" b="1" i="1" baseline="-25000" dirty="0" err="1">
                <a:latin typeface="Times"/>
                <a:cs typeface="Times"/>
              </a:rPr>
              <a:t>matter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49473" y="6047675"/>
            <a:ext cx="4594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ja-JP" sz="1200" dirty="0">
                <a:latin typeface="+mj-lt"/>
                <a:cs typeface="Times"/>
              </a:rPr>
              <a:t>[1] I. Tanihata et al., Phys. Lett. B </a:t>
            </a:r>
            <a:r>
              <a:rPr lang="hu-HU" altLang="ja-JP" sz="1200" dirty="0" smtClean="0">
                <a:latin typeface="+mj-lt"/>
                <a:cs typeface="Times"/>
              </a:rPr>
              <a:t>289, </a:t>
            </a:r>
            <a:r>
              <a:rPr lang="hu-HU" altLang="ja-JP" sz="1200" dirty="0">
                <a:latin typeface="+mj-lt"/>
                <a:cs typeface="Times"/>
              </a:rPr>
              <a:t>(1992</a:t>
            </a:r>
            <a:r>
              <a:rPr lang="hu-HU" altLang="ja-JP" sz="1200" dirty="0" smtClean="0">
                <a:latin typeface="+mj-lt"/>
                <a:cs typeface="Times"/>
              </a:rPr>
              <a:t>)</a:t>
            </a:r>
            <a:r>
              <a:rPr lang="hu-HU" altLang="ja-JP" sz="1200" dirty="0">
                <a:latin typeface="+mj-lt"/>
                <a:cs typeface="Times"/>
              </a:rPr>
              <a:t> </a:t>
            </a:r>
            <a:r>
              <a:rPr lang="hu-HU" altLang="ja-JP" sz="1200" dirty="0" smtClean="0">
                <a:latin typeface="+mj-lt"/>
                <a:cs typeface="Times"/>
              </a:rPr>
              <a:t>261-266.</a:t>
            </a:r>
            <a:endParaRPr lang="hu-HU" altLang="ja-JP" sz="1200" dirty="0">
              <a:latin typeface="+mj-lt"/>
              <a:cs typeface="Times"/>
            </a:endParaRPr>
          </a:p>
          <a:p>
            <a:r>
              <a:rPr lang="hu-HU" altLang="ja-JP" sz="1200" dirty="0">
                <a:latin typeface="+mj-lt"/>
                <a:cs typeface="Times"/>
              </a:rPr>
              <a:t>[2] </a:t>
            </a:r>
            <a:r>
              <a:rPr lang="hu-HU" altLang="ja-JP" sz="1200" dirty="0" smtClean="0">
                <a:latin typeface="+mj-lt"/>
                <a:cs typeface="Times"/>
              </a:rPr>
              <a:t>G. D. Alkhazov </a:t>
            </a:r>
            <a:r>
              <a:rPr lang="hu-HU" altLang="ja-JP" sz="1200" dirty="0">
                <a:latin typeface="+mj-lt"/>
                <a:cs typeface="Times"/>
              </a:rPr>
              <a:t>et al., </a:t>
            </a:r>
            <a:r>
              <a:rPr lang="hu-HU" altLang="ja-JP" sz="1200" dirty="0" smtClean="0">
                <a:latin typeface="+mj-lt"/>
                <a:cs typeface="Times"/>
              </a:rPr>
              <a:t>Nucl. </a:t>
            </a:r>
            <a:r>
              <a:rPr lang="hu-HU" altLang="ja-JP" sz="1200" dirty="0">
                <a:latin typeface="+mj-lt"/>
                <a:cs typeface="Times"/>
              </a:rPr>
              <a:t>Phys. </a:t>
            </a:r>
            <a:r>
              <a:rPr lang="hu-HU" altLang="ja-JP" sz="1200" dirty="0" smtClean="0">
                <a:latin typeface="+mj-lt"/>
                <a:cs typeface="Times"/>
              </a:rPr>
              <a:t>A</a:t>
            </a:r>
            <a:r>
              <a:rPr lang="hu-HU" altLang="ja-JP" sz="1200" dirty="0">
                <a:latin typeface="+mj-lt"/>
                <a:cs typeface="Times"/>
              </a:rPr>
              <a:t>. </a:t>
            </a:r>
            <a:r>
              <a:rPr lang="hu-HU" altLang="ja-JP" sz="1200" dirty="0" smtClean="0">
                <a:latin typeface="+mj-lt"/>
                <a:cs typeface="Times"/>
              </a:rPr>
              <a:t>712, </a:t>
            </a:r>
            <a:r>
              <a:rPr lang="hu-HU" altLang="ja-JP" sz="1200" dirty="0">
                <a:latin typeface="+mj-lt"/>
                <a:cs typeface="Times"/>
              </a:rPr>
              <a:t>(</a:t>
            </a:r>
            <a:r>
              <a:rPr lang="hu-HU" altLang="ja-JP" sz="1200" dirty="0" smtClean="0">
                <a:latin typeface="+mj-lt"/>
                <a:cs typeface="Times"/>
              </a:rPr>
              <a:t>2002) 269-299</a:t>
            </a:r>
            <a:endParaRPr lang="en-US" altLang="ja-JP" sz="1200" dirty="0">
              <a:latin typeface="+mj-lt"/>
              <a:cs typeface="Times"/>
            </a:endParaRPr>
          </a:p>
          <a:p>
            <a:r>
              <a:rPr lang="en-US" altLang="ja-JP" sz="1200" dirty="0">
                <a:latin typeface="+mj-lt"/>
                <a:cs typeface="Times"/>
              </a:rPr>
              <a:t>[3] </a:t>
            </a:r>
            <a:r>
              <a:rPr lang="en-US" altLang="ja-JP" sz="1200" dirty="0" smtClean="0">
                <a:latin typeface="+mj-lt"/>
                <a:cs typeface="Times"/>
              </a:rPr>
              <a:t>M. </a:t>
            </a:r>
            <a:r>
              <a:rPr lang="en-US" altLang="ja-JP" sz="1200" dirty="0" err="1" smtClean="0">
                <a:latin typeface="+mj-lt"/>
                <a:cs typeface="Times"/>
              </a:rPr>
              <a:t>Puchalski</a:t>
            </a:r>
            <a:r>
              <a:rPr lang="en-US" altLang="ja-JP" sz="1200" dirty="0" smtClean="0">
                <a:latin typeface="+mj-lt"/>
                <a:cs typeface="Times"/>
              </a:rPr>
              <a:t> et al., Hyperfine Interact (2010) 196:35-42</a:t>
            </a:r>
            <a:endParaRPr lang="hu-HU" altLang="ja-JP" sz="1200" dirty="0">
              <a:latin typeface="+mj-lt"/>
              <a:cs typeface="Times"/>
            </a:endParaRPr>
          </a:p>
          <a:p>
            <a:r>
              <a:rPr kumimoji="1" lang="en-US" altLang="ja-JP" sz="1200" dirty="0" smtClean="0">
                <a:latin typeface="+mj-lt"/>
                <a:cs typeface="Times"/>
              </a:rPr>
              <a:t>[4] R. </a:t>
            </a:r>
            <a:r>
              <a:rPr kumimoji="1" lang="en-US" altLang="ja-JP" sz="1200" dirty="0" err="1" smtClean="0">
                <a:latin typeface="+mj-lt"/>
                <a:cs typeface="Times"/>
              </a:rPr>
              <a:t>Baldik</a:t>
            </a:r>
            <a:r>
              <a:rPr kumimoji="1" lang="en-US" altLang="ja-JP" sz="1200" dirty="0" smtClean="0">
                <a:latin typeface="+mj-lt"/>
                <a:cs typeface="Times"/>
              </a:rPr>
              <a:t> et al., Phys. </a:t>
            </a:r>
            <a:r>
              <a:rPr lang="en-US" altLang="ja-JP" sz="1200" dirty="0" smtClean="0">
                <a:latin typeface="+mj-lt"/>
                <a:cs typeface="Times"/>
              </a:rPr>
              <a:t>of Atomic Nuclei (2010) Vol. 73, No. 1 74-80</a:t>
            </a:r>
            <a:endParaRPr kumimoji="1" lang="ja-JP" altLang="en-US" sz="1200" dirty="0">
              <a:latin typeface="+mj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6406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85" y="1541262"/>
            <a:ext cx="5371894" cy="47004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9423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baseline="30000" dirty="0" smtClean="0">
                <a:latin typeface="Times"/>
                <a:cs typeface="Times"/>
              </a:rPr>
              <a:t>14</a:t>
            </a:r>
            <a:r>
              <a:rPr kumimoji="1" lang="en-US" altLang="ja-JP" b="1" dirty="0" smtClean="0">
                <a:latin typeface="Times"/>
                <a:cs typeface="Times"/>
              </a:rPr>
              <a:t>B root mean square radii</a:t>
            </a:r>
            <a:br>
              <a:rPr kumimoji="1" lang="en-US" altLang="ja-JP" b="1" dirty="0" smtClean="0">
                <a:latin typeface="Times"/>
                <a:cs typeface="Times"/>
              </a:rPr>
            </a:br>
            <a:r>
              <a:rPr kumimoji="1" lang="en-US" altLang="ja-JP" b="1" dirty="0" smtClean="0">
                <a:latin typeface="Times"/>
                <a:cs typeface="Times"/>
              </a:rPr>
              <a:t> </a:t>
            </a:r>
            <a:r>
              <a:rPr kumimoji="1" lang="en-US" altLang="ja-JP" b="1" i="1" dirty="0" err="1" smtClean="0">
                <a:latin typeface="Times"/>
                <a:cs typeface="Times"/>
              </a:rPr>
              <a:t>R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proton</a:t>
            </a:r>
            <a:r>
              <a:rPr kumimoji="1" lang="en-US" altLang="ja-JP" b="1" dirty="0" smtClean="0">
                <a:latin typeface="Times"/>
                <a:cs typeface="Times"/>
              </a:rPr>
              <a:t>, </a:t>
            </a:r>
            <a:r>
              <a:rPr kumimoji="1" lang="en-US" altLang="ja-JP" b="1" i="1" dirty="0" err="1" smtClean="0">
                <a:latin typeface="Times"/>
                <a:cs typeface="Times"/>
              </a:rPr>
              <a:t>R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neutron</a:t>
            </a:r>
            <a:r>
              <a:rPr kumimoji="1" lang="en-US" altLang="ja-JP" b="1" dirty="0" smtClean="0">
                <a:latin typeface="Times"/>
                <a:cs typeface="Times"/>
              </a:rPr>
              <a:t>, </a:t>
            </a:r>
            <a:r>
              <a:rPr kumimoji="1" lang="en-US" altLang="ja-JP" b="1" i="1" dirty="0" err="1" smtClean="0">
                <a:latin typeface="Times"/>
                <a:cs typeface="Times"/>
              </a:rPr>
              <a:t>R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matter</a:t>
            </a:r>
            <a:endParaRPr kumimoji="1" lang="ja-JP" altLang="en-US" b="1" i="1" baseline="-25000" dirty="0">
              <a:latin typeface="Times"/>
              <a:cs typeface="Time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436013" y="6241669"/>
            <a:ext cx="468259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ja-JP" sz="1600" dirty="0" smtClean="0"/>
              <a:t>[2] A. Bhagwat et al., Eur. Phys. J. A. 8, 511-520 (2000)</a:t>
            </a:r>
            <a:endParaRPr lang="en-US" altLang="ja-JP" sz="1600" dirty="0" smtClean="0"/>
          </a:p>
          <a:p>
            <a:r>
              <a:rPr lang="en-US" altLang="ja-JP" sz="1600" dirty="0" smtClean="0"/>
              <a:t>[3] H. </a:t>
            </a:r>
            <a:r>
              <a:rPr lang="en-US" altLang="ja-JP" sz="1600" dirty="0" err="1" smtClean="0"/>
              <a:t>Takemoto</a:t>
            </a:r>
            <a:r>
              <a:rPr lang="en-US" altLang="ja-JP" sz="1600" dirty="0" smtClean="0"/>
              <a:t> et al. Phys. Rev. C. 63. 034615</a:t>
            </a:r>
            <a:endParaRPr lang="hu-HU" altLang="ja-JP" sz="16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46297" y="2101174"/>
            <a:ext cx="191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 smtClean="0">
                <a:solidFill>
                  <a:schemeClr val="bg1"/>
                </a:solidFill>
                <a:latin typeface="Times"/>
                <a:cs typeface="Times"/>
              </a:rPr>
              <a:t>Preliminary</a:t>
            </a:r>
            <a:endParaRPr kumimoji="1" lang="ja-JP" altLang="en-US" sz="2400" i="1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8750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Summary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" y="1404128"/>
            <a:ext cx="9144000" cy="4754466"/>
          </a:xfrm>
        </p:spPr>
        <p:txBody>
          <a:bodyPr>
            <a:noAutofit/>
          </a:bodyPr>
          <a:lstStyle/>
          <a:p>
            <a:r>
              <a:rPr lang="en-US" altLang="ja-JP" sz="2600" dirty="0" smtClean="0">
                <a:latin typeface="Times"/>
                <a:cs typeface="Times"/>
              </a:rPr>
              <a:t>We measured </a:t>
            </a:r>
            <a:r>
              <a:rPr lang="en-US" altLang="ja-JP" sz="2600" i="1" dirty="0" err="1" smtClean="0">
                <a:latin typeface="Times"/>
                <a:cs typeface="Times"/>
              </a:rPr>
              <a:t>σ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R</a:t>
            </a:r>
            <a:r>
              <a:rPr lang="en-US" altLang="ja-JP" sz="2600" dirty="0" smtClean="0">
                <a:latin typeface="Times"/>
                <a:cs typeface="Times"/>
              </a:rPr>
              <a:t> for </a:t>
            </a:r>
            <a:r>
              <a:rPr lang="en-US" altLang="ja-JP" sz="2600" baseline="30000" dirty="0" smtClean="0">
                <a:latin typeface="Times"/>
                <a:cs typeface="Times"/>
              </a:rPr>
              <a:t>8</a:t>
            </a:r>
            <a:r>
              <a:rPr lang="en-US" altLang="ja-JP" sz="2600" dirty="0" smtClean="0">
                <a:latin typeface="Times"/>
                <a:cs typeface="Times"/>
              </a:rPr>
              <a:t>He and </a:t>
            </a:r>
            <a:r>
              <a:rPr lang="en-US" altLang="ja-JP" sz="2600" baseline="30000" dirty="0" smtClean="0">
                <a:latin typeface="Times"/>
                <a:cs typeface="Times"/>
              </a:rPr>
              <a:t>14</a:t>
            </a:r>
            <a:r>
              <a:rPr lang="en-US" altLang="ja-JP" sz="2600" dirty="0" smtClean="0">
                <a:latin typeface="Times"/>
                <a:cs typeface="Times"/>
              </a:rPr>
              <a:t>B on nucleus and proton targets at the HIMAC  heavy ion synchrotron facility.</a:t>
            </a:r>
            <a:br>
              <a:rPr lang="en-US" altLang="ja-JP" sz="2600" dirty="0" smtClean="0">
                <a:latin typeface="Times"/>
                <a:cs typeface="Times"/>
              </a:rPr>
            </a:br>
            <a:endParaRPr lang="en-US" altLang="ja-JP" sz="2600" baseline="-25000" dirty="0" smtClean="0">
              <a:solidFill>
                <a:srgbClr val="FFFFFF"/>
              </a:solidFill>
              <a:latin typeface="Times"/>
              <a:cs typeface="Times"/>
            </a:endParaRPr>
          </a:p>
          <a:p>
            <a:r>
              <a:rPr lang="en-US" altLang="ja-JP" sz="2600" i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solidFill>
                  <a:srgbClr val="FFFF00"/>
                </a:solidFill>
                <a:latin typeface="Times"/>
                <a:cs typeface="Times"/>
              </a:rPr>
              <a:t>p</a:t>
            </a:r>
            <a:r>
              <a:rPr lang="en-US" altLang="ja-JP" sz="2600" dirty="0" smtClean="0">
                <a:solidFill>
                  <a:srgbClr val="FFFF00"/>
                </a:solidFill>
                <a:latin typeface="Times"/>
                <a:cs typeface="Times"/>
              </a:rPr>
              <a:t> and </a:t>
            </a:r>
            <a:r>
              <a:rPr lang="en-US" altLang="ja-JP" sz="2600" i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solidFill>
                  <a:srgbClr val="FFFF00"/>
                </a:solidFill>
                <a:latin typeface="Times"/>
                <a:cs typeface="Times"/>
              </a:rPr>
              <a:t>n</a:t>
            </a:r>
            <a:r>
              <a:rPr lang="en-US" altLang="ja-JP" sz="2600" dirty="0" smtClean="0">
                <a:solidFill>
                  <a:srgbClr val="FFFF00"/>
                </a:solidFill>
                <a:latin typeface="Times"/>
                <a:cs typeface="Times"/>
              </a:rPr>
              <a:t> were separated successfully </a:t>
            </a:r>
            <a:r>
              <a:rPr lang="en-US" altLang="ja-JP" sz="2600" dirty="0" smtClean="0">
                <a:latin typeface="Times"/>
                <a:cs typeface="Times"/>
              </a:rPr>
              <a:t>through the χ</a:t>
            </a:r>
            <a:r>
              <a:rPr lang="en-US" altLang="ja-JP" sz="2600" baseline="30000" dirty="0" smtClean="0">
                <a:latin typeface="Times"/>
                <a:cs typeface="Times"/>
              </a:rPr>
              <a:t>2</a:t>
            </a:r>
            <a:r>
              <a:rPr lang="en-US" altLang="ja-JP" sz="2600" dirty="0" smtClean="0">
                <a:latin typeface="Times"/>
                <a:cs typeface="Times"/>
              </a:rPr>
              <a:t> fitting procedure with the modified </a:t>
            </a:r>
            <a:r>
              <a:rPr lang="en-US" altLang="ja-JP" sz="2600" dirty="0" err="1" smtClean="0">
                <a:latin typeface="Times"/>
                <a:cs typeface="Times"/>
              </a:rPr>
              <a:t>Glauber</a:t>
            </a:r>
            <a:r>
              <a:rPr lang="en-US" altLang="ja-JP" sz="2600" dirty="0" smtClean="0">
                <a:latin typeface="Times"/>
                <a:cs typeface="Times"/>
              </a:rPr>
              <a:t> calculation.</a:t>
            </a:r>
            <a:br>
              <a:rPr lang="en-US" altLang="ja-JP" sz="2600" dirty="0" smtClean="0">
                <a:latin typeface="Times"/>
                <a:cs typeface="Times"/>
              </a:rPr>
            </a:br>
            <a:endParaRPr lang="en-US" altLang="ja-JP" sz="2600" dirty="0" smtClean="0">
              <a:latin typeface="Times"/>
              <a:cs typeface="Times"/>
            </a:endParaRPr>
          </a:p>
          <a:p>
            <a:r>
              <a:rPr lang="en-US" altLang="ja-JP" sz="2600" i="1" dirty="0" err="1" smtClean="0">
                <a:latin typeface="Times"/>
                <a:cs typeface="Times"/>
              </a:rPr>
              <a:t>R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2600" dirty="0" smtClean="0">
                <a:latin typeface="Times"/>
                <a:cs typeface="Times"/>
              </a:rPr>
              <a:t>, </a:t>
            </a:r>
            <a:r>
              <a:rPr lang="en-US" altLang="ja-JP" sz="2600" i="1" dirty="0" err="1" smtClean="0">
                <a:latin typeface="Times"/>
                <a:cs typeface="Times"/>
              </a:rPr>
              <a:t>R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2600" dirty="0" smtClean="0">
                <a:latin typeface="Times"/>
                <a:cs typeface="Times"/>
              </a:rPr>
              <a:t>, </a:t>
            </a:r>
            <a:r>
              <a:rPr lang="en-US" altLang="ja-JP" sz="2600" i="1" dirty="0" err="1" smtClean="0">
                <a:latin typeface="Times"/>
                <a:cs typeface="Times"/>
              </a:rPr>
              <a:t>R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matter</a:t>
            </a:r>
            <a:r>
              <a:rPr lang="en-US" altLang="ja-JP" sz="2600" dirty="0" smtClean="0">
                <a:latin typeface="Times"/>
                <a:cs typeface="Times"/>
              </a:rPr>
              <a:t> were derived from </a:t>
            </a:r>
            <a:r>
              <a:rPr lang="en-US" altLang="ja-JP" sz="26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2600" dirty="0" smtClean="0">
                <a:latin typeface="Times"/>
                <a:cs typeface="Times"/>
              </a:rPr>
              <a:t>, </a:t>
            </a:r>
            <a:r>
              <a:rPr lang="en-US" altLang="ja-JP" sz="26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2600" dirty="0">
                <a:latin typeface="Times"/>
                <a:cs typeface="Times"/>
              </a:rPr>
              <a:t> </a:t>
            </a:r>
            <a:r>
              <a:rPr lang="en-US" altLang="ja-JP" sz="2600" dirty="0" smtClean="0">
                <a:latin typeface="Times"/>
                <a:cs typeface="Times"/>
              </a:rPr>
              <a:t>and </a:t>
            </a:r>
            <a:r>
              <a:rPr lang="en-US" altLang="ja-JP" sz="26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2600" dirty="0" smtClean="0">
                <a:latin typeface="Times"/>
                <a:cs typeface="Times"/>
              </a:rPr>
              <a:t>.</a:t>
            </a:r>
            <a:br>
              <a:rPr lang="en-US" altLang="ja-JP" sz="2600" dirty="0" smtClean="0">
                <a:latin typeface="Times"/>
                <a:cs typeface="Times"/>
              </a:rPr>
            </a:br>
            <a:endParaRPr lang="en-US" altLang="ja-JP" sz="2600" dirty="0" smtClean="0">
              <a:latin typeface="Times"/>
              <a:cs typeface="Times"/>
            </a:endParaRPr>
          </a:p>
          <a:p>
            <a:r>
              <a:rPr lang="en-US" altLang="ja-JP" sz="2600" dirty="0" smtClean="0">
                <a:latin typeface="Times"/>
                <a:cs typeface="Times"/>
              </a:rPr>
              <a:t>As a future prospect, we will finalize the data analysis. And we deduce </a:t>
            </a:r>
            <a:r>
              <a:rPr lang="en-US" altLang="ja-JP" sz="2600" dirty="0">
                <a:latin typeface="Times"/>
                <a:cs typeface="Times"/>
              </a:rPr>
              <a:t>more </a:t>
            </a:r>
            <a:r>
              <a:rPr lang="en-US" altLang="ja-JP" sz="2600" dirty="0" smtClean="0">
                <a:latin typeface="Times"/>
                <a:cs typeface="Times"/>
              </a:rPr>
              <a:t>accurate </a:t>
            </a:r>
            <a:r>
              <a:rPr lang="en-US" altLang="ja-JP" sz="26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2600" dirty="0" smtClean="0">
                <a:latin typeface="Times"/>
                <a:cs typeface="Times"/>
              </a:rPr>
              <a:t>, </a:t>
            </a:r>
            <a:r>
              <a:rPr lang="en-US" altLang="ja-JP" sz="26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6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2600" dirty="0">
                <a:latin typeface="Times"/>
                <a:cs typeface="Times"/>
              </a:rPr>
              <a:t> </a:t>
            </a:r>
            <a:r>
              <a:rPr lang="en-US" altLang="ja-JP" sz="2600" dirty="0" smtClean="0">
                <a:latin typeface="Times"/>
                <a:cs typeface="Times"/>
              </a:rPr>
              <a:t>of </a:t>
            </a:r>
            <a:r>
              <a:rPr lang="en-US" altLang="ja-JP" sz="2600" baseline="30000" dirty="0" smtClean="0">
                <a:latin typeface="Times"/>
                <a:cs typeface="Times"/>
              </a:rPr>
              <a:t>8</a:t>
            </a:r>
            <a:r>
              <a:rPr lang="en-US" altLang="ja-JP" sz="2600" dirty="0" smtClean="0">
                <a:latin typeface="Times"/>
                <a:cs typeface="Times"/>
              </a:rPr>
              <a:t>He and </a:t>
            </a:r>
            <a:r>
              <a:rPr lang="en-US" altLang="ja-JP" sz="2600" baseline="30000" dirty="0" smtClean="0">
                <a:latin typeface="Times"/>
                <a:cs typeface="Times"/>
              </a:rPr>
              <a:t>14</a:t>
            </a:r>
            <a:r>
              <a:rPr lang="en-US" altLang="ja-JP" sz="2600" dirty="0" smtClean="0">
                <a:latin typeface="Times"/>
                <a:cs typeface="Times"/>
              </a:rPr>
              <a:t>B</a:t>
            </a:r>
            <a:r>
              <a:rPr lang="en-US" altLang="ja-JP" sz="2600" dirty="0">
                <a:latin typeface="Times"/>
                <a:cs typeface="Times"/>
              </a:rPr>
              <a:t>, </a:t>
            </a:r>
            <a:r>
              <a:rPr lang="en-US" altLang="ja-JP" sz="2600" dirty="0" smtClean="0">
                <a:latin typeface="Times"/>
                <a:cs typeface="Times"/>
              </a:rPr>
              <a:t>then make a detailed discussion on their structures. </a:t>
            </a:r>
          </a:p>
        </p:txBody>
      </p:sp>
    </p:spTree>
    <p:extLst>
      <p:ext uri="{BB962C8B-B14F-4D97-AF65-F5344CB8AC3E}">
        <p14:creationId xmlns:p14="http://schemas.microsoft.com/office/powerpoint/2010/main" val="3657084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71751"/>
            <a:ext cx="8229600" cy="1143000"/>
          </a:xfrm>
        </p:spPr>
        <p:txBody>
          <a:bodyPr/>
          <a:lstStyle/>
          <a:p>
            <a:r>
              <a:rPr kumimoji="1" lang="en-US" altLang="ja-JP" dirty="0" smtClean="0">
                <a:latin typeface="Times"/>
                <a:cs typeface="Times"/>
              </a:rPr>
              <a:t>Sub</a:t>
            </a:r>
            <a:endParaRPr kumimoji="1"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7597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図形グループ 15"/>
          <p:cNvGrpSpPr/>
          <p:nvPr/>
        </p:nvGrpSpPr>
        <p:grpSpPr>
          <a:xfrm>
            <a:off x="-70616" y="1567506"/>
            <a:ext cx="5430693" cy="3170099"/>
            <a:chOff x="-256690" y="1860992"/>
            <a:chExt cx="5430693" cy="3170099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-256690" y="1860992"/>
              <a:ext cx="5430693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600" dirty="0" smtClean="0">
                  <a:latin typeface="Times"/>
                  <a:cs typeface="Times"/>
                </a:rPr>
                <a:t>Energy dependence of </a:t>
              </a:r>
              <a:r>
                <a:rPr kumimoji="1" lang="en-US" altLang="ja-JP" sz="3600" i="1" dirty="0" err="1" smtClean="0">
                  <a:latin typeface="Times"/>
                  <a:cs typeface="Times"/>
                </a:rPr>
                <a:t>σ</a:t>
              </a:r>
              <a:r>
                <a:rPr kumimoji="1" lang="en-US" altLang="ja-JP" sz="3600" i="1" baseline="-25000" dirty="0" err="1" smtClean="0">
                  <a:latin typeface="Times"/>
                  <a:cs typeface="Times"/>
                </a:rPr>
                <a:t>R</a:t>
              </a:r>
              <a:endParaRPr kumimoji="1" lang="en-US" altLang="ja-JP" sz="3600" i="1" baseline="-25000" dirty="0" smtClean="0">
                <a:latin typeface="Times"/>
                <a:cs typeface="Times"/>
              </a:endParaRPr>
            </a:p>
            <a:p>
              <a:pPr algn="ctr"/>
              <a:r>
                <a:rPr kumimoji="1" lang="en-US" altLang="ja-JP" sz="3600" dirty="0" smtClean="0">
                  <a:latin typeface="Times"/>
                  <a:cs typeface="Times"/>
                </a:rPr>
                <a:t>on </a:t>
              </a:r>
              <a:r>
                <a:rPr lang="en-US" altLang="ja-JP" sz="3600" dirty="0" smtClean="0">
                  <a:latin typeface="Times"/>
                  <a:cs typeface="Times"/>
                </a:rPr>
                <a:t>N</a:t>
              </a:r>
              <a:r>
                <a:rPr kumimoji="1" lang="en-US" altLang="ja-JP" sz="3600" dirty="0" smtClean="0">
                  <a:latin typeface="Times"/>
                  <a:cs typeface="Times"/>
                </a:rPr>
                <a:t>ucleus target</a:t>
              </a:r>
              <a:endParaRPr lang="en-US" altLang="ja-JP" sz="3600" baseline="-25000" dirty="0" smtClean="0">
                <a:latin typeface="Times"/>
                <a:cs typeface="Times"/>
              </a:endParaRPr>
            </a:p>
            <a:p>
              <a:pPr algn="ctr"/>
              <a:endParaRPr kumimoji="1" lang="en-US" altLang="ja-JP" sz="3600" dirty="0" smtClean="0">
                <a:latin typeface="Times"/>
                <a:cs typeface="Times"/>
              </a:endParaRPr>
            </a:p>
            <a:p>
              <a:pPr algn="ctr"/>
              <a:endParaRPr lang="en-US" altLang="ja-JP" sz="3600" dirty="0"/>
            </a:p>
            <a:p>
              <a:pPr algn="ctr"/>
              <a:endParaRPr kumimoji="1" lang="en-US" altLang="ja-JP" sz="2400" dirty="0" smtClean="0"/>
            </a:p>
            <a:p>
              <a:pPr algn="ctr"/>
              <a:r>
                <a:rPr kumimoji="1" lang="en-US" altLang="ja-JP" sz="3200" dirty="0" smtClean="0">
                  <a:latin typeface="Times"/>
                  <a:cs typeface="Times"/>
                </a:rPr>
                <a:t>Nucleon density distribution </a:t>
              </a:r>
              <a:r>
                <a:rPr kumimoji="1" lang="en-US" altLang="ja-JP" sz="3200" i="1" dirty="0" err="1" smtClean="0">
                  <a:latin typeface="Times"/>
                  <a:cs typeface="Times"/>
                </a:rPr>
                <a:t>ρ</a:t>
              </a:r>
              <a:r>
                <a:rPr kumimoji="1" lang="en-US" altLang="ja-JP" sz="3200" i="1" baseline="-25000" dirty="0" err="1" smtClean="0">
                  <a:latin typeface="Times"/>
                  <a:cs typeface="Times"/>
                </a:rPr>
                <a:t>N</a:t>
              </a:r>
              <a:endParaRPr kumimoji="1" lang="ja-JP" altLang="en-US" sz="3200" i="1" baseline="-25000" dirty="0">
                <a:latin typeface="Times"/>
                <a:cs typeface="Times"/>
              </a:endParaRPr>
            </a:p>
          </p:txBody>
        </p:sp>
        <p:sp>
          <p:nvSpPr>
            <p:cNvPr id="14" name="下矢印 13"/>
            <p:cNvSpPr/>
            <p:nvPr/>
          </p:nvSpPr>
          <p:spPr>
            <a:xfrm>
              <a:off x="1928355" y="3327055"/>
              <a:ext cx="893627" cy="987834"/>
            </a:xfrm>
            <a:prstGeom prst="downArrow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200" b="1" dirty="0" smtClean="0">
                <a:latin typeface="Times"/>
                <a:cs typeface="Times"/>
              </a:rPr>
              <a:t>Relation between </a:t>
            </a:r>
            <a:r>
              <a:rPr kumimoji="1" lang="en-US" altLang="ja-JP" sz="3200" b="1" dirty="0" smtClean="0">
                <a:latin typeface="Times"/>
                <a:cs typeface="Times"/>
              </a:rPr>
              <a:t>Reaction cross section(</a:t>
            </a:r>
            <a:r>
              <a:rPr kumimoji="1" lang="en-US" altLang="ja-JP" sz="3200" b="1" i="1" dirty="0" err="1" smtClean="0">
                <a:latin typeface="Times"/>
                <a:cs typeface="Times"/>
              </a:rPr>
              <a:t>σ</a:t>
            </a:r>
            <a:r>
              <a:rPr kumimoji="1" lang="en-US" altLang="ja-JP" sz="3200" b="1" i="1" baseline="-25000" dirty="0" err="1" smtClean="0">
                <a:latin typeface="Times"/>
                <a:cs typeface="Times"/>
              </a:rPr>
              <a:t>R</a:t>
            </a:r>
            <a:r>
              <a:rPr kumimoji="1" lang="en-US" altLang="ja-JP" sz="3200" b="1" dirty="0" smtClean="0">
                <a:latin typeface="Times"/>
                <a:cs typeface="Times"/>
              </a:rPr>
              <a:t>)</a:t>
            </a:r>
            <a:br>
              <a:rPr kumimoji="1" lang="en-US" altLang="ja-JP" sz="3200" b="1" dirty="0" smtClean="0">
                <a:latin typeface="Times"/>
                <a:cs typeface="Times"/>
              </a:rPr>
            </a:br>
            <a:r>
              <a:rPr kumimoji="1" lang="en-US" altLang="ja-JP" sz="3200" b="1" dirty="0" smtClean="0">
                <a:latin typeface="Times"/>
                <a:cs typeface="Times"/>
              </a:rPr>
              <a:t>and density distribution</a:t>
            </a:r>
            <a:endParaRPr kumimoji="1" lang="ja-JP" altLang="en-US" sz="3200" b="1" dirty="0">
              <a:latin typeface="Times"/>
              <a:cs typeface="Time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7839" y="4922204"/>
            <a:ext cx="5040902" cy="18158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It is impossible to clarify </a:t>
            </a:r>
          </a:p>
          <a:p>
            <a:pPr algn="ctr"/>
            <a:r>
              <a:rPr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a composition of the surface</a:t>
            </a:r>
          </a:p>
          <a:p>
            <a:pPr algn="ctr"/>
            <a:r>
              <a:rPr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 by means of </a:t>
            </a:r>
            <a:r>
              <a:rPr lang="en-US" altLang="ja-JP" sz="2800" i="1" dirty="0" err="1" smtClean="0">
                <a:solidFill>
                  <a:srgbClr val="FFFF00"/>
                </a:solidFill>
                <a:latin typeface="Times"/>
                <a:cs typeface="Times"/>
              </a:rPr>
              <a:t>σ</a:t>
            </a:r>
            <a:r>
              <a:rPr lang="en-US" altLang="ja-JP" sz="2800" i="1" baseline="-25000" dirty="0" err="1" smtClean="0">
                <a:solidFill>
                  <a:srgbClr val="FFFF00"/>
                </a:solidFill>
                <a:latin typeface="Times"/>
                <a:cs typeface="Times"/>
              </a:rPr>
              <a:t>R</a:t>
            </a:r>
            <a:endParaRPr lang="en-US" altLang="ja-JP" sz="2800" i="1" baseline="-250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pPr algn="ctr"/>
            <a:r>
              <a:rPr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 on p-n symmetric target. </a:t>
            </a:r>
            <a:r>
              <a:rPr kumimoji="1"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endParaRPr kumimoji="1" lang="ja-JP" altLang="en-US" sz="28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5306785" y="2683473"/>
            <a:ext cx="3762013" cy="4072637"/>
            <a:chOff x="5306785" y="1649047"/>
            <a:chExt cx="3762013" cy="4072637"/>
          </a:xfrm>
        </p:grpSpPr>
        <p:grpSp>
          <p:nvGrpSpPr>
            <p:cNvPr id="30" name="図形グループ 29"/>
            <p:cNvGrpSpPr/>
            <p:nvPr/>
          </p:nvGrpSpPr>
          <p:grpSpPr>
            <a:xfrm>
              <a:off x="5306785" y="1649047"/>
              <a:ext cx="3762012" cy="4072637"/>
              <a:chOff x="4741815" y="1991348"/>
              <a:chExt cx="4137420" cy="4479042"/>
            </a:xfrm>
          </p:grpSpPr>
          <p:pic>
            <p:nvPicPr>
              <p:cNvPr id="29" name="図 2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741815" y="1991348"/>
                <a:ext cx="4137420" cy="4479042"/>
              </a:xfrm>
              <a:prstGeom prst="rect">
                <a:avLst/>
              </a:prstGeom>
            </p:spPr>
          </p:pic>
          <p:sp>
            <p:nvSpPr>
              <p:cNvPr id="12" name="テキスト ボックス 11"/>
              <p:cNvSpPr txBox="1"/>
              <p:nvPr/>
            </p:nvSpPr>
            <p:spPr>
              <a:xfrm>
                <a:off x="7682056" y="2089701"/>
                <a:ext cx="505575" cy="5232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err="1" smtClean="0">
                    <a:solidFill>
                      <a:schemeClr val="bg1"/>
                    </a:solidFill>
                  </a:rPr>
                  <a:t>σ</a:t>
                </a:r>
                <a:r>
                  <a:rPr kumimoji="1" lang="en-US" altLang="ja-JP" sz="2800" baseline="-25000" dirty="0" err="1" smtClean="0">
                    <a:solidFill>
                      <a:schemeClr val="bg1"/>
                    </a:solidFill>
                  </a:rPr>
                  <a:t>R</a:t>
                </a:r>
                <a:endParaRPr kumimoji="1" lang="ja-JP" altLang="en-US" sz="2800" baseline="-25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テキスト ボックス 2"/>
            <p:cNvSpPr txBox="1"/>
            <p:nvPr/>
          </p:nvSpPr>
          <p:spPr>
            <a:xfrm>
              <a:off x="5306786" y="5075353"/>
              <a:ext cx="3762012" cy="584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chemeClr val="bg1"/>
                  </a:solidFill>
                  <a:latin typeface="Times"/>
                  <a:cs typeface="Times"/>
                </a:rPr>
                <a:t>High energy →The inner part of nucleus</a:t>
              </a:r>
            </a:p>
            <a:p>
              <a:pPr algn="ctr"/>
              <a:r>
                <a:rPr lang="en-US" altLang="ja-JP" sz="1600" dirty="0" smtClean="0">
                  <a:solidFill>
                    <a:schemeClr val="bg1"/>
                  </a:solidFill>
                  <a:latin typeface="Times"/>
                  <a:cs typeface="Times"/>
                </a:rPr>
                <a:t>Low </a:t>
              </a:r>
              <a:r>
                <a:rPr lang="en-US" altLang="ja-JP" sz="1600" dirty="0">
                  <a:solidFill>
                    <a:schemeClr val="bg1"/>
                  </a:solidFill>
                  <a:latin typeface="Times"/>
                  <a:cs typeface="Times"/>
                </a:rPr>
                <a:t>energy →The 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Times"/>
                  <a:cs typeface="Times"/>
                </a:rPr>
                <a:t>outer </a:t>
              </a:r>
              <a:r>
                <a:rPr lang="en-US" altLang="ja-JP" sz="1600" dirty="0">
                  <a:solidFill>
                    <a:schemeClr val="bg1"/>
                  </a:solidFill>
                  <a:latin typeface="Times"/>
                  <a:cs typeface="Times"/>
                </a:rPr>
                <a:t>part of 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Times"/>
                  <a:cs typeface="Times"/>
                </a:rPr>
                <a:t>nucleus</a:t>
              </a:r>
              <a:endParaRPr lang="ja-JP" altLang="en-US" sz="16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358611" y="1872447"/>
            <a:ext cx="3172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Times"/>
                <a:cs typeface="Times"/>
              </a:rPr>
              <a:t>p-n</a:t>
            </a:r>
            <a:r>
              <a:rPr kumimoji="1" lang="en-US" altLang="ja-JP" sz="2800" dirty="0" smtClean="0">
                <a:latin typeface="Times"/>
                <a:cs typeface="Times"/>
              </a:rPr>
              <a:t> symmetric target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323725" y="2282022"/>
            <a:ext cx="983060" cy="23203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94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7986813"/>
              </p:ext>
            </p:extLst>
          </p:nvPr>
        </p:nvGraphicFramePr>
        <p:xfrm>
          <a:off x="5949918" y="3315277"/>
          <a:ext cx="2866428" cy="1328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4" name="数式" r:id="rId3" imgW="1041400" imgH="482600" progId="Equation.3">
                  <p:embed/>
                </p:oleObj>
              </mc:Choice>
              <mc:Fallback>
                <p:oleObj name="数式" r:id="rId3" imgW="1041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49918" y="3315277"/>
                        <a:ext cx="2866428" cy="1328345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 w="38100" cmpd="sng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>
                <a:latin typeface="Times"/>
                <a:cs typeface="Times"/>
              </a:rPr>
              <a:t>Measurement </a:t>
            </a:r>
            <a:r>
              <a:rPr lang="en-US" altLang="ja-JP" b="1" dirty="0" smtClean="0">
                <a:latin typeface="Times"/>
                <a:cs typeface="Times"/>
              </a:rPr>
              <a:t>of </a:t>
            </a:r>
            <a:r>
              <a:rPr lang="en-US" altLang="ja-JP" b="1" dirty="0" err="1" smtClean="0">
                <a:latin typeface="Times"/>
                <a:cs typeface="Times"/>
              </a:rPr>
              <a:t>σ</a:t>
            </a:r>
            <a:r>
              <a:rPr lang="en-US" altLang="ja-JP" b="1" baseline="-25000" dirty="0" err="1" smtClean="0">
                <a:latin typeface="Times"/>
                <a:cs typeface="Times"/>
              </a:rPr>
              <a:t>R</a:t>
            </a:r>
            <a:r>
              <a:rPr lang="en-US" altLang="ja-JP" b="1" baseline="-25000" dirty="0" smtClean="0">
                <a:latin typeface="Times"/>
                <a:cs typeface="Times"/>
              </a:rPr>
              <a:t/>
            </a:r>
            <a:br>
              <a:rPr lang="en-US" altLang="ja-JP" b="1" baseline="-25000" dirty="0" smtClean="0">
                <a:latin typeface="Times"/>
                <a:cs typeface="Times"/>
              </a:rPr>
            </a:br>
            <a:r>
              <a:rPr lang="en-US" altLang="ja-JP" b="1" dirty="0" smtClean="0">
                <a:latin typeface="Times"/>
                <a:cs typeface="Times"/>
              </a:rPr>
              <a:t>〜Transmission method〜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5216" y="4741109"/>
            <a:ext cx="138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/>
                <a:cs typeface="Times"/>
              </a:rPr>
              <a:t>Incident </a:t>
            </a:r>
            <a:r>
              <a:rPr lang="en-US" altLang="ja-JP" dirty="0" err="1" smtClean="0">
                <a:latin typeface="Times"/>
                <a:cs typeface="Times"/>
              </a:rPr>
              <a:t>partices</a:t>
            </a:r>
            <a:endParaRPr kumimoji="1" lang="en-US" altLang="ja-JP" dirty="0" smtClean="0">
              <a:latin typeface="Times"/>
              <a:cs typeface="Times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13268" y="2719368"/>
            <a:ext cx="4824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2343930" y="2017290"/>
            <a:ext cx="860927" cy="14041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31370" y="2017290"/>
            <a:ext cx="252028" cy="1404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817625" y="2017290"/>
            <a:ext cx="252028" cy="14041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87502" y="1370960"/>
            <a:ext cx="1370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"/>
                <a:cs typeface="Times"/>
              </a:rPr>
              <a:t>Reaction </a:t>
            </a:r>
          </a:p>
          <a:p>
            <a:pPr algn="ctr"/>
            <a:r>
              <a:rPr kumimoji="1" lang="en-US" altLang="ja-JP" dirty="0" smtClean="0">
                <a:latin typeface="Times"/>
                <a:cs typeface="Times"/>
              </a:rPr>
              <a:t>target</a:t>
            </a:r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12279" y="1462786"/>
            <a:ext cx="120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/>
                <a:cs typeface="Times"/>
              </a:rPr>
              <a:t>Detector</a:t>
            </a:r>
            <a:r>
              <a:rPr lang="ja-JP" altLang="en-US" dirty="0" smtClean="0">
                <a:latin typeface="Times"/>
                <a:cs typeface="Times"/>
              </a:rPr>
              <a:t>１</a:t>
            </a:r>
            <a:endParaRPr lang="en-US" altLang="ja-JP" dirty="0" smtClean="0">
              <a:latin typeface="Times"/>
              <a:cs typeface="Time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00494" y="1466495"/>
            <a:ext cx="127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/>
                <a:cs typeface="Times"/>
              </a:rPr>
              <a:t>Detector</a:t>
            </a:r>
            <a:r>
              <a:rPr lang="ja-JP" altLang="en-US" dirty="0" smtClean="0">
                <a:latin typeface="Times"/>
                <a:cs typeface="Times"/>
              </a:rPr>
              <a:t>２</a:t>
            </a:r>
            <a:endParaRPr lang="en-US" altLang="ja-JP" dirty="0" smtClean="0">
              <a:latin typeface="Times"/>
              <a:cs typeface="Time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5216" y="2017291"/>
            <a:ext cx="138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"/>
                <a:cs typeface="Times"/>
              </a:rPr>
              <a:t>Incident particles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076550" y="201678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>
                <a:latin typeface="Times"/>
                <a:cs typeface="Times"/>
              </a:rPr>
              <a:t>Non-reacted particles</a:t>
            </a:r>
            <a:endParaRPr kumimoji="1" lang="en-US" altLang="ja-JP" dirty="0" smtClean="0">
              <a:latin typeface="Times"/>
              <a:cs typeface="Times"/>
            </a:endParaRPr>
          </a:p>
          <a:p>
            <a:pPr algn="ctr"/>
            <a:endParaRPr kumimoji="1" lang="ja-JP" altLang="en-US" dirty="0">
              <a:latin typeface="Times"/>
              <a:cs typeface="Times"/>
            </a:endParaRPr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28765"/>
              </p:ext>
            </p:extLst>
          </p:nvPr>
        </p:nvGraphicFramePr>
        <p:xfrm>
          <a:off x="6763564" y="1447969"/>
          <a:ext cx="1239135" cy="922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5" name="数式" r:id="rId5" imgW="596900" imgH="444500" progId="Equation.3">
                  <p:embed/>
                </p:oleObj>
              </mc:Choice>
              <mc:Fallback>
                <p:oleObj name="数式" r:id="rId5" imgW="596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63564" y="1447969"/>
                        <a:ext cx="1239135" cy="922760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 w="38100" cmpd="sng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581165"/>
              </p:ext>
            </p:extLst>
          </p:nvPr>
        </p:nvGraphicFramePr>
        <p:xfrm>
          <a:off x="6668832" y="5616081"/>
          <a:ext cx="1428600" cy="909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96" name="数式" r:id="rId7" imgW="698500" imgH="444500" progId="Equation.3">
                  <p:embed/>
                </p:oleObj>
              </mc:Choice>
              <mc:Fallback>
                <p:oleObj name="数式" r:id="rId7" imgW="698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68832" y="5616081"/>
                        <a:ext cx="1428600" cy="909109"/>
                      </a:xfrm>
                      <a:prstGeom prst="rect">
                        <a:avLst/>
                      </a:prstGeom>
                      <a:solidFill>
                        <a:srgbClr val="FCD5B5"/>
                      </a:solidFill>
                      <a:ln w="38100" cmpd="sng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直線矢印コネクタ 30"/>
          <p:cNvCxnSpPr/>
          <p:nvPr/>
        </p:nvCxnSpPr>
        <p:spPr>
          <a:xfrm>
            <a:off x="7383132" y="2663115"/>
            <a:ext cx="0" cy="49063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7383132" y="4814738"/>
            <a:ext cx="0" cy="503999"/>
          </a:xfrm>
          <a:prstGeom prst="straightConnector1">
            <a:avLst/>
          </a:prstGeom>
          <a:ln w="76200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13268" y="2887856"/>
            <a:ext cx="669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N</a:t>
            </a:r>
            <a:r>
              <a:rPr kumimoji="1" lang="en-US" altLang="ja-JP" sz="2400" baseline="-25000" dirty="0" smtClean="0">
                <a:latin typeface="Times"/>
                <a:cs typeface="Times"/>
              </a:rPr>
              <a:t>1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in</a:t>
            </a:r>
            <a:endParaRPr kumimoji="1" lang="ja-JP" altLang="en-US" sz="2400" baseline="30000" dirty="0">
              <a:latin typeface="Times"/>
              <a:cs typeface="Times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461654" y="2910778"/>
            <a:ext cx="669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Times"/>
                <a:cs typeface="Times"/>
              </a:rPr>
              <a:t>N</a:t>
            </a:r>
            <a:r>
              <a:rPr lang="en-US" altLang="ja-JP" sz="2400" baseline="-25000" dirty="0" smtClean="0">
                <a:latin typeface="Times"/>
                <a:cs typeface="Times"/>
              </a:rPr>
              <a:t>2</a:t>
            </a:r>
            <a:r>
              <a:rPr lang="en-US" altLang="ja-JP" sz="2400" baseline="30000" dirty="0" smtClean="0">
                <a:latin typeface="Times"/>
                <a:cs typeface="Times"/>
              </a:rPr>
              <a:t>in</a:t>
            </a:r>
            <a:endParaRPr lang="ja-JP" altLang="en-US" sz="2400" baseline="30000" dirty="0">
              <a:latin typeface="Times"/>
              <a:cs typeface="Times"/>
            </a:endParaRPr>
          </a:p>
        </p:txBody>
      </p:sp>
      <p:grpSp>
        <p:nvGrpSpPr>
          <p:cNvPr id="18" name="図形グループ 17"/>
          <p:cNvGrpSpPr/>
          <p:nvPr/>
        </p:nvGrpSpPr>
        <p:grpSpPr>
          <a:xfrm>
            <a:off x="645124" y="4042501"/>
            <a:ext cx="5119466" cy="2103270"/>
            <a:chOff x="613268" y="4421920"/>
            <a:chExt cx="5119466" cy="2103270"/>
          </a:xfrm>
        </p:grpSpPr>
        <p:cxnSp>
          <p:nvCxnSpPr>
            <p:cNvPr id="4" name="直線矢印コネクタ 3"/>
            <p:cNvCxnSpPr/>
            <p:nvPr/>
          </p:nvCxnSpPr>
          <p:spPr>
            <a:xfrm>
              <a:off x="613268" y="5823112"/>
              <a:ext cx="482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正方形/長方形 4"/>
            <p:cNvSpPr/>
            <p:nvPr/>
          </p:nvSpPr>
          <p:spPr>
            <a:xfrm>
              <a:off x="2343930" y="5121034"/>
              <a:ext cx="860927" cy="1404156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531370" y="5121034"/>
              <a:ext cx="252028" cy="14041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817625" y="5121034"/>
              <a:ext cx="252028" cy="14041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961062" y="4421920"/>
              <a:ext cx="16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err="1" smtClean="0">
                  <a:latin typeface="Times"/>
                  <a:cs typeface="Times"/>
                </a:rPr>
                <a:t>Reation</a:t>
              </a:r>
              <a:r>
                <a:rPr kumimoji="1" lang="en-US" altLang="ja-JP" dirty="0" smtClean="0">
                  <a:latin typeface="Times"/>
                  <a:cs typeface="Times"/>
                </a:rPr>
                <a:t> target out</a:t>
              </a:r>
              <a:endParaRPr kumimoji="1" lang="ja-JP" altLang="en-US" dirty="0">
                <a:latin typeface="Times"/>
                <a:cs typeface="Times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962474" y="4671511"/>
              <a:ext cx="1309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Times"/>
                  <a:cs typeface="Times"/>
                </a:rPr>
                <a:t>Detector</a:t>
              </a:r>
              <a:r>
                <a:rPr lang="ja-JP" altLang="en-US" dirty="0" smtClean="0">
                  <a:latin typeface="Times"/>
                  <a:cs typeface="Times"/>
                </a:rPr>
                <a:t>１</a:t>
              </a:r>
              <a:endParaRPr lang="en-US" altLang="ja-JP" dirty="0" smtClean="0">
                <a:latin typeface="Times"/>
                <a:cs typeface="Times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273304" y="4671511"/>
              <a:ext cx="13668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Times"/>
                  <a:cs typeface="Times"/>
                </a:rPr>
                <a:t>Detector</a:t>
              </a:r>
              <a:r>
                <a:rPr lang="ja-JP" altLang="en-US" dirty="0" smtClean="0">
                  <a:latin typeface="Times"/>
                  <a:cs typeface="Times"/>
                </a:rPr>
                <a:t>２</a:t>
              </a:r>
              <a:endParaRPr lang="en-US" altLang="ja-JP" dirty="0" smtClean="0">
                <a:latin typeface="Times"/>
                <a:cs typeface="Times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076550" y="512052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Times"/>
                  <a:cs typeface="Times"/>
                </a:rPr>
                <a:t>Non-reacted particles</a:t>
              </a:r>
              <a:endParaRPr kumimoji="1" lang="en-US" altLang="ja-JP" dirty="0" smtClean="0">
                <a:latin typeface="Times"/>
                <a:cs typeface="Times"/>
              </a:endParaRPr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613268" y="5985184"/>
              <a:ext cx="772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Times"/>
                  <a:cs typeface="Times"/>
                </a:rPr>
                <a:t>N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1</a:t>
              </a:r>
              <a:r>
                <a:rPr lang="en-US" altLang="ja-JP" sz="2400" baseline="30000" dirty="0" smtClean="0">
                  <a:latin typeface="Times"/>
                  <a:cs typeface="Times"/>
                </a:rPr>
                <a:t>out</a:t>
              </a:r>
              <a:endParaRPr lang="ja-JP" altLang="en-US" sz="2400" baseline="30000" dirty="0">
                <a:latin typeface="Times"/>
                <a:cs typeface="Times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461654" y="5985184"/>
              <a:ext cx="7720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dirty="0" smtClean="0">
                  <a:latin typeface="Times"/>
                  <a:cs typeface="Times"/>
                </a:rPr>
                <a:t>N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2</a:t>
              </a:r>
              <a:r>
                <a:rPr lang="en-US" altLang="ja-JP" sz="2400" baseline="30000" dirty="0" smtClean="0">
                  <a:latin typeface="Times"/>
                  <a:cs typeface="Times"/>
                </a:rPr>
                <a:t>out</a:t>
              </a:r>
              <a:endParaRPr lang="ja-JP" altLang="en-US" sz="2400" baseline="30000" dirty="0">
                <a:latin typeface="Times"/>
                <a:cs typeface="Times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1531369" y="3421446"/>
            <a:ext cx="253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Times"/>
                <a:cs typeface="Times"/>
              </a:rPr>
              <a:t>Target thickness</a:t>
            </a:r>
          </a:p>
          <a:p>
            <a:pPr algn="ctr"/>
            <a:r>
              <a:rPr kumimoji="1" lang="en-US" altLang="ja-JP" sz="2000" dirty="0" smtClean="0">
                <a:latin typeface="Times"/>
                <a:cs typeface="Times"/>
              </a:rPr>
              <a:t> </a:t>
            </a:r>
            <a:r>
              <a:rPr kumimoji="1" lang="en-US" altLang="ja-JP" sz="2000" i="1" dirty="0" smtClean="0">
                <a:latin typeface="Times"/>
                <a:cs typeface="Times"/>
              </a:rPr>
              <a:t>t</a:t>
            </a:r>
            <a:endParaRPr kumimoji="1" lang="ja-JP" altLang="en-US" sz="2000" i="1" dirty="0">
              <a:latin typeface="Times"/>
              <a:cs typeface="Time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5216" y="6340524"/>
            <a:ext cx="5587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Times"/>
                <a:cs typeface="Times"/>
              </a:rPr>
              <a:t>Correction for reactions in the detector.  </a:t>
            </a:r>
            <a:endParaRPr kumimoji="1" lang="ja-JP" alt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18336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9" y="1417638"/>
            <a:ext cx="3526540" cy="302014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i="1" dirty="0" err="1" smtClean="0">
                <a:latin typeface="Times"/>
                <a:cs typeface="Times"/>
              </a:rPr>
              <a:t>ρ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N</a:t>
            </a:r>
            <a:r>
              <a:rPr kumimoji="1" lang="en-US" altLang="ja-JP" b="1" dirty="0" smtClean="0">
                <a:latin typeface="Times"/>
                <a:cs typeface="Times"/>
              </a:rPr>
              <a:t> of </a:t>
            </a:r>
            <a:r>
              <a:rPr kumimoji="1" lang="en-US" altLang="ja-JP" b="1" baseline="30000" dirty="0" smtClean="0">
                <a:latin typeface="Times"/>
                <a:cs typeface="Times"/>
              </a:rPr>
              <a:t>8</a:t>
            </a:r>
            <a:r>
              <a:rPr kumimoji="1" lang="en-US" altLang="ja-JP" b="1" dirty="0" smtClean="0">
                <a:latin typeface="Times"/>
                <a:cs typeface="Times"/>
              </a:rPr>
              <a:t>He</a:t>
            </a:r>
            <a:endParaRPr kumimoji="1" lang="ja-JP" altLang="en-US" b="1" baseline="-25000" dirty="0">
              <a:latin typeface="Times"/>
              <a:cs typeface="Time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565" y="1715766"/>
            <a:ext cx="5122102" cy="469640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-34088" y="4583001"/>
            <a:ext cx="30135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Best Fit</a:t>
            </a:r>
          </a:p>
          <a:p>
            <a:r>
              <a:rPr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Core: Z=2, N=4</a:t>
            </a:r>
          </a:p>
          <a:p>
            <a:r>
              <a:rPr kumimoji="1"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Tail: 2nucleons (1p</a:t>
            </a:r>
            <a:r>
              <a:rPr kumimoji="1" lang="en-US" altLang="ja-JP" sz="2000" baseline="-25000" dirty="0" smtClean="0">
                <a:solidFill>
                  <a:srgbClr val="FFFF00"/>
                </a:solidFill>
                <a:latin typeface="Times"/>
                <a:cs typeface="Times"/>
              </a:rPr>
              <a:t>3/2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Times"/>
                <a:cs typeface="Times"/>
              </a:rPr>
              <a:t> orbit)</a:t>
            </a:r>
            <a:endParaRPr kumimoji="1" lang="ja-JP" altLang="en-US" sz="20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15913" y="1205138"/>
            <a:ext cx="3730809" cy="830997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The core is not a “bare” 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Times"/>
                <a:cs typeface="Times"/>
              </a:rPr>
              <a:t>6</a:t>
            </a:r>
            <a:r>
              <a:rPr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He.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(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Times"/>
                <a:cs typeface="Times"/>
              </a:rPr>
              <a:t>6</a:t>
            </a:r>
            <a:r>
              <a:rPr lang="en-US" altLang="ja-JP" sz="2400" dirty="0" smtClean="0">
                <a:solidFill>
                  <a:srgbClr val="FF0000"/>
                </a:solidFill>
                <a:latin typeface="Times"/>
                <a:cs typeface="Times"/>
              </a:rPr>
              <a:t>He is a halo nucleus.)  </a:t>
            </a:r>
            <a:endParaRPr kumimoji="1" lang="ja-JP" altLang="en-US" sz="2400" dirty="0">
              <a:solidFill>
                <a:srgbClr val="FF0000"/>
              </a:solidFill>
              <a:latin typeface="Times"/>
              <a:cs typeface="Time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634387"/>
            <a:ext cx="26084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Times"/>
                <a:cs typeface="Times"/>
              </a:rPr>
              <a:t>S</a:t>
            </a:r>
            <a:r>
              <a:rPr lang="en-US" altLang="ja-JP" baseline="-25000" dirty="0" smtClean="0">
                <a:latin typeface="Times"/>
                <a:cs typeface="Times"/>
              </a:rPr>
              <a:t>2n</a:t>
            </a:r>
            <a:r>
              <a:rPr lang="en-US" altLang="ja-JP" dirty="0" smtClean="0">
                <a:latin typeface="Times"/>
                <a:cs typeface="Times"/>
              </a:rPr>
              <a:t>=2.14MeV</a:t>
            </a:r>
          </a:p>
          <a:p>
            <a:endParaRPr lang="en-US" altLang="ja-JP" dirty="0" smtClean="0">
              <a:latin typeface="Times"/>
              <a:cs typeface="Times"/>
            </a:endParaRPr>
          </a:p>
          <a:p>
            <a:r>
              <a:rPr lang="en-US" altLang="ja-JP" dirty="0" smtClean="0">
                <a:latin typeface="Times"/>
                <a:cs typeface="Times"/>
              </a:rPr>
              <a:t>Best Fit is 1p3/2 2nucleon </a:t>
            </a:r>
          </a:p>
          <a:p>
            <a:pPr algn="ctr"/>
            <a:r>
              <a:rPr lang="en-US" altLang="ja-JP" dirty="0" smtClean="0">
                <a:latin typeface="Times"/>
                <a:cs typeface="Times"/>
              </a:rPr>
              <a:t>with B.E= 3MeV </a:t>
            </a:r>
            <a:endParaRPr kumimoji="1" lang="ja-JP" altLang="en-US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36151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Single particle density calculation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grpSp>
        <p:nvGrpSpPr>
          <p:cNvPr id="4" name="図形グループ 3"/>
          <p:cNvGrpSpPr/>
          <p:nvPr/>
        </p:nvGrpSpPr>
        <p:grpSpPr>
          <a:xfrm>
            <a:off x="232830" y="2331487"/>
            <a:ext cx="4398953" cy="4342180"/>
            <a:chOff x="1120600" y="151863"/>
            <a:chExt cx="8112520" cy="6447279"/>
          </a:xfrm>
        </p:grpSpPr>
        <p:cxnSp>
          <p:nvCxnSpPr>
            <p:cNvPr id="5" name="直線矢印コネクタ 4"/>
            <p:cNvCxnSpPr/>
            <p:nvPr/>
          </p:nvCxnSpPr>
          <p:spPr>
            <a:xfrm>
              <a:off x="1120600" y="2692119"/>
              <a:ext cx="7156099" cy="0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図形グループ 5"/>
            <p:cNvGrpSpPr/>
            <p:nvPr/>
          </p:nvGrpSpPr>
          <p:grpSpPr>
            <a:xfrm>
              <a:off x="1120600" y="151863"/>
              <a:ext cx="8112520" cy="6447279"/>
              <a:chOff x="1987901" y="0"/>
              <a:chExt cx="8112520" cy="6447279"/>
            </a:xfrm>
          </p:grpSpPr>
          <p:cxnSp>
            <p:nvCxnSpPr>
              <p:cNvPr id="7" name="直線矢印コネクタ 6"/>
              <p:cNvCxnSpPr/>
              <p:nvPr/>
            </p:nvCxnSpPr>
            <p:spPr>
              <a:xfrm flipV="1">
                <a:off x="1987901" y="151863"/>
                <a:ext cx="0" cy="6295416"/>
              </a:xfrm>
              <a:prstGeom prst="straightConnector1">
                <a:avLst/>
              </a:prstGeom>
              <a:ln w="2857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7"/>
              <p:cNvSpPr txBox="1"/>
              <p:nvPr/>
            </p:nvSpPr>
            <p:spPr>
              <a:xfrm>
                <a:off x="1987901" y="0"/>
                <a:ext cx="4540741" cy="7768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dirty="0" smtClean="0">
                    <a:solidFill>
                      <a:srgbClr val="FFFF00"/>
                    </a:solidFill>
                    <a:latin typeface="Times"/>
                    <a:cs typeface="Times"/>
                  </a:rPr>
                  <a:t>Binding Energy</a:t>
                </a:r>
                <a:endParaRPr kumimoji="1" lang="ja-JP" altLang="en-US" sz="2800" dirty="0">
                  <a:solidFill>
                    <a:srgbClr val="FFFF00"/>
                  </a:solidFill>
                  <a:latin typeface="Times"/>
                  <a:cs typeface="Times"/>
                </a:endParaRPr>
              </a:p>
            </p:txBody>
          </p:sp>
          <p:grpSp>
            <p:nvGrpSpPr>
              <p:cNvPr id="9" name="図形グループ 8"/>
              <p:cNvGrpSpPr/>
              <p:nvPr/>
            </p:nvGrpSpPr>
            <p:grpSpPr>
              <a:xfrm>
                <a:off x="1987901" y="1061082"/>
                <a:ext cx="8112520" cy="5102906"/>
                <a:chOff x="1987901" y="1061082"/>
                <a:chExt cx="8112520" cy="5102906"/>
              </a:xfrm>
            </p:grpSpPr>
            <p:sp>
              <p:nvSpPr>
                <p:cNvPr id="10" name="フリーフォーム 9"/>
                <p:cNvSpPr/>
                <p:nvPr/>
              </p:nvSpPr>
              <p:spPr>
                <a:xfrm>
                  <a:off x="1987901" y="1061082"/>
                  <a:ext cx="6972540" cy="5075296"/>
                </a:xfrm>
                <a:custGeom>
                  <a:avLst/>
                  <a:gdLst>
                    <a:gd name="connsiteX0" fmla="*/ 0 w 8835116"/>
                    <a:gd name="connsiteY0" fmla="*/ 5652368 h 5652368"/>
                    <a:gd name="connsiteX1" fmla="*/ 2443462 w 8835116"/>
                    <a:gd name="connsiteY1" fmla="*/ 4561715 h 5652368"/>
                    <a:gd name="connsiteX2" fmla="*/ 3382193 w 8835116"/>
                    <a:gd name="connsiteY2" fmla="*/ 820360 h 5652368"/>
                    <a:gd name="connsiteX3" fmla="*/ 4583217 w 8835116"/>
                    <a:gd name="connsiteY3" fmla="*/ 19628 h 5652368"/>
                    <a:gd name="connsiteX4" fmla="*/ 5908484 w 8835116"/>
                    <a:gd name="connsiteY4" fmla="*/ 1275950 h 5652368"/>
                    <a:gd name="connsiteX5" fmla="*/ 8835116 w 8835116"/>
                    <a:gd name="connsiteY5" fmla="*/ 2076682 h 5652368"/>
                    <a:gd name="connsiteX0" fmla="*/ 0 w 8338141"/>
                    <a:gd name="connsiteY0" fmla="*/ 5652368 h 5652368"/>
                    <a:gd name="connsiteX1" fmla="*/ 2443462 w 8338141"/>
                    <a:gd name="connsiteY1" fmla="*/ 4561715 h 5652368"/>
                    <a:gd name="connsiteX2" fmla="*/ 3382193 w 8338141"/>
                    <a:gd name="connsiteY2" fmla="*/ 820360 h 5652368"/>
                    <a:gd name="connsiteX3" fmla="*/ 4583217 w 8338141"/>
                    <a:gd name="connsiteY3" fmla="*/ 19628 h 5652368"/>
                    <a:gd name="connsiteX4" fmla="*/ 5908484 w 8338141"/>
                    <a:gd name="connsiteY4" fmla="*/ 1275950 h 5652368"/>
                    <a:gd name="connsiteX5" fmla="*/ 8338141 w 8338141"/>
                    <a:gd name="connsiteY5" fmla="*/ 1441618 h 5652368"/>
                    <a:gd name="connsiteX0" fmla="*/ 0 w 6971459"/>
                    <a:gd name="connsiteY0" fmla="*/ 5044915 h 5044915"/>
                    <a:gd name="connsiteX1" fmla="*/ 1076780 w 6971459"/>
                    <a:gd name="connsiteY1" fmla="*/ 4561715 h 5044915"/>
                    <a:gd name="connsiteX2" fmla="*/ 2015511 w 6971459"/>
                    <a:gd name="connsiteY2" fmla="*/ 820360 h 5044915"/>
                    <a:gd name="connsiteX3" fmla="*/ 3216535 w 6971459"/>
                    <a:gd name="connsiteY3" fmla="*/ 19628 h 5044915"/>
                    <a:gd name="connsiteX4" fmla="*/ 4541802 w 6971459"/>
                    <a:gd name="connsiteY4" fmla="*/ 1275950 h 5044915"/>
                    <a:gd name="connsiteX5" fmla="*/ 6971459 w 6971459"/>
                    <a:gd name="connsiteY5" fmla="*/ 1441618 h 5044915"/>
                    <a:gd name="connsiteX0" fmla="*/ 1499 w 6972958"/>
                    <a:gd name="connsiteY0" fmla="*/ 5044915 h 5099923"/>
                    <a:gd name="connsiteX1" fmla="*/ 1078279 w 6972958"/>
                    <a:gd name="connsiteY1" fmla="*/ 4561715 h 5099923"/>
                    <a:gd name="connsiteX2" fmla="*/ 2017010 w 6972958"/>
                    <a:gd name="connsiteY2" fmla="*/ 820360 h 5099923"/>
                    <a:gd name="connsiteX3" fmla="*/ 3218034 w 6972958"/>
                    <a:gd name="connsiteY3" fmla="*/ 19628 h 5099923"/>
                    <a:gd name="connsiteX4" fmla="*/ 4543301 w 6972958"/>
                    <a:gd name="connsiteY4" fmla="*/ 1275950 h 5099923"/>
                    <a:gd name="connsiteX5" fmla="*/ 6972958 w 6972958"/>
                    <a:gd name="connsiteY5" fmla="*/ 1441618 h 5099923"/>
                    <a:gd name="connsiteX0" fmla="*/ 1499 w 6972958"/>
                    <a:gd name="connsiteY0" fmla="*/ 5113943 h 5152447"/>
                    <a:gd name="connsiteX1" fmla="*/ 1078279 w 6972958"/>
                    <a:gd name="connsiteY1" fmla="*/ 4561715 h 5152447"/>
                    <a:gd name="connsiteX2" fmla="*/ 2017010 w 6972958"/>
                    <a:gd name="connsiteY2" fmla="*/ 820360 h 5152447"/>
                    <a:gd name="connsiteX3" fmla="*/ 3218034 w 6972958"/>
                    <a:gd name="connsiteY3" fmla="*/ 19628 h 5152447"/>
                    <a:gd name="connsiteX4" fmla="*/ 4543301 w 6972958"/>
                    <a:gd name="connsiteY4" fmla="*/ 1275950 h 5152447"/>
                    <a:gd name="connsiteX5" fmla="*/ 6972958 w 6972958"/>
                    <a:gd name="connsiteY5" fmla="*/ 1441618 h 5152447"/>
                    <a:gd name="connsiteX0" fmla="*/ 1106 w 6972565"/>
                    <a:gd name="connsiteY0" fmla="*/ 5110939 h 5118595"/>
                    <a:gd name="connsiteX1" fmla="*/ 1367788 w 6972565"/>
                    <a:gd name="connsiteY1" fmla="*/ 4254985 h 5118595"/>
                    <a:gd name="connsiteX2" fmla="*/ 2016617 w 6972565"/>
                    <a:gd name="connsiteY2" fmla="*/ 817356 h 5118595"/>
                    <a:gd name="connsiteX3" fmla="*/ 3217641 w 6972565"/>
                    <a:gd name="connsiteY3" fmla="*/ 16624 h 5118595"/>
                    <a:gd name="connsiteX4" fmla="*/ 4542908 w 6972565"/>
                    <a:gd name="connsiteY4" fmla="*/ 1272946 h 5118595"/>
                    <a:gd name="connsiteX5" fmla="*/ 6972565 w 6972565"/>
                    <a:gd name="connsiteY5" fmla="*/ 1438614 h 5118595"/>
                    <a:gd name="connsiteX0" fmla="*/ 1081 w 6972540"/>
                    <a:gd name="connsiteY0" fmla="*/ 5096170 h 5102803"/>
                    <a:gd name="connsiteX1" fmla="*/ 1367763 w 6972540"/>
                    <a:gd name="connsiteY1" fmla="*/ 4240216 h 5102803"/>
                    <a:gd name="connsiteX2" fmla="*/ 1864738 w 6972540"/>
                    <a:gd name="connsiteY2" fmla="*/ 1064896 h 5102803"/>
                    <a:gd name="connsiteX3" fmla="*/ 3217616 w 6972540"/>
                    <a:gd name="connsiteY3" fmla="*/ 1855 h 5102803"/>
                    <a:gd name="connsiteX4" fmla="*/ 4542883 w 6972540"/>
                    <a:gd name="connsiteY4" fmla="*/ 1258177 h 5102803"/>
                    <a:gd name="connsiteX5" fmla="*/ 6972540 w 6972540"/>
                    <a:gd name="connsiteY5" fmla="*/ 1423845 h 5102803"/>
                    <a:gd name="connsiteX0" fmla="*/ 1081 w 6972540"/>
                    <a:gd name="connsiteY0" fmla="*/ 5097579 h 5104212"/>
                    <a:gd name="connsiteX1" fmla="*/ 1367763 w 6972540"/>
                    <a:gd name="connsiteY1" fmla="*/ 4241625 h 5104212"/>
                    <a:gd name="connsiteX2" fmla="*/ 1864738 w 6972540"/>
                    <a:gd name="connsiteY2" fmla="*/ 1066305 h 5104212"/>
                    <a:gd name="connsiteX3" fmla="*/ 3217616 w 6972540"/>
                    <a:gd name="connsiteY3" fmla="*/ 3264 h 5104212"/>
                    <a:gd name="connsiteX4" fmla="*/ 4542883 w 6972540"/>
                    <a:gd name="connsiteY4" fmla="*/ 1259586 h 5104212"/>
                    <a:gd name="connsiteX5" fmla="*/ 6972540 w 6972540"/>
                    <a:gd name="connsiteY5" fmla="*/ 1425254 h 5104212"/>
                    <a:gd name="connsiteX0" fmla="*/ 1081 w 6972540"/>
                    <a:gd name="connsiteY0" fmla="*/ 5068664 h 5075297"/>
                    <a:gd name="connsiteX1" fmla="*/ 1367763 w 6972540"/>
                    <a:gd name="connsiteY1" fmla="*/ 4212710 h 5075297"/>
                    <a:gd name="connsiteX2" fmla="*/ 1864738 w 6972540"/>
                    <a:gd name="connsiteY2" fmla="*/ 1037390 h 5075297"/>
                    <a:gd name="connsiteX3" fmla="*/ 2789665 w 6972540"/>
                    <a:gd name="connsiteY3" fmla="*/ 1960 h 5075297"/>
                    <a:gd name="connsiteX4" fmla="*/ 4542883 w 6972540"/>
                    <a:gd name="connsiteY4" fmla="*/ 1230671 h 5075297"/>
                    <a:gd name="connsiteX5" fmla="*/ 6972540 w 6972540"/>
                    <a:gd name="connsiteY5" fmla="*/ 1396339 h 5075297"/>
                    <a:gd name="connsiteX0" fmla="*/ 1081 w 6972540"/>
                    <a:gd name="connsiteY0" fmla="*/ 5066716 h 5073349"/>
                    <a:gd name="connsiteX1" fmla="*/ 1367763 w 6972540"/>
                    <a:gd name="connsiteY1" fmla="*/ 4210762 h 5073349"/>
                    <a:gd name="connsiteX2" fmla="*/ 1864738 w 6972540"/>
                    <a:gd name="connsiteY2" fmla="*/ 1035442 h 5073349"/>
                    <a:gd name="connsiteX3" fmla="*/ 2789665 w 6972540"/>
                    <a:gd name="connsiteY3" fmla="*/ 12 h 5073349"/>
                    <a:gd name="connsiteX4" fmla="*/ 4142542 w 6972540"/>
                    <a:gd name="connsiteY4" fmla="*/ 1049248 h 5073349"/>
                    <a:gd name="connsiteX5" fmla="*/ 6972540 w 6972540"/>
                    <a:gd name="connsiteY5" fmla="*/ 1394391 h 5073349"/>
                    <a:gd name="connsiteX0" fmla="*/ 1081 w 6972540"/>
                    <a:gd name="connsiteY0" fmla="*/ 5068176 h 5074809"/>
                    <a:gd name="connsiteX1" fmla="*/ 1367763 w 6972540"/>
                    <a:gd name="connsiteY1" fmla="*/ 4212222 h 5074809"/>
                    <a:gd name="connsiteX2" fmla="*/ 1864738 w 6972540"/>
                    <a:gd name="connsiteY2" fmla="*/ 1036902 h 5074809"/>
                    <a:gd name="connsiteX3" fmla="*/ 2789665 w 6972540"/>
                    <a:gd name="connsiteY3" fmla="*/ 1472 h 5074809"/>
                    <a:gd name="connsiteX4" fmla="*/ 4791370 w 6972540"/>
                    <a:gd name="connsiteY4" fmla="*/ 1202571 h 5074809"/>
                    <a:gd name="connsiteX5" fmla="*/ 6972540 w 6972540"/>
                    <a:gd name="connsiteY5" fmla="*/ 1395851 h 5074809"/>
                    <a:gd name="connsiteX0" fmla="*/ 1081 w 6972540"/>
                    <a:gd name="connsiteY0" fmla="*/ 5068176 h 5074809"/>
                    <a:gd name="connsiteX1" fmla="*/ 1367763 w 6972540"/>
                    <a:gd name="connsiteY1" fmla="*/ 4212222 h 5074809"/>
                    <a:gd name="connsiteX2" fmla="*/ 1864738 w 6972540"/>
                    <a:gd name="connsiteY2" fmla="*/ 1036902 h 5074809"/>
                    <a:gd name="connsiteX3" fmla="*/ 2789665 w 6972540"/>
                    <a:gd name="connsiteY3" fmla="*/ 1472 h 5074809"/>
                    <a:gd name="connsiteX4" fmla="*/ 4791370 w 6972540"/>
                    <a:gd name="connsiteY4" fmla="*/ 1202571 h 5074809"/>
                    <a:gd name="connsiteX5" fmla="*/ 6972540 w 6972540"/>
                    <a:gd name="connsiteY5" fmla="*/ 1395851 h 5074809"/>
                    <a:gd name="connsiteX0" fmla="*/ 1081 w 6972540"/>
                    <a:gd name="connsiteY0" fmla="*/ 5068663 h 5075296"/>
                    <a:gd name="connsiteX1" fmla="*/ 1367763 w 6972540"/>
                    <a:gd name="connsiteY1" fmla="*/ 4212709 h 5075296"/>
                    <a:gd name="connsiteX2" fmla="*/ 1864738 w 6972540"/>
                    <a:gd name="connsiteY2" fmla="*/ 1037389 h 5075296"/>
                    <a:gd name="connsiteX3" fmla="*/ 2789665 w 6972540"/>
                    <a:gd name="connsiteY3" fmla="*/ 1959 h 5075296"/>
                    <a:gd name="connsiteX4" fmla="*/ 4998443 w 6972540"/>
                    <a:gd name="connsiteY4" fmla="*/ 1230669 h 5075296"/>
                    <a:gd name="connsiteX5" fmla="*/ 6972540 w 6972540"/>
                    <a:gd name="connsiteY5" fmla="*/ 1396338 h 5075296"/>
                    <a:gd name="connsiteX0" fmla="*/ 1081 w 6972540"/>
                    <a:gd name="connsiteY0" fmla="*/ 5068663 h 5075296"/>
                    <a:gd name="connsiteX1" fmla="*/ 1367763 w 6972540"/>
                    <a:gd name="connsiteY1" fmla="*/ 4212709 h 5075296"/>
                    <a:gd name="connsiteX2" fmla="*/ 1864738 w 6972540"/>
                    <a:gd name="connsiteY2" fmla="*/ 1037389 h 5075296"/>
                    <a:gd name="connsiteX3" fmla="*/ 2789665 w 6972540"/>
                    <a:gd name="connsiteY3" fmla="*/ 1959 h 5075296"/>
                    <a:gd name="connsiteX4" fmla="*/ 4998443 w 6972540"/>
                    <a:gd name="connsiteY4" fmla="*/ 1230669 h 5075296"/>
                    <a:gd name="connsiteX5" fmla="*/ 6972540 w 6972540"/>
                    <a:gd name="connsiteY5" fmla="*/ 1396338 h 5075296"/>
                    <a:gd name="connsiteX0" fmla="*/ 1081 w 6972540"/>
                    <a:gd name="connsiteY0" fmla="*/ 5068663 h 5075296"/>
                    <a:gd name="connsiteX1" fmla="*/ 1367763 w 6972540"/>
                    <a:gd name="connsiteY1" fmla="*/ 4212709 h 5075296"/>
                    <a:gd name="connsiteX2" fmla="*/ 1864738 w 6972540"/>
                    <a:gd name="connsiteY2" fmla="*/ 1037389 h 5075296"/>
                    <a:gd name="connsiteX3" fmla="*/ 2789665 w 6972540"/>
                    <a:gd name="connsiteY3" fmla="*/ 1959 h 5075296"/>
                    <a:gd name="connsiteX4" fmla="*/ 4998443 w 6972540"/>
                    <a:gd name="connsiteY4" fmla="*/ 1230669 h 5075296"/>
                    <a:gd name="connsiteX5" fmla="*/ 6972540 w 6972540"/>
                    <a:gd name="connsiteY5" fmla="*/ 1396338 h 5075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972540" h="5075296">
                      <a:moveTo>
                        <a:pt x="1081" y="5068663"/>
                      </a:moveTo>
                      <a:cubicBezTo>
                        <a:pt x="-39184" y="5119284"/>
                        <a:pt x="1057154" y="4884588"/>
                        <a:pt x="1367763" y="4212709"/>
                      </a:cubicBezTo>
                      <a:cubicBezTo>
                        <a:pt x="1678373" y="3540830"/>
                        <a:pt x="1627754" y="1739181"/>
                        <a:pt x="1864738" y="1037389"/>
                      </a:cubicBezTo>
                      <a:cubicBezTo>
                        <a:pt x="2101722" y="335597"/>
                        <a:pt x="2267381" y="-30254"/>
                        <a:pt x="2789665" y="1959"/>
                      </a:cubicBezTo>
                      <a:cubicBezTo>
                        <a:pt x="3311949" y="34172"/>
                        <a:pt x="4232273" y="1081108"/>
                        <a:pt x="4998443" y="1230669"/>
                      </a:cubicBezTo>
                      <a:cubicBezTo>
                        <a:pt x="5764613" y="1380230"/>
                        <a:pt x="6972540" y="1396338"/>
                        <a:pt x="6972540" y="1396338"/>
                      </a:cubicBezTo>
                    </a:path>
                  </a:pathLst>
                </a:custGeom>
                <a:ln w="28575" cmpd="sng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"/>
                    <a:cs typeface="Times"/>
                  </a:endParaRPr>
                </a:p>
              </p:txBody>
            </p:sp>
            <p:sp>
              <p:nvSpPr>
                <p:cNvPr id="11" name="片側の 2 つの角を切り取った四角形 40"/>
                <p:cNvSpPr/>
                <p:nvPr/>
              </p:nvSpPr>
              <p:spPr>
                <a:xfrm rot="10800000">
                  <a:off x="2001705" y="3368598"/>
                  <a:ext cx="1753219" cy="2795390"/>
                </a:xfrm>
                <a:custGeom>
                  <a:avLst/>
                  <a:gdLst>
                    <a:gd name="connsiteX0" fmla="*/ 315217 w 1891267"/>
                    <a:gd name="connsiteY0" fmla="*/ 0 h 2823001"/>
                    <a:gd name="connsiteX1" fmla="*/ 1576050 w 1891267"/>
                    <a:gd name="connsiteY1" fmla="*/ 0 h 2823001"/>
                    <a:gd name="connsiteX2" fmla="*/ 1891267 w 1891267"/>
                    <a:gd name="connsiteY2" fmla="*/ 315217 h 2823001"/>
                    <a:gd name="connsiteX3" fmla="*/ 1891267 w 1891267"/>
                    <a:gd name="connsiteY3" fmla="*/ 2823001 h 2823001"/>
                    <a:gd name="connsiteX4" fmla="*/ 1891267 w 1891267"/>
                    <a:gd name="connsiteY4" fmla="*/ 2823001 h 2823001"/>
                    <a:gd name="connsiteX5" fmla="*/ 0 w 1891267"/>
                    <a:gd name="connsiteY5" fmla="*/ 2823001 h 2823001"/>
                    <a:gd name="connsiteX6" fmla="*/ 0 w 1891267"/>
                    <a:gd name="connsiteY6" fmla="*/ 2823001 h 2823001"/>
                    <a:gd name="connsiteX7" fmla="*/ 0 w 1891267"/>
                    <a:gd name="connsiteY7" fmla="*/ 315217 h 2823001"/>
                    <a:gd name="connsiteX8" fmla="*/ 315217 w 1891267"/>
                    <a:gd name="connsiteY8" fmla="*/ 0 h 2823001"/>
                    <a:gd name="connsiteX0" fmla="*/ 315217 w 1891267"/>
                    <a:gd name="connsiteY0" fmla="*/ 0 h 2823001"/>
                    <a:gd name="connsiteX1" fmla="*/ 1865952 w 1891267"/>
                    <a:gd name="connsiteY1" fmla="*/ 27611 h 2823001"/>
                    <a:gd name="connsiteX2" fmla="*/ 1891267 w 1891267"/>
                    <a:gd name="connsiteY2" fmla="*/ 315217 h 2823001"/>
                    <a:gd name="connsiteX3" fmla="*/ 1891267 w 1891267"/>
                    <a:gd name="connsiteY3" fmla="*/ 2823001 h 2823001"/>
                    <a:gd name="connsiteX4" fmla="*/ 1891267 w 1891267"/>
                    <a:gd name="connsiteY4" fmla="*/ 2823001 h 2823001"/>
                    <a:gd name="connsiteX5" fmla="*/ 0 w 1891267"/>
                    <a:gd name="connsiteY5" fmla="*/ 2823001 h 2823001"/>
                    <a:gd name="connsiteX6" fmla="*/ 0 w 1891267"/>
                    <a:gd name="connsiteY6" fmla="*/ 2823001 h 2823001"/>
                    <a:gd name="connsiteX7" fmla="*/ 0 w 1891267"/>
                    <a:gd name="connsiteY7" fmla="*/ 315217 h 2823001"/>
                    <a:gd name="connsiteX8" fmla="*/ 315217 w 1891267"/>
                    <a:gd name="connsiteY8" fmla="*/ 0 h 2823001"/>
                    <a:gd name="connsiteX0" fmla="*/ 646534 w 1891267"/>
                    <a:gd name="connsiteY0" fmla="*/ 648871 h 2795390"/>
                    <a:gd name="connsiteX1" fmla="*/ 1865952 w 1891267"/>
                    <a:gd name="connsiteY1" fmla="*/ 0 h 2795390"/>
                    <a:gd name="connsiteX2" fmla="*/ 1891267 w 1891267"/>
                    <a:gd name="connsiteY2" fmla="*/ 287606 h 2795390"/>
                    <a:gd name="connsiteX3" fmla="*/ 1891267 w 1891267"/>
                    <a:gd name="connsiteY3" fmla="*/ 2795390 h 2795390"/>
                    <a:gd name="connsiteX4" fmla="*/ 1891267 w 1891267"/>
                    <a:gd name="connsiteY4" fmla="*/ 2795390 h 2795390"/>
                    <a:gd name="connsiteX5" fmla="*/ 0 w 1891267"/>
                    <a:gd name="connsiteY5" fmla="*/ 2795390 h 2795390"/>
                    <a:gd name="connsiteX6" fmla="*/ 0 w 1891267"/>
                    <a:gd name="connsiteY6" fmla="*/ 2795390 h 2795390"/>
                    <a:gd name="connsiteX7" fmla="*/ 0 w 1891267"/>
                    <a:gd name="connsiteY7" fmla="*/ 287606 h 2795390"/>
                    <a:gd name="connsiteX8" fmla="*/ 646534 w 1891267"/>
                    <a:gd name="connsiteY8" fmla="*/ 648871 h 2795390"/>
                    <a:gd name="connsiteX0" fmla="*/ 646534 w 1891267"/>
                    <a:gd name="connsiteY0" fmla="*/ 648871 h 2795390"/>
                    <a:gd name="connsiteX1" fmla="*/ 1865952 w 1891267"/>
                    <a:gd name="connsiteY1" fmla="*/ 0 h 2795390"/>
                    <a:gd name="connsiteX2" fmla="*/ 1891267 w 1891267"/>
                    <a:gd name="connsiteY2" fmla="*/ 287606 h 2795390"/>
                    <a:gd name="connsiteX3" fmla="*/ 1891267 w 1891267"/>
                    <a:gd name="connsiteY3" fmla="*/ 2795390 h 2795390"/>
                    <a:gd name="connsiteX4" fmla="*/ 1891267 w 1891267"/>
                    <a:gd name="connsiteY4" fmla="*/ 2795390 h 2795390"/>
                    <a:gd name="connsiteX5" fmla="*/ 0 w 1891267"/>
                    <a:gd name="connsiteY5" fmla="*/ 2795390 h 2795390"/>
                    <a:gd name="connsiteX6" fmla="*/ 0 w 1891267"/>
                    <a:gd name="connsiteY6" fmla="*/ 2795390 h 2795390"/>
                    <a:gd name="connsiteX7" fmla="*/ 483171 w 1891267"/>
                    <a:gd name="connsiteY7" fmla="*/ 1212590 h 2795390"/>
                    <a:gd name="connsiteX8" fmla="*/ 646534 w 1891267"/>
                    <a:gd name="connsiteY8" fmla="*/ 648871 h 2795390"/>
                    <a:gd name="connsiteX0" fmla="*/ 646534 w 1891267"/>
                    <a:gd name="connsiteY0" fmla="*/ 648871 h 2795390"/>
                    <a:gd name="connsiteX1" fmla="*/ 1865952 w 1891267"/>
                    <a:gd name="connsiteY1" fmla="*/ 0 h 2795390"/>
                    <a:gd name="connsiteX2" fmla="*/ 1891267 w 1891267"/>
                    <a:gd name="connsiteY2" fmla="*/ 287606 h 2795390"/>
                    <a:gd name="connsiteX3" fmla="*/ 1891267 w 1891267"/>
                    <a:gd name="connsiteY3" fmla="*/ 2795390 h 2795390"/>
                    <a:gd name="connsiteX4" fmla="*/ 1891267 w 1891267"/>
                    <a:gd name="connsiteY4" fmla="*/ 2795390 h 2795390"/>
                    <a:gd name="connsiteX5" fmla="*/ 0 w 1891267"/>
                    <a:gd name="connsiteY5" fmla="*/ 2795390 h 2795390"/>
                    <a:gd name="connsiteX6" fmla="*/ 193268 w 1891267"/>
                    <a:gd name="connsiteY6" fmla="*/ 2767778 h 2795390"/>
                    <a:gd name="connsiteX7" fmla="*/ 483171 w 1891267"/>
                    <a:gd name="connsiteY7" fmla="*/ 1212590 h 2795390"/>
                    <a:gd name="connsiteX8" fmla="*/ 646534 w 1891267"/>
                    <a:gd name="connsiteY8" fmla="*/ 648871 h 2795390"/>
                    <a:gd name="connsiteX0" fmla="*/ 508486 w 1753219"/>
                    <a:gd name="connsiteY0" fmla="*/ 648871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345123 w 1753219"/>
                    <a:gd name="connsiteY7" fmla="*/ 1212590 h 2795390"/>
                    <a:gd name="connsiteX8" fmla="*/ 508486 w 1753219"/>
                    <a:gd name="connsiteY8" fmla="*/ 648871 h 2795390"/>
                    <a:gd name="connsiteX0" fmla="*/ 508486 w 1753219"/>
                    <a:gd name="connsiteY0" fmla="*/ 648871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276099 w 1753219"/>
                    <a:gd name="connsiteY7" fmla="*/ 1212590 h 2795390"/>
                    <a:gd name="connsiteX8" fmla="*/ 508486 w 1753219"/>
                    <a:gd name="connsiteY8" fmla="*/ 648871 h 2795390"/>
                    <a:gd name="connsiteX0" fmla="*/ 853608 w 1753219"/>
                    <a:gd name="connsiteY0" fmla="*/ 372756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276099 w 1753219"/>
                    <a:gd name="connsiteY7" fmla="*/ 1212590 h 2795390"/>
                    <a:gd name="connsiteX8" fmla="*/ 853608 w 1753219"/>
                    <a:gd name="connsiteY8" fmla="*/ 372756 h 2795390"/>
                    <a:gd name="connsiteX0" fmla="*/ 853608 w 1753219"/>
                    <a:gd name="connsiteY0" fmla="*/ 372756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276099 w 1753219"/>
                    <a:gd name="connsiteY7" fmla="*/ 1212590 h 2795390"/>
                    <a:gd name="connsiteX8" fmla="*/ 853608 w 1753219"/>
                    <a:gd name="connsiteY8" fmla="*/ 372756 h 2795390"/>
                    <a:gd name="connsiteX0" fmla="*/ 812193 w 1753219"/>
                    <a:gd name="connsiteY0" fmla="*/ 427979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276099 w 1753219"/>
                    <a:gd name="connsiteY7" fmla="*/ 1212590 h 2795390"/>
                    <a:gd name="connsiteX8" fmla="*/ 812193 w 1753219"/>
                    <a:gd name="connsiteY8" fmla="*/ 427979 h 2795390"/>
                    <a:gd name="connsiteX0" fmla="*/ 812193 w 1753219"/>
                    <a:gd name="connsiteY0" fmla="*/ 427979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276099 w 1753219"/>
                    <a:gd name="connsiteY7" fmla="*/ 1212590 h 2795390"/>
                    <a:gd name="connsiteX8" fmla="*/ 812193 w 1753219"/>
                    <a:gd name="connsiteY8" fmla="*/ 427979 h 2795390"/>
                    <a:gd name="connsiteX0" fmla="*/ 812193 w 1753219"/>
                    <a:gd name="connsiteY0" fmla="*/ 427979 h 2795390"/>
                    <a:gd name="connsiteX1" fmla="*/ 1727904 w 1753219"/>
                    <a:gd name="connsiteY1" fmla="*/ 0 h 2795390"/>
                    <a:gd name="connsiteX2" fmla="*/ 1753219 w 1753219"/>
                    <a:gd name="connsiteY2" fmla="*/ 287606 h 2795390"/>
                    <a:gd name="connsiteX3" fmla="*/ 1753219 w 1753219"/>
                    <a:gd name="connsiteY3" fmla="*/ 2795390 h 2795390"/>
                    <a:gd name="connsiteX4" fmla="*/ 1753219 w 1753219"/>
                    <a:gd name="connsiteY4" fmla="*/ 2795390 h 2795390"/>
                    <a:gd name="connsiteX5" fmla="*/ 0 w 1753219"/>
                    <a:gd name="connsiteY5" fmla="*/ 2795390 h 2795390"/>
                    <a:gd name="connsiteX6" fmla="*/ 55220 w 1753219"/>
                    <a:gd name="connsiteY6" fmla="*/ 2767778 h 2795390"/>
                    <a:gd name="connsiteX7" fmla="*/ 276099 w 1753219"/>
                    <a:gd name="connsiteY7" fmla="*/ 1212590 h 2795390"/>
                    <a:gd name="connsiteX8" fmla="*/ 400341 w 1753219"/>
                    <a:gd name="connsiteY8" fmla="*/ 876391 h 2795390"/>
                    <a:gd name="connsiteX9" fmla="*/ 812193 w 1753219"/>
                    <a:gd name="connsiteY9" fmla="*/ 427979 h 2795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53219" h="2795390">
                      <a:moveTo>
                        <a:pt x="812193" y="427979"/>
                      </a:moveTo>
                      <a:lnTo>
                        <a:pt x="1727904" y="0"/>
                      </a:lnTo>
                      <a:lnTo>
                        <a:pt x="1753219" y="287606"/>
                      </a:lnTo>
                      <a:lnTo>
                        <a:pt x="1753219" y="2795390"/>
                      </a:lnTo>
                      <a:lnTo>
                        <a:pt x="1753219" y="2795390"/>
                      </a:lnTo>
                      <a:lnTo>
                        <a:pt x="0" y="2795390"/>
                      </a:lnTo>
                      <a:lnTo>
                        <a:pt x="55220" y="2767778"/>
                      </a:lnTo>
                      <a:lnTo>
                        <a:pt x="276099" y="1212590"/>
                      </a:lnTo>
                      <a:cubicBezTo>
                        <a:pt x="335920" y="913466"/>
                        <a:pt x="310992" y="1007160"/>
                        <a:pt x="400341" y="876391"/>
                      </a:cubicBezTo>
                      <a:cubicBezTo>
                        <a:pt x="489690" y="745623"/>
                        <a:pt x="593233" y="590151"/>
                        <a:pt x="812193" y="427979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66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Times"/>
                    <a:cs typeface="Times"/>
                  </a:endParaRPr>
                </a:p>
              </p:txBody>
            </p:sp>
            <p:cxnSp>
              <p:nvCxnSpPr>
                <p:cNvPr id="12" name="直線コネクタ 11"/>
                <p:cNvCxnSpPr/>
                <p:nvPr/>
              </p:nvCxnSpPr>
              <p:spPr>
                <a:xfrm>
                  <a:off x="1987901" y="3358014"/>
                  <a:ext cx="1767023" cy="0"/>
                </a:xfrm>
                <a:prstGeom prst="line">
                  <a:avLst/>
                </a:prstGeom>
                <a:ln w="762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コネクタ 12"/>
                <p:cNvCxnSpPr/>
                <p:nvPr/>
              </p:nvCxnSpPr>
              <p:spPr>
                <a:xfrm>
                  <a:off x="1987901" y="2544013"/>
                  <a:ext cx="1767023" cy="0"/>
                </a:xfrm>
                <a:prstGeom prst="line">
                  <a:avLst/>
                </a:prstGeom>
                <a:ln w="76200" cmpd="sng">
                  <a:solidFill>
                    <a:srgbClr val="FFFF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矢印コネクタ 13"/>
                <p:cNvCxnSpPr/>
                <p:nvPr/>
              </p:nvCxnSpPr>
              <p:spPr>
                <a:xfrm flipV="1">
                  <a:off x="2913920" y="3368598"/>
                  <a:ext cx="0" cy="827807"/>
                </a:xfrm>
                <a:prstGeom prst="straightConnector1">
                  <a:avLst/>
                </a:prstGeom>
                <a:ln w="57150" cmpd="sng"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矢印コネクタ 14"/>
                <p:cNvCxnSpPr/>
                <p:nvPr/>
              </p:nvCxnSpPr>
              <p:spPr>
                <a:xfrm>
                  <a:off x="2913920" y="1061082"/>
                  <a:ext cx="0" cy="1479174"/>
                </a:xfrm>
                <a:prstGeom prst="straightConnector1">
                  <a:avLst/>
                </a:prstGeom>
                <a:ln w="57150" cmpd="sng">
                  <a:solidFill>
                    <a:srgbClr val="FFFF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4224288" y="3150928"/>
                  <a:ext cx="5876133" cy="2056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>
                      <a:latin typeface="Times"/>
                      <a:cs typeface="Times"/>
                    </a:rPr>
                    <a:t>Woods-Saxon</a:t>
                  </a:r>
                </a:p>
                <a:p>
                  <a:r>
                    <a:rPr lang="en-US" altLang="ja-JP" sz="2800" dirty="0" smtClean="0">
                      <a:latin typeface="Times"/>
                      <a:cs typeface="Times"/>
                    </a:rPr>
                    <a:t>Coulomb</a:t>
                  </a:r>
                </a:p>
                <a:p>
                  <a:r>
                    <a:rPr lang="en-US" altLang="ja-JP" sz="2800" dirty="0" smtClean="0">
                      <a:latin typeface="Times"/>
                      <a:cs typeface="Times"/>
                    </a:rPr>
                    <a:t>Centrifugal Potential</a:t>
                  </a:r>
                  <a:endParaRPr lang="en-US" altLang="ja-JP" sz="2800" dirty="0" smtClean="0">
                    <a:latin typeface="Times"/>
                    <a:cs typeface="Times"/>
                  </a:endParaRPr>
                </a:p>
              </p:txBody>
            </p:sp>
          </p:grpSp>
        </p:grpSp>
      </p:grpSp>
      <p:sp>
        <p:nvSpPr>
          <p:cNvPr id="17" name="テキスト ボックス 16"/>
          <p:cNvSpPr txBox="1"/>
          <p:nvPr/>
        </p:nvSpPr>
        <p:spPr>
          <a:xfrm>
            <a:off x="4113171" y="2026349"/>
            <a:ext cx="455034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Times"/>
                <a:cs typeface="Times"/>
              </a:rPr>
              <a:t>Calculate SP density</a:t>
            </a:r>
            <a:r>
              <a:rPr lang="en-US" altLang="ja-JP" sz="2400" dirty="0" smtClean="0">
                <a:latin typeface="Times"/>
                <a:cs typeface="Times"/>
              </a:rPr>
              <a:t> with adjusting</a:t>
            </a:r>
          </a:p>
          <a:p>
            <a:pPr algn="ctr"/>
            <a:r>
              <a:rPr lang="en-US" altLang="ja-JP" sz="2400" dirty="0" smtClean="0">
                <a:latin typeface="Times"/>
                <a:cs typeface="Times"/>
              </a:rPr>
              <a:t>the potential depth to reproduce</a:t>
            </a:r>
          </a:p>
          <a:p>
            <a:pPr algn="ctr"/>
            <a:r>
              <a:rPr lang="en-US" altLang="ja-JP" sz="2400" dirty="0" smtClean="0">
                <a:latin typeface="Times"/>
                <a:cs typeface="Times"/>
              </a:rPr>
              <a:t>Binding energy.</a:t>
            </a:r>
            <a:endParaRPr kumimoji="1" lang="en-US" altLang="ja-JP" sz="2400" dirty="0" smtClean="0">
              <a:latin typeface="Times"/>
              <a:cs typeface="Time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31783" y="3626679"/>
            <a:ext cx="40427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Best Fit Results</a:t>
            </a:r>
            <a:endParaRPr kumimoji="1" lang="en-US" altLang="ja-JP" sz="2400" dirty="0" smtClean="0">
              <a:solidFill>
                <a:srgbClr val="FFFF00"/>
              </a:solidFill>
              <a:latin typeface="Times"/>
              <a:cs typeface="Times"/>
            </a:endParaRPr>
          </a:p>
          <a:p>
            <a:r>
              <a:rPr kumimoji="1" lang="en-US" altLang="ja-JP" sz="2400" baseline="30000" dirty="0" smtClean="0">
                <a:latin typeface="Times"/>
                <a:cs typeface="Times"/>
              </a:rPr>
              <a:t>14</a:t>
            </a:r>
            <a:r>
              <a:rPr kumimoji="1" lang="en-US" altLang="ja-JP" sz="2400" dirty="0" smtClean="0">
                <a:latin typeface="Times"/>
                <a:cs typeface="Times"/>
              </a:rPr>
              <a:t>B</a:t>
            </a:r>
            <a:r>
              <a:rPr lang="en-US" altLang="ja-JP" sz="2400" dirty="0" smtClean="0">
                <a:latin typeface="Times"/>
                <a:cs typeface="Times"/>
              </a:rPr>
              <a:t> </a:t>
            </a:r>
          </a:p>
          <a:p>
            <a:r>
              <a:rPr lang="en-US" altLang="ja-JP" sz="2400" dirty="0" smtClean="0">
                <a:latin typeface="Times"/>
                <a:cs typeface="Times"/>
              </a:rPr>
              <a:t> 2s</a:t>
            </a:r>
            <a:r>
              <a:rPr lang="en-US" altLang="ja-JP" sz="2400" baseline="-25000" dirty="0" smtClean="0">
                <a:latin typeface="Times"/>
                <a:cs typeface="Times"/>
              </a:rPr>
              <a:t>1/2</a:t>
            </a:r>
            <a:r>
              <a:rPr lang="en-US" altLang="ja-JP" sz="2400" dirty="0" smtClean="0">
                <a:latin typeface="Times"/>
                <a:cs typeface="Times"/>
              </a:rPr>
              <a:t> orbit with B.E=0.97MeV</a:t>
            </a:r>
          </a:p>
          <a:p>
            <a:r>
              <a:rPr lang="en-US" altLang="ja-JP" sz="2400" dirty="0" smtClean="0">
                <a:latin typeface="Times"/>
                <a:cs typeface="Times"/>
              </a:rPr>
              <a:t>(consistent with S</a:t>
            </a:r>
            <a:r>
              <a:rPr lang="en-US" altLang="ja-JP" sz="2400" baseline="-25000" dirty="0" smtClean="0">
                <a:latin typeface="Times"/>
                <a:cs typeface="Times"/>
              </a:rPr>
              <a:t>1n</a:t>
            </a:r>
            <a:r>
              <a:rPr lang="en-US" altLang="ja-JP" sz="2400" dirty="0" smtClean="0">
                <a:latin typeface="Times"/>
                <a:cs typeface="Times"/>
              </a:rPr>
              <a:t>=0.97MeV)</a:t>
            </a:r>
          </a:p>
          <a:p>
            <a:endParaRPr lang="en-US" altLang="ja-JP" sz="2400" dirty="0" smtClean="0">
              <a:latin typeface="Times"/>
              <a:cs typeface="Times"/>
            </a:endParaRPr>
          </a:p>
          <a:p>
            <a:r>
              <a:rPr kumimoji="1" lang="en-US" altLang="ja-JP" sz="2400" baseline="30000" dirty="0" smtClean="0">
                <a:latin typeface="Times"/>
                <a:cs typeface="Times"/>
              </a:rPr>
              <a:t>8</a:t>
            </a:r>
            <a:r>
              <a:rPr kumimoji="1" lang="en-US" altLang="ja-JP" sz="2400" dirty="0" smtClean="0">
                <a:latin typeface="Times"/>
                <a:cs typeface="Times"/>
              </a:rPr>
              <a:t>He </a:t>
            </a:r>
          </a:p>
          <a:p>
            <a:r>
              <a:rPr lang="en-US" altLang="ja-JP" sz="2400" dirty="0">
                <a:latin typeface="Times"/>
                <a:cs typeface="Times"/>
              </a:rPr>
              <a:t> </a:t>
            </a:r>
            <a:r>
              <a:rPr kumimoji="1" lang="en-US" altLang="ja-JP" sz="2400" dirty="0" smtClean="0">
                <a:latin typeface="Times"/>
                <a:cs typeface="Times"/>
              </a:rPr>
              <a:t>1p</a:t>
            </a:r>
            <a:r>
              <a:rPr kumimoji="1" lang="en-US" altLang="ja-JP" sz="2400" baseline="-25000" dirty="0" smtClean="0">
                <a:latin typeface="Times"/>
                <a:cs typeface="Times"/>
              </a:rPr>
              <a:t>3/2</a:t>
            </a:r>
            <a:r>
              <a:rPr kumimoji="1" lang="en-US" altLang="ja-JP" sz="2400" dirty="0" smtClean="0">
                <a:latin typeface="Times"/>
                <a:cs typeface="Times"/>
              </a:rPr>
              <a:t> orbit with B.E=3MeV</a:t>
            </a:r>
          </a:p>
          <a:p>
            <a:r>
              <a:rPr lang="en-US" altLang="ja-JP" sz="2400" dirty="0" smtClean="0">
                <a:latin typeface="Times"/>
                <a:cs typeface="Times"/>
              </a:rPr>
              <a:t>(inconsistent </a:t>
            </a:r>
            <a:r>
              <a:rPr lang="en-US" altLang="ja-JP" sz="2400" dirty="0">
                <a:latin typeface="Times"/>
                <a:cs typeface="Times"/>
              </a:rPr>
              <a:t>with S</a:t>
            </a:r>
            <a:r>
              <a:rPr lang="en-US" altLang="ja-JP" sz="2400" baseline="-25000" dirty="0">
                <a:latin typeface="Times"/>
                <a:cs typeface="Times"/>
              </a:rPr>
              <a:t>1n</a:t>
            </a:r>
            <a:r>
              <a:rPr lang="en-US" altLang="ja-JP" sz="2400" dirty="0" smtClean="0">
                <a:latin typeface="Times"/>
                <a:cs typeface="Times"/>
              </a:rPr>
              <a:t>=</a:t>
            </a:r>
            <a:r>
              <a:rPr lang="en-US" altLang="ja-JP" sz="2400" dirty="0">
                <a:latin typeface="Times"/>
                <a:cs typeface="Times"/>
              </a:rPr>
              <a:t>3</a:t>
            </a:r>
            <a:r>
              <a:rPr lang="en-US" altLang="ja-JP" sz="2400" dirty="0" smtClean="0">
                <a:latin typeface="Times"/>
                <a:cs typeface="Times"/>
              </a:rPr>
              <a:t>MeV)</a:t>
            </a:r>
            <a:endParaRPr lang="en-US" altLang="ja-JP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2495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505" y="1381647"/>
            <a:ext cx="5729231" cy="544036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テキスト ボックス 3"/>
          <p:cNvSpPr txBox="1"/>
          <p:nvPr/>
        </p:nvSpPr>
        <p:spPr>
          <a:xfrm>
            <a:off x="-147264" y="4286013"/>
            <a:ext cx="3534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 smtClean="0"/>
              <a:t>Tail</a:t>
            </a:r>
          </a:p>
          <a:p>
            <a:pPr algn="ctr"/>
            <a:r>
              <a:rPr lang="en-US" altLang="ja-JP" sz="3200" dirty="0" smtClean="0"/>
              <a:t>Neutron or Proton</a:t>
            </a:r>
          </a:p>
          <a:p>
            <a:pPr algn="ctr"/>
            <a:endParaRPr kumimoji="1" lang="en-US" altLang="ja-JP" sz="3200" dirty="0"/>
          </a:p>
          <a:p>
            <a:pPr algn="ctr"/>
            <a:r>
              <a:rPr lang="en-US" altLang="ja-JP" sz="3200" dirty="0" smtClean="0"/>
              <a:t>Orbit</a:t>
            </a:r>
          </a:p>
          <a:p>
            <a:pPr algn="ctr"/>
            <a:r>
              <a:rPr kumimoji="1" lang="en-US" altLang="ja-JP" sz="3200" dirty="0" smtClean="0"/>
              <a:t>2s</a:t>
            </a:r>
            <a:r>
              <a:rPr kumimoji="1" lang="en-US" altLang="ja-JP" sz="3200" baseline="-25000" dirty="0" smtClean="0"/>
              <a:t>1/2</a:t>
            </a:r>
            <a:r>
              <a:rPr kumimoji="1" lang="en-US" altLang="ja-JP" sz="3200" dirty="0" smtClean="0"/>
              <a:t> or 1d</a:t>
            </a:r>
            <a:r>
              <a:rPr kumimoji="1" lang="en-US" altLang="ja-JP" sz="3200" baseline="-25000" dirty="0" smtClean="0"/>
              <a:t>5/2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-193415" y="4286142"/>
            <a:ext cx="36263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dirty="0"/>
              <a:t>Tail</a:t>
            </a:r>
          </a:p>
          <a:p>
            <a:pPr algn="ctr"/>
            <a:r>
              <a:rPr lang="en-US" altLang="ja-JP" sz="3200" dirty="0" smtClean="0">
                <a:solidFill>
                  <a:srgbClr val="FFFF00"/>
                </a:solidFill>
              </a:rPr>
              <a:t>Neutron</a:t>
            </a:r>
            <a:r>
              <a:rPr lang="en-US" altLang="ja-JP" sz="3200" dirty="0" smtClean="0"/>
              <a:t> </a:t>
            </a:r>
            <a:r>
              <a:rPr lang="en-US" altLang="ja-JP" sz="3200" dirty="0"/>
              <a:t>or </a:t>
            </a:r>
            <a:r>
              <a:rPr lang="en-US" altLang="ja-JP" sz="3200" dirty="0" smtClean="0"/>
              <a:t>Proton</a:t>
            </a:r>
            <a:endParaRPr lang="en-US" altLang="ja-JP" sz="3200" dirty="0"/>
          </a:p>
          <a:p>
            <a:pPr algn="ctr"/>
            <a:endParaRPr lang="en-US" altLang="ja-JP" sz="3200" dirty="0"/>
          </a:p>
          <a:p>
            <a:pPr algn="ctr"/>
            <a:r>
              <a:rPr lang="en-US" altLang="ja-JP" sz="3200" dirty="0" smtClean="0"/>
              <a:t>Orbit</a:t>
            </a:r>
            <a:endParaRPr lang="en-US" altLang="ja-JP" sz="3200" dirty="0"/>
          </a:p>
          <a:p>
            <a:pPr algn="ctr"/>
            <a:r>
              <a:rPr lang="en-US" altLang="ja-JP" sz="3200" dirty="0">
                <a:solidFill>
                  <a:srgbClr val="FFFF00"/>
                </a:solidFill>
              </a:rPr>
              <a:t>2s</a:t>
            </a:r>
            <a:r>
              <a:rPr lang="en-US" altLang="ja-JP" sz="3200" baseline="-25000" dirty="0">
                <a:solidFill>
                  <a:srgbClr val="FFFF00"/>
                </a:solidFill>
              </a:rPr>
              <a:t>1/2</a:t>
            </a:r>
            <a:r>
              <a:rPr lang="en-US" altLang="ja-JP" sz="3200" dirty="0"/>
              <a:t> or 1d</a:t>
            </a:r>
            <a:r>
              <a:rPr lang="en-US" altLang="ja-JP" sz="3200" baseline="-25000" dirty="0"/>
              <a:t>5/2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3600" baseline="30000" dirty="0" smtClean="0"/>
              <a:t>14</a:t>
            </a:r>
            <a:r>
              <a:rPr lang="en-US" altLang="ja-JP" sz="3600" dirty="0" smtClean="0"/>
              <a:t>B</a:t>
            </a:r>
            <a:br>
              <a:rPr lang="en-US" altLang="ja-JP" sz="3600" dirty="0" smtClean="0"/>
            </a:br>
            <a:r>
              <a:rPr lang="en-US" altLang="ja-JP" sz="3600" dirty="0" smtClean="0"/>
              <a:t> Comparison between Exp. and Calc. value</a:t>
            </a:r>
            <a:endParaRPr kumimoji="1" lang="ja-JP" altLang="en-US" sz="3600" dirty="0"/>
          </a:p>
        </p:txBody>
      </p:sp>
      <p:sp>
        <p:nvSpPr>
          <p:cNvPr id="9" name="正方形/長方形 8"/>
          <p:cNvSpPr/>
          <p:nvPr/>
        </p:nvSpPr>
        <p:spPr>
          <a:xfrm>
            <a:off x="5771494" y="1829647"/>
            <a:ext cx="2774947" cy="34495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8" y="1428666"/>
            <a:ext cx="3126006" cy="29634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" name="円/楕円 10"/>
          <p:cNvSpPr/>
          <p:nvPr/>
        </p:nvSpPr>
        <p:spPr>
          <a:xfrm>
            <a:off x="1456690" y="2577572"/>
            <a:ext cx="1550068" cy="155006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504" y="1388273"/>
            <a:ext cx="5724443" cy="543581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77659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図形グループ 21"/>
          <p:cNvGrpSpPr/>
          <p:nvPr/>
        </p:nvGrpSpPr>
        <p:grpSpPr>
          <a:xfrm>
            <a:off x="4746430" y="1294815"/>
            <a:ext cx="4437515" cy="4041624"/>
            <a:chOff x="4290374" y="1713823"/>
            <a:chExt cx="4785250" cy="4358336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0374" y="1713823"/>
              <a:ext cx="4785250" cy="4358336"/>
            </a:xfrm>
            <a:prstGeom prst="rect">
              <a:avLst/>
            </a:prstGeom>
          </p:spPr>
        </p:pic>
        <p:sp>
          <p:nvSpPr>
            <p:cNvPr id="6" name="正方形/長方形 5"/>
            <p:cNvSpPr/>
            <p:nvPr/>
          </p:nvSpPr>
          <p:spPr>
            <a:xfrm>
              <a:off x="5174442" y="2432705"/>
              <a:ext cx="2062644" cy="2861918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 w="3810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081960" y="2810040"/>
              <a:ext cx="2526444" cy="630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200" dirty="0" err="1" smtClean="0">
                  <a:solidFill>
                    <a:srgbClr val="0000FF"/>
                  </a:solidFill>
                  <a:latin typeface="Times"/>
                  <a:cs typeface="Times"/>
                </a:rPr>
                <a:t>σ</a:t>
              </a:r>
              <a:r>
                <a:rPr lang="en-US" altLang="ja-JP" sz="3200" baseline="-25000" dirty="0" err="1" smtClean="0">
                  <a:solidFill>
                    <a:srgbClr val="0000FF"/>
                  </a:solidFill>
                  <a:latin typeface="Times"/>
                  <a:cs typeface="Times"/>
                </a:rPr>
                <a:t>p</a:t>
              </a:r>
              <a:r>
                <a:rPr kumimoji="1" lang="en-US" altLang="ja-JP" sz="3200" baseline="-25000" dirty="0" err="1" smtClean="0">
                  <a:solidFill>
                    <a:srgbClr val="0000FF"/>
                  </a:solidFill>
                  <a:latin typeface="Times"/>
                  <a:cs typeface="Times"/>
                </a:rPr>
                <a:t>n</a:t>
              </a:r>
              <a:r>
                <a:rPr kumimoji="1" lang="ja-JP" altLang="en-US" sz="3200" dirty="0" smtClean="0">
                  <a:solidFill>
                    <a:srgbClr val="000000"/>
                  </a:solidFill>
                  <a:latin typeface="Times"/>
                  <a:cs typeface="Times"/>
                </a:rPr>
                <a:t>＞</a:t>
              </a:r>
              <a:r>
                <a:rPr lang="en-US" altLang="ja-JP" sz="32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σ</a:t>
              </a:r>
              <a:r>
                <a:rPr lang="en-US" altLang="ja-JP" sz="3200" baseline="-250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pp</a:t>
              </a:r>
              <a:r>
                <a:rPr lang="en-US" altLang="ja-JP" sz="3200" baseline="-25000" dirty="0" smtClean="0">
                  <a:solidFill>
                    <a:srgbClr val="FF0000"/>
                  </a:solidFill>
                  <a:latin typeface="Times"/>
                  <a:cs typeface="Times"/>
                </a:rPr>
                <a:t>(</a:t>
              </a:r>
              <a:r>
                <a:rPr lang="en-US" altLang="ja-JP" sz="3200" baseline="-25000" dirty="0" err="1" smtClean="0">
                  <a:solidFill>
                    <a:srgbClr val="FF0000"/>
                  </a:solidFill>
                  <a:latin typeface="Times"/>
                  <a:cs typeface="Times"/>
                </a:rPr>
                <a:t>nn</a:t>
              </a:r>
              <a:r>
                <a:rPr lang="en-US" altLang="ja-JP" sz="3200" baseline="-25000" dirty="0" smtClean="0">
                  <a:solidFill>
                    <a:srgbClr val="FF0000"/>
                  </a:solidFill>
                  <a:latin typeface="Times"/>
                  <a:cs typeface="Times"/>
                </a:rPr>
                <a:t>)</a:t>
              </a:r>
              <a:endParaRPr kumimoji="1" lang="ja-JP" altLang="en-US" sz="3200" baseline="-25000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388032" y="1873546"/>
              <a:ext cx="4506155" cy="365084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600" dirty="0" smtClean="0">
                  <a:solidFill>
                    <a:srgbClr val="000000"/>
                  </a:solidFill>
                  <a:latin typeface="Times"/>
                  <a:cs typeface="Times"/>
                </a:rPr>
                <a:t>N</a:t>
              </a:r>
              <a:r>
                <a:rPr kumimoji="1" lang="en-US" altLang="ja-JP" sz="1600" dirty="0" smtClean="0">
                  <a:solidFill>
                    <a:srgbClr val="000000"/>
                  </a:solidFill>
                  <a:latin typeface="Times"/>
                  <a:cs typeface="Times"/>
                </a:rPr>
                <a:t>ucleon-nucleon total cross section </a:t>
              </a:r>
              <a:r>
                <a:rPr kumimoji="1" lang="en-US" altLang="ja-JP" sz="1600" i="1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σ</a:t>
              </a:r>
              <a:r>
                <a:rPr kumimoji="1" lang="en-US" altLang="ja-JP" sz="1600" i="1" baseline="-25000" dirty="0" err="1" smtClean="0">
                  <a:solidFill>
                    <a:srgbClr val="000000"/>
                  </a:solidFill>
                  <a:latin typeface="Times"/>
                  <a:cs typeface="Times"/>
                </a:rPr>
                <a:t>NN</a:t>
              </a:r>
              <a:r>
                <a:rPr kumimoji="1" lang="en-US" altLang="ja-JP" sz="1600" dirty="0" smtClean="0">
                  <a:solidFill>
                    <a:srgbClr val="000000"/>
                  </a:solidFill>
                  <a:latin typeface="Times"/>
                  <a:cs typeface="Times"/>
                </a:rPr>
                <a:t> </a:t>
              </a:r>
              <a:r>
                <a:rPr lang="en-US" altLang="ja-JP" sz="1600" dirty="0">
                  <a:solidFill>
                    <a:schemeClr val="bg1"/>
                  </a:solidFill>
                  <a:latin typeface="Times"/>
                  <a:cs typeface="Times"/>
                </a:rPr>
                <a:t>(</a:t>
              </a:r>
              <a:r>
                <a:rPr lang="ja-JP" altLang="en-US" sz="1600" dirty="0">
                  <a:solidFill>
                    <a:schemeClr val="bg1"/>
                  </a:solidFill>
                  <a:latin typeface="Times"/>
                  <a:cs typeface="Times"/>
                </a:rPr>
                <a:t>＊</a:t>
              </a:r>
              <a:r>
                <a:rPr lang="en-US" altLang="ja-JP" sz="1600" dirty="0" smtClean="0">
                  <a:solidFill>
                    <a:schemeClr val="bg1"/>
                  </a:solidFill>
                  <a:latin typeface="Times"/>
                  <a:cs typeface="Times"/>
                </a:rPr>
                <a:t>)</a:t>
              </a:r>
              <a:endParaRPr lang="ja-JP" altLang="en-US" sz="16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i="1" dirty="0" err="1" smtClean="0">
                <a:latin typeface="Times"/>
                <a:cs typeface="Times"/>
              </a:rPr>
              <a:t>σ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R</a:t>
            </a:r>
            <a:r>
              <a:rPr kumimoji="1" lang="en-US" altLang="ja-JP" b="1" dirty="0" smtClean="0">
                <a:latin typeface="Times"/>
                <a:cs typeface="Times"/>
              </a:rPr>
              <a:t> on proton target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2400" y="2918080"/>
            <a:ext cx="4102100" cy="46166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latin typeface="Times"/>
                <a:cs typeface="Times"/>
              </a:rPr>
              <a:t>p</a:t>
            </a:r>
            <a:r>
              <a:rPr lang="en-US" altLang="ja-JP" sz="2400" dirty="0" smtClean="0">
                <a:latin typeface="Times"/>
                <a:cs typeface="Times"/>
              </a:rPr>
              <a:t>-n asymmetry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35326" y="5682496"/>
            <a:ext cx="4102100" cy="1015663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solidFill>
                  <a:srgbClr val="FFFF00"/>
                </a:solidFill>
                <a:latin typeface="Times"/>
                <a:cs typeface="Times"/>
              </a:rPr>
              <a:t>Proton target</a:t>
            </a:r>
          </a:p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(Largest p-n asymmetry)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52400" y="1510026"/>
            <a:ext cx="4102100" cy="1200328"/>
          </a:xfrm>
          <a:prstGeom prst="rect">
            <a:avLst/>
          </a:prstGeom>
          <a:ln w="38100" cmpd="sng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i="1" dirty="0" err="1">
                <a:latin typeface="Times"/>
                <a:cs typeface="Times"/>
              </a:rPr>
              <a:t>σ</a:t>
            </a:r>
            <a:r>
              <a:rPr lang="en-US" altLang="ja-JP" sz="2400" i="1" baseline="-25000" dirty="0" err="1">
                <a:latin typeface="Times"/>
                <a:cs typeface="Times"/>
              </a:rPr>
              <a:t>NN</a:t>
            </a:r>
            <a:r>
              <a:rPr lang="en-US" altLang="ja-JP" sz="2400" dirty="0">
                <a:latin typeface="Times"/>
                <a:cs typeface="Times"/>
              </a:rPr>
              <a:t> has high sensitivity to the surface structure of nucleus </a:t>
            </a:r>
          </a:p>
          <a:p>
            <a:pPr algn="ctr"/>
            <a:r>
              <a:rPr lang="en-US" altLang="ja-JP" sz="2400" dirty="0" smtClean="0">
                <a:latin typeface="Times"/>
                <a:cs typeface="Times"/>
              </a:rPr>
              <a:t> at Intermediate energy region.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4706574" y="5327013"/>
            <a:ext cx="453201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aseline="30000" dirty="0"/>
              <a:t>＊</a:t>
            </a:r>
            <a:r>
              <a:rPr lang="en-US" altLang="ja-JP" sz="2000" baseline="30000" dirty="0"/>
              <a:t>(</a:t>
            </a:r>
            <a:r>
              <a:rPr lang="en-US" altLang="ja-JP" sz="2000" b="1" baseline="30000" dirty="0"/>
              <a:t>http://</a:t>
            </a:r>
            <a:r>
              <a:rPr lang="en-US" altLang="ja-JP" sz="2000" b="1" baseline="30000" dirty="0" err="1"/>
              <a:t>pdg.lbl.gov</a:t>
            </a:r>
            <a:r>
              <a:rPr lang="en-US" altLang="ja-JP" sz="2000" b="1" baseline="30000" dirty="0"/>
              <a:t>/2010/</a:t>
            </a:r>
            <a:r>
              <a:rPr lang="en-US" altLang="ja-JP" sz="2000" b="1" baseline="30000" dirty="0" err="1"/>
              <a:t>hadronic-xsections</a:t>
            </a:r>
            <a:r>
              <a:rPr lang="en-US" altLang="ja-JP" sz="2000" b="1" baseline="30000" dirty="0"/>
              <a:t>/</a:t>
            </a:r>
            <a:r>
              <a:rPr lang="en-US" altLang="ja-JP" sz="2000" b="1" baseline="30000" dirty="0" err="1"/>
              <a:t>hadron.html</a:t>
            </a:r>
            <a:r>
              <a:rPr lang="en-US" altLang="ja-JP" sz="2000" b="1" baseline="30000" dirty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964875" y="1230187"/>
            <a:ext cx="721925" cy="37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265463">
            <a:off x="4337912" y="1965114"/>
            <a:ext cx="1223623" cy="691383"/>
          </a:xfrm>
          <a:prstGeom prst="rightArrow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83175" y="5867162"/>
            <a:ext cx="4684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Sensitive </a:t>
            </a:r>
            <a:r>
              <a:rPr lang="en-US" altLang="ja-JP" sz="2400" dirty="0">
                <a:solidFill>
                  <a:srgbClr val="FFFF00"/>
                </a:solidFill>
                <a:latin typeface="Times"/>
                <a:cs typeface="Times"/>
              </a:rPr>
              <a:t>to </a:t>
            </a:r>
          </a:p>
          <a:p>
            <a:pPr algn="ctr"/>
            <a:r>
              <a:rPr lang="en-US" altLang="ja-JP" sz="2400" dirty="0">
                <a:solidFill>
                  <a:srgbClr val="FFFF00"/>
                </a:solidFill>
                <a:latin typeface="Times"/>
                <a:cs typeface="Times"/>
              </a:rPr>
              <a:t>the composition </a:t>
            </a:r>
            <a:r>
              <a:rPr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of </a:t>
            </a:r>
            <a:r>
              <a:rPr lang="en-US" altLang="ja-JP" sz="2400" dirty="0">
                <a:solidFill>
                  <a:srgbClr val="FFFF00"/>
                </a:solidFill>
                <a:latin typeface="Times"/>
                <a:cs typeface="Times"/>
              </a:rPr>
              <a:t>surface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566254" y="4092185"/>
            <a:ext cx="1590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00"/>
                </a:solidFill>
                <a:latin typeface="Times"/>
                <a:cs typeface="Times"/>
              </a:rPr>
              <a:t>〜3 times</a:t>
            </a:r>
            <a:endParaRPr kumimoji="1" lang="ja-JP" altLang="en-US" sz="28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cxnSp>
        <p:nvCxnSpPr>
          <p:cNvPr id="38912" name="直線矢印コネクタ 38911"/>
          <p:cNvCxnSpPr/>
          <p:nvPr/>
        </p:nvCxnSpPr>
        <p:spPr>
          <a:xfrm>
            <a:off x="6407825" y="3160458"/>
            <a:ext cx="0" cy="39769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図形グループ 4"/>
          <p:cNvGrpSpPr/>
          <p:nvPr/>
        </p:nvGrpSpPr>
        <p:grpSpPr>
          <a:xfrm>
            <a:off x="73294" y="3615443"/>
            <a:ext cx="4701151" cy="2252635"/>
            <a:chOff x="73294" y="3615443"/>
            <a:chExt cx="4701151" cy="2252635"/>
          </a:xfrm>
        </p:grpSpPr>
        <p:grpSp>
          <p:nvGrpSpPr>
            <p:cNvPr id="29" name="図形グループ 28"/>
            <p:cNvGrpSpPr/>
            <p:nvPr/>
          </p:nvGrpSpPr>
          <p:grpSpPr>
            <a:xfrm>
              <a:off x="73294" y="3615443"/>
              <a:ext cx="4701151" cy="2252635"/>
              <a:chOff x="73294" y="3445221"/>
              <a:chExt cx="4701151" cy="2252635"/>
            </a:xfrm>
          </p:grpSpPr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294" y="3445221"/>
                <a:ext cx="4701151" cy="225263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mpd="sng">
                <a:solidFill>
                  <a:srgbClr val="000000"/>
                </a:solidFill>
              </a:ln>
            </p:spPr>
          </p:pic>
          <p:sp>
            <p:nvSpPr>
              <p:cNvPr id="20" name="爆発 2 5"/>
              <p:cNvSpPr>
                <a:spLocks noChangeArrowheads="1"/>
              </p:cNvSpPr>
              <p:nvPr/>
            </p:nvSpPr>
            <p:spPr bwMode="auto">
              <a:xfrm>
                <a:off x="830768" y="4255567"/>
                <a:ext cx="627726" cy="633308"/>
              </a:xfrm>
              <a:prstGeom prst="irregularSeal2">
                <a:avLst/>
              </a:prstGeom>
              <a:solidFill>
                <a:srgbClr val="FFFF00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21" name="爆発 2 5"/>
              <p:cNvSpPr>
                <a:spLocks noChangeArrowheads="1"/>
              </p:cNvSpPr>
              <p:nvPr/>
            </p:nvSpPr>
            <p:spPr bwMode="auto">
              <a:xfrm>
                <a:off x="3248956" y="4460257"/>
                <a:ext cx="452093" cy="357732"/>
              </a:xfrm>
              <a:prstGeom prst="irregularSeal2">
                <a:avLst/>
              </a:prstGeom>
              <a:solidFill>
                <a:srgbClr val="FFFF00"/>
              </a:solidFill>
              <a:ln w="28575" cmpd="sng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38913" name="テキスト ボックス 38912"/>
            <p:cNvSpPr txBox="1"/>
            <p:nvPr/>
          </p:nvSpPr>
          <p:spPr>
            <a:xfrm>
              <a:off x="3841278" y="4615405"/>
              <a:ext cx="82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F00FF"/>
                  </a:solidFill>
                </a:rPr>
                <a:t>Proton</a:t>
              </a:r>
              <a:endParaRPr kumimoji="1" lang="ja-JP" altLang="en-US" dirty="0">
                <a:solidFill>
                  <a:srgbClr val="FF00FF"/>
                </a:solidFill>
              </a:endParaRPr>
            </a:p>
          </p:txBody>
        </p:sp>
        <p:sp>
          <p:nvSpPr>
            <p:cNvPr id="38915" name="正方形/長方形 38914"/>
            <p:cNvSpPr/>
            <p:nvPr/>
          </p:nvSpPr>
          <p:spPr>
            <a:xfrm>
              <a:off x="1448042" y="4604472"/>
              <a:ext cx="826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FF00FF"/>
                  </a:solidFill>
                </a:rPr>
                <a:t>Proton</a:t>
              </a:r>
              <a:endParaRPr lang="ja-JP" altLang="en-US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0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i="1" dirty="0" err="1" smtClean="0">
                <a:latin typeface="Times"/>
                <a:cs typeface="Times"/>
              </a:rPr>
              <a:t>σ</a:t>
            </a:r>
            <a:r>
              <a:rPr lang="en-US" altLang="ja-JP" b="1" i="1" baseline="-25000" dirty="0" err="1" smtClean="0">
                <a:latin typeface="Times"/>
                <a:cs typeface="Times"/>
              </a:rPr>
              <a:t>R</a:t>
            </a:r>
            <a:r>
              <a:rPr lang="en-US" altLang="ja-JP" b="1" dirty="0" smtClean="0">
                <a:latin typeface="Times"/>
                <a:cs typeface="Times"/>
              </a:rPr>
              <a:t> for </a:t>
            </a:r>
            <a:r>
              <a:rPr lang="en-US" altLang="ja-JP" b="1" baseline="30000" dirty="0" smtClean="0">
                <a:latin typeface="Times"/>
                <a:cs typeface="Times"/>
              </a:rPr>
              <a:t>8</a:t>
            </a:r>
            <a:r>
              <a:rPr lang="en-US" altLang="ja-JP" b="1" dirty="0" smtClean="0">
                <a:latin typeface="Times"/>
                <a:cs typeface="Times"/>
              </a:rPr>
              <a:t>He on nucleus targets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90715" y="6425992"/>
            <a:ext cx="67532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600" dirty="0" smtClean="0">
                <a:latin typeface="Times"/>
                <a:cs typeface="Times"/>
              </a:rPr>
              <a:t>[*] I. </a:t>
            </a:r>
            <a:r>
              <a:rPr lang="en-US" altLang="ja-JP" sz="1600" dirty="0" err="1" smtClean="0">
                <a:latin typeface="Times"/>
                <a:cs typeface="Times"/>
              </a:rPr>
              <a:t>Tanihata</a:t>
            </a:r>
            <a:r>
              <a:rPr lang="en-US" altLang="ja-JP" sz="1600" dirty="0" smtClean="0">
                <a:latin typeface="Times"/>
                <a:cs typeface="Times"/>
              </a:rPr>
              <a:t>,  </a:t>
            </a:r>
            <a:r>
              <a:rPr lang="en-US" altLang="ja-JP" sz="1600" dirty="0">
                <a:latin typeface="Times"/>
                <a:cs typeface="Times"/>
              </a:rPr>
              <a:t>et al.</a:t>
            </a:r>
            <a:r>
              <a:rPr lang="en-US" altLang="ja-JP" sz="1600" dirty="0" smtClean="0">
                <a:latin typeface="Times"/>
                <a:cs typeface="Times"/>
              </a:rPr>
              <a:t>, Phys</a:t>
            </a:r>
            <a:r>
              <a:rPr lang="en-US" altLang="ja-JP" sz="1600" dirty="0">
                <a:latin typeface="Times"/>
                <a:cs typeface="Times"/>
              </a:rPr>
              <a:t>. </a:t>
            </a:r>
            <a:r>
              <a:rPr lang="en-US" altLang="ja-JP" sz="1600" dirty="0" err="1" smtClean="0">
                <a:latin typeface="Times"/>
                <a:cs typeface="Times"/>
              </a:rPr>
              <a:t>Lett</a:t>
            </a:r>
            <a:r>
              <a:rPr lang="en-US" altLang="ja-JP" sz="1600" dirty="0" smtClean="0">
                <a:latin typeface="Times"/>
                <a:cs typeface="Times"/>
              </a:rPr>
              <a:t>. B 160 </a:t>
            </a:r>
            <a:r>
              <a:rPr lang="en-US" altLang="ja-JP" sz="1600" dirty="0">
                <a:latin typeface="Times"/>
                <a:cs typeface="Times"/>
              </a:rPr>
              <a:t>(</a:t>
            </a:r>
            <a:r>
              <a:rPr lang="en-US" altLang="ja-JP" sz="1600" dirty="0" smtClean="0">
                <a:latin typeface="Times"/>
                <a:cs typeface="Times"/>
              </a:rPr>
              <a:t>1985) 380-384.  </a:t>
            </a:r>
            <a:endParaRPr lang="ja-JP" altLang="en-US" sz="1600" dirty="0">
              <a:latin typeface="Times"/>
              <a:cs typeface="Times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1594373" y="1234062"/>
            <a:ext cx="5959986" cy="5104154"/>
            <a:chOff x="1594373" y="1234062"/>
            <a:chExt cx="5959986" cy="5104154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4373" y="1234062"/>
              <a:ext cx="5959986" cy="5104154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1" name="正方形/長方形 10"/>
            <p:cNvSpPr/>
            <p:nvPr/>
          </p:nvSpPr>
          <p:spPr>
            <a:xfrm>
              <a:off x="6378480" y="3513740"/>
              <a:ext cx="830730" cy="2043317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306428" y="3887594"/>
              <a:ext cx="21518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i="1" dirty="0" err="1" smtClean="0">
                  <a:solidFill>
                    <a:schemeClr val="bg1"/>
                  </a:solidFill>
                  <a:latin typeface="Times"/>
                  <a:cs typeface="Times"/>
                </a:rPr>
                <a:t>σ</a:t>
              </a:r>
              <a:r>
                <a:rPr lang="en-US" altLang="ja-JP" sz="2400" i="1" baseline="-25000" dirty="0" err="1" smtClean="0">
                  <a:solidFill>
                    <a:schemeClr val="bg1"/>
                  </a:solidFill>
                  <a:latin typeface="Times"/>
                  <a:cs typeface="Times"/>
                </a:rPr>
                <a:t>I</a:t>
              </a:r>
              <a:r>
                <a:rPr lang="en-US" altLang="ja-JP" sz="2400" dirty="0" smtClean="0">
                  <a:solidFill>
                    <a:schemeClr val="bg1"/>
                  </a:solidFill>
                  <a:latin typeface="Times"/>
                  <a:cs typeface="Times"/>
                </a:rPr>
                <a:t> @ LBL</a:t>
              </a:r>
            </a:p>
            <a:p>
              <a:pPr algn="ctr"/>
              <a:r>
                <a:rPr lang="en-US" altLang="ja-JP" sz="2400" dirty="0" smtClean="0">
                  <a:solidFill>
                    <a:schemeClr val="bg1"/>
                  </a:solidFill>
                  <a:latin typeface="Times"/>
                  <a:cs typeface="Times"/>
                </a:rPr>
                <a:t>(</a:t>
              </a:r>
              <a:r>
                <a:rPr lang="en-US" altLang="ja-JP" sz="2400" dirty="0" err="1" smtClean="0">
                  <a:solidFill>
                    <a:schemeClr val="bg1"/>
                  </a:solidFill>
                  <a:latin typeface="Times"/>
                  <a:cs typeface="Times"/>
                </a:rPr>
                <a:t>Tanihata</a:t>
              </a:r>
              <a:r>
                <a:rPr lang="en-US" altLang="ja-JP" sz="2400" dirty="0" smtClean="0">
                  <a:solidFill>
                    <a:schemeClr val="bg1"/>
                  </a:solidFill>
                  <a:latin typeface="Times"/>
                  <a:cs typeface="Times"/>
                </a:rPr>
                <a:t> et al.) </a:t>
              </a:r>
              <a:endParaRPr kumimoji="1" lang="ja-JP" altLang="en-US" sz="2400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390715" y="5295447"/>
            <a:ext cx="247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0000"/>
                </a:solidFill>
                <a:latin typeface="Times"/>
                <a:cs typeface="Times"/>
              </a:rPr>
              <a:t>Preliminary</a:t>
            </a:r>
            <a:endParaRPr kumimoji="1" lang="ja-JP" altLang="en-US" sz="28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0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63" y="1248608"/>
            <a:ext cx="6523301" cy="558657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i="1" dirty="0" err="1" smtClean="0">
                <a:latin typeface="Times"/>
                <a:cs typeface="Times"/>
              </a:rPr>
              <a:t>σ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R</a:t>
            </a:r>
            <a:r>
              <a:rPr kumimoji="1" lang="en-US" altLang="ja-JP" b="1" dirty="0" smtClean="0">
                <a:latin typeface="Times"/>
                <a:cs typeface="Times"/>
              </a:rPr>
              <a:t> for </a:t>
            </a:r>
            <a:r>
              <a:rPr kumimoji="1" lang="en-US" altLang="ja-JP" b="1" baseline="30000" dirty="0" smtClean="0">
                <a:latin typeface="Times"/>
                <a:cs typeface="Times"/>
              </a:rPr>
              <a:t>8</a:t>
            </a:r>
            <a:r>
              <a:rPr kumimoji="1" lang="en-US" altLang="ja-JP" b="1" dirty="0" smtClean="0">
                <a:latin typeface="Times"/>
                <a:cs typeface="Times"/>
              </a:rPr>
              <a:t>He on proton targets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51222" y="2850044"/>
            <a:ext cx="3749878" cy="646331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i="1" dirty="0" err="1" smtClean="0">
                <a:solidFill>
                  <a:schemeClr val="bg1"/>
                </a:solidFill>
                <a:latin typeface="Times"/>
                <a:cs typeface="Times"/>
              </a:rPr>
              <a:t>σ</a:t>
            </a:r>
            <a:r>
              <a:rPr kumimoji="1" lang="en-US" altLang="ja-JP" sz="3600" i="1" baseline="-25000" dirty="0" err="1" smtClean="0">
                <a:solidFill>
                  <a:schemeClr val="bg1"/>
                </a:solidFill>
                <a:latin typeface="Times"/>
                <a:cs typeface="Times"/>
              </a:rPr>
              <a:t>R</a:t>
            </a:r>
            <a:r>
              <a:rPr lang="en-US" altLang="ja-JP" sz="3600" i="1" baseline="30000" dirty="0" err="1" smtClean="0">
                <a:solidFill>
                  <a:schemeClr val="bg1"/>
                </a:solidFill>
                <a:latin typeface="Times"/>
                <a:cs typeface="Times"/>
              </a:rPr>
              <a:t>H</a:t>
            </a:r>
            <a:r>
              <a:rPr lang="en-US" altLang="ja-JP" sz="3600" dirty="0" smtClean="0">
                <a:solidFill>
                  <a:schemeClr val="bg1"/>
                </a:solidFill>
                <a:latin typeface="Times"/>
                <a:cs typeface="Times"/>
              </a:rPr>
              <a:t>=(</a:t>
            </a:r>
            <a:r>
              <a:rPr lang="en-US" altLang="ja-JP" sz="3600" i="1" dirty="0" smtClean="0">
                <a:solidFill>
                  <a:schemeClr val="bg1"/>
                </a:solidFill>
                <a:latin typeface="Times"/>
                <a:cs typeface="Times"/>
              </a:rPr>
              <a:t>σ</a:t>
            </a:r>
            <a:r>
              <a:rPr lang="en-US" altLang="ja-JP" sz="3600" i="1" baseline="-25000" dirty="0" smtClean="0">
                <a:solidFill>
                  <a:schemeClr val="bg1"/>
                </a:solidFill>
                <a:latin typeface="Times"/>
                <a:cs typeface="Times"/>
              </a:rPr>
              <a:t>I</a:t>
            </a:r>
            <a:r>
              <a:rPr lang="en-US" altLang="ja-JP" sz="3600" i="1" baseline="30000" dirty="0" smtClean="0">
                <a:solidFill>
                  <a:schemeClr val="bg1"/>
                </a:solidFill>
                <a:latin typeface="Times"/>
                <a:cs typeface="Times"/>
              </a:rPr>
              <a:t>CH</a:t>
            </a:r>
            <a:r>
              <a:rPr lang="en-US" altLang="ja-JP" sz="2800" i="1" baseline="30000" dirty="0" smtClean="0">
                <a:solidFill>
                  <a:schemeClr val="bg1"/>
                </a:solidFill>
                <a:latin typeface="Times"/>
                <a:cs typeface="Times"/>
              </a:rPr>
              <a:t>2</a:t>
            </a:r>
            <a:r>
              <a:rPr lang="en-US" altLang="ja-JP" sz="3600" dirty="0" smtClean="0">
                <a:solidFill>
                  <a:schemeClr val="bg1"/>
                </a:solidFill>
                <a:latin typeface="Times"/>
                <a:cs typeface="Times"/>
              </a:rPr>
              <a:t>−</a:t>
            </a:r>
            <a:r>
              <a:rPr lang="en-US" altLang="ja-JP" sz="3600" i="1" dirty="0" smtClean="0">
                <a:solidFill>
                  <a:schemeClr val="bg1"/>
                </a:solidFill>
                <a:latin typeface="Times"/>
                <a:cs typeface="Times"/>
              </a:rPr>
              <a:t>σ</a:t>
            </a:r>
            <a:r>
              <a:rPr lang="en-US" altLang="ja-JP" sz="3600" i="1" baseline="-25000" dirty="0" smtClean="0">
                <a:solidFill>
                  <a:schemeClr val="bg1"/>
                </a:solidFill>
                <a:latin typeface="Times"/>
                <a:cs typeface="Times"/>
              </a:rPr>
              <a:t>I</a:t>
            </a:r>
            <a:r>
              <a:rPr lang="en-US" altLang="ja-JP" sz="3600" i="1" baseline="30000" dirty="0" smtClean="0">
                <a:solidFill>
                  <a:schemeClr val="bg1"/>
                </a:solidFill>
                <a:latin typeface="Times"/>
                <a:cs typeface="Times"/>
              </a:rPr>
              <a:t>C</a:t>
            </a:r>
            <a:r>
              <a:rPr lang="en-US" altLang="ja-JP" sz="3600" dirty="0" smtClean="0">
                <a:solidFill>
                  <a:schemeClr val="bg1"/>
                </a:solidFill>
                <a:latin typeface="Times"/>
                <a:cs typeface="Times"/>
              </a:rPr>
              <a:t>)/2</a:t>
            </a:r>
            <a:endParaRPr kumimoji="1" lang="ja-JP" altLang="en-US" sz="3600" baseline="30000" dirty="0">
              <a:solidFill>
                <a:schemeClr val="bg1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0806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err="1" smtClean="0">
                <a:latin typeface="Times"/>
                <a:cs typeface="Times"/>
              </a:rPr>
              <a:t>σ</a:t>
            </a:r>
            <a:r>
              <a:rPr kumimoji="1" lang="en-US" altLang="ja-JP" b="1" baseline="-25000" dirty="0" err="1" smtClean="0">
                <a:latin typeface="Times"/>
                <a:cs typeface="Times"/>
              </a:rPr>
              <a:t>R</a:t>
            </a:r>
            <a:r>
              <a:rPr kumimoji="1" lang="en-US" altLang="ja-JP" b="1" dirty="0" smtClean="0">
                <a:latin typeface="Times"/>
                <a:cs typeface="Times"/>
              </a:rPr>
              <a:t> on proton target</a:t>
            </a:r>
            <a:endParaRPr kumimoji="1" lang="ja-JP" altLang="en-US" b="1" baseline="-25000" dirty="0">
              <a:latin typeface="Times"/>
              <a:cs typeface="Times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1771579" y="3124819"/>
            <a:ext cx="5613400" cy="3668421"/>
            <a:chOff x="317500" y="4284585"/>
            <a:chExt cx="5613400" cy="3668421"/>
          </a:xfrm>
        </p:grpSpPr>
        <p:graphicFrame>
          <p:nvGraphicFramePr>
            <p:cNvPr id="15" name="オブジェクト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415840"/>
                </p:ext>
              </p:extLst>
            </p:nvPr>
          </p:nvGraphicFramePr>
          <p:xfrm>
            <a:off x="1016375" y="4284585"/>
            <a:ext cx="4204235" cy="1184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224" name="数式" r:id="rId4" imgW="1397000" imgH="393700" progId="Equation.3">
                    <p:embed/>
                  </p:oleObj>
                </mc:Choice>
                <mc:Fallback>
                  <p:oleObj name="数式" r:id="rId4" imgW="1397000" imgH="3937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16375" y="4284585"/>
                          <a:ext cx="4204235" cy="118483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 w="38100" cmpd="sng"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テキスト ボックス 17"/>
            <p:cNvSpPr txBox="1"/>
            <p:nvPr/>
          </p:nvSpPr>
          <p:spPr>
            <a:xfrm>
              <a:off x="317500" y="6383346"/>
              <a:ext cx="5613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dirty="0" smtClean="0">
                  <a:solidFill>
                    <a:srgbClr val="FFFF00"/>
                  </a:solidFill>
                  <a:latin typeface="Times"/>
                  <a:cs typeface="Times"/>
                </a:rPr>
                <a:t>Measurement of </a:t>
              </a:r>
            </a:p>
            <a:p>
              <a:pPr algn="ctr"/>
              <a:r>
                <a:rPr kumimoji="1" lang="en-US" altLang="ja-JP" sz="3200" dirty="0" smtClean="0">
                  <a:solidFill>
                    <a:srgbClr val="FFFF00"/>
                  </a:solidFill>
                  <a:latin typeface="Times"/>
                  <a:cs typeface="Times"/>
                </a:rPr>
                <a:t>interaction cross section </a:t>
              </a:r>
              <a:r>
                <a:rPr kumimoji="1" lang="en-US" altLang="ja-JP" sz="3200" i="1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σ</a:t>
              </a:r>
              <a:r>
                <a:rPr kumimoji="1" lang="en-US" altLang="ja-JP" sz="3200" i="1" baseline="-25000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I</a:t>
              </a:r>
              <a:endParaRPr kumimoji="1" lang="en-US" altLang="ja-JP" sz="3200" i="1" baseline="-25000" dirty="0" smtClean="0">
                <a:solidFill>
                  <a:srgbClr val="FFFF00"/>
                </a:solidFill>
                <a:latin typeface="Times"/>
                <a:cs typeface="Times"/>
              </a:endParaRPr>
            </a:p>
            <a:p>
              <a:pPr algn="ctr"/>
              <a:r>
                <a:rPr kumimoji="1" lang="en-US" altLang="ja-JP" sz="3200" dirty="0" smtClean="0">
                  <a:solidFill>
                    <a:srgbClr val="FFFF00"/>
                  </a:solidFill>
                  <a:latin typeface="Times"/>
                  <a:cs typeface="Times"/>
                </a:rPr>
                <a:t> on C, CH</a:t>
              </a:r>
              <a:r>
                <a:rPr kumimoji="1" lang="en-US" altLang="ja-JP" sz="3200" baseline="-25000" dirty="0" smtClean="0">
                  <a:solidFill>
                    <a:srgbClr val="FFFF00"/>
                  </a:solidFill>
                  <a:latin typeface="Times"/>
                  <a:cs typeface="Times"/>
                </a:rPr>
                <a:t>2</a:t>
              </a:r>
              <a:r>
                <a:rPr kumimoji="1" lang="en-US" altLang="ja-JP" sz="3200" dirty="0" smtClean="0">
                  <a:solidFill>
                    <a:srgbClr val="FFFF00"/>
                  </a:solidFill>
                  <a:latin typeface="Times"/>
                  <a:cs typeface="Times"/>
                </a:rPr>
                <a:t> targets.</a:t>
              </a:r>
              <a:endParaRPr kumimoji="1" lang="ja-JP" altLang="en-US" sz="3200" baseline="-25000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19" name="下矢印 18"/>
            <p:cNvSpPr/>
            <p:nvPr/>
          </p:nvSpPr>
          <p:spPr>
            <a:xfrm>
              <a:off x="2633023" y="5608310"/>
              <a:ext cx="952500" cy="67058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Times"/>
                <a:cs typeface="Times"/>
              </a:endParaRPr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1771579" y="1648509"/>
            <a:ext cx="561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dirty="0" smtClean="0">
                <a:latin typeface="Times"/>
                <a:cs typeface="Times"/>
              </a:rPr>
              <a:t>Determined by subtracting the </a:t>
            </a:r>
            <a:r>
              <a:rPr lang="en-US" altLang="ja-JP" sz="3600" i="1" dirty="0" err="1" smtClean="0">
                <a:latin typeface="Times"/>
                <a:cs typeface="Times"/>
              </a:rPr>
              <a:t>σ</a:t>
            </a:r>
            <a:r>
              <a:rPr lang="en-US" altLang="ja-JP" sz="3600" i="1" baseline="-25000" dirty="0" err="1">
                <a:latin typeface="Times"/>
                <a:cs typeface="Times"/>
              </a:rPr>
              <a:t>I</a:t>
            </a:r>
            <a:r>
              <a:rPr lang="en-US" altLang="ja-JP" sz="3600" i="1" baseline="30000" dirty="0" err="1" smtClean="0">
                <a:latin typeface="Times"/>
                <a:cs typeface="Times"/>
              </a:rPr>
              <a:t>C</a:t>
            </a:r>
            <a:r>
              <a:rPr lang="en-US" altLang="ja-JP" sz="3600" dirty="0" smtClean="0">
                <a:latin typeface="Times"/>
                <a:cs typeface="Times"/>
              </a:rPr>
              <a:t> from </a:t>
            </a:r>
            <a:r>
              <a:rPr lang="en-US" altLang="ja-JP" sz="3600" i="1" dirty="0" smtClean="0">
                <a:latin typeface="Times"/>
                <a:cs typeface="Times"/>
              </a:rPr>
              <a:t>σ</a:t>
            </a:r>
            <a:r>
              <a:rPr lang="en-US" altLang="ja-JP" sz="3600" i="1" baseline="-25000" dirty="0">
                <a:latin typeface="Times"/>
                <a:cs typeface="Times"/>
              </a:rPr>
              <a:t>I</a:t>
            </a:r>
            <a:r>
              <a:rPr lang="en-US" altLang="ja-JP" sz="3600" i="1" baseline="30000" dirty="0" smtClean="0">
                <a:latin typeface="Times"/>
                <a:cs typeface="Times"/>
              </a:rPr>
              <a:t>CH</a:t>
            </a:r>
            <a:r>
              <a:rPr lang="en-US" altLang="ja-JP" sz="2400" i="1" baseline="30000" dirty="0" smtClean="0">
                <a:latin typeface="Times"/>
                <a:cs typeface="Times"/>
              </a:rPr>
              <a:t>2</a:t>
            </a:r>
            <a:r>
              <a:rPr lang="en-US" altLang="ja-JP" sz="2400" dirty="0" smtClean="0">
                <a:latin typeface="Times"/>
                <a:cs typeface="Times"/>
              </a:rPr>
              <a:t>.</a:t>
            </a:r>
            <a:endParaRPr kumimoji="1" lang="en-US" altLang="ja-JP" sz="3600" dirty="0" smtClean="0">
              <a:latin typeface="Times"/>
              <a:cs typeface="Time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49369" y="2618005"/>
            <a:ext cx="25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CH</a:t>
            </a:r>
            <a:r>
              <a:rPr kumimoji="1" lang="en-US" altLang="ja-JP" sz="2400" baseline="-25000" dirty="0" smtClean="0">
                <a:latin typeface="Times"/>
                <a:cs typeface="Times"/>
              </a:rPr>
              <a:t>2</a:t>
            </a:r>
            <a:r>
              <a:rPr lang="en-US" altLang="ja-JP" sz="2400" dirty="0">
                <a:latin typeface="Times"/>
                <a:cs typeface="Times"/>
              </a:rPr>
              <a:t> </a:t>
            </a:r>
            <a:r>
              <a:rPr lang="en-US" altLang="ja-JP" sz="2400" dirty="0" smtClean="0">
                <a:latin typeface="Times"/>
                <a:cs typeface="Times"/>
              </a:rPr>
              <a:t>: Polyethylene</a:t>
            </a:r>
            <a:endParaRPr kumimoji="1" lang="ja-JP" altLang="en-US" sz="2400" baseline="-250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7992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496" y="1247973"/>
            <a:ext cx="6444826" cy="54419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i="1" dirty="0" err="1" smtClean="0"/>
              <a:t>σ</a:t>
            </a:r>
            <a:r>
              <a:rPr kumimoji="1" lang="en-US" altLang="ja-JP" i="1" baseline="-25000" dirty="0" err="1" smtClean="0"/>
              <a:t>I</a:t>
            </a:r>
            <a:r>
              <a:rPr kumimoji="1" lang="en-US" altLang="ja-JP" dirty="0" smtClean="0"/>
              <a:t> for </a:t>
            </a:r>
            <a:r>
              <a:rPr kumimoji="1" lang="en-US" altLang="ja-JP" baseline="30000" dirty="0" smtClean="0"/>
              <a:t>14</a:t>
            </a:r>
            <a:r>
              <a:rPr kumimoji="1" lang="en-US" altLang="ja-JP" dirty="0" smtClean="0"/>
              <a:t>B, </a:t>
            </a:r>
            <a:r>
              <a:rPr kumimoji="1" lang="en-US" altLang="ja-JP" baseline="30000" dirty="0" smtClean="0"/>
              <a:t>8</a:t>
            </a:r>
            <a:r>
              <a:rPr kumimoji="1" lang="en-US" altLang="ja-JP" dirty="0" smtClean="0"/>
              <a:t>He on C, CH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targets.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2659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図形グループ 46"/>
          <p:cNvGrpSpPr/>
          <p:nvPr/>
        </p:nvGrpSpPr>
        <p:grpSpPr>
          <a:xfrm>
            <a:off x="4650374" y="1946843"/>
            <a:ext cx="3864298" cy="2903477"/>
            <a:chOff x="265900" y="2944167"/>
            <a:chExt cx="4854070" cy="3999575"/>
          </a:xfrm>
        </p:grpSpPr>
        <p:grpSp>
          <p:nvGrpSpPr>
            <p:cNvPr id="48" name="図形グループ 47"/>
            <p:cNvGrpSpPr/>
            <p:nvPr/>
          </p:nvGrpSpPr>
          <p:grpSpPr>
            <a:xfrm>
              <a:off x="3196186" y="3213100"/>
              <a:ext cx="1923784" cy="3730642"/>
              <a:chOff x="3365500" y="3213100"/>
              <a:chExt cx="1923784" cy="3730642"/>
            </a:xfrm>
          </p:grpSpPr>
          <p:cxnSp>
            <p:nvCxnSpPr>
              <p:cNvPr id="66" name="直線コネクタ 65"/>
              <p:cNvCxnSpPr/>
              <p:nvPr/>
            </p:nvCxnSpPr>
            <p:spPr>
              <a:xfrm>
                <a:off x="3365500" y="3632200"/>
                <a:ext cx="1917700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8" name="図 77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685" y="3424950"/>
                <a:ext cx="408405" cy="414500"/>
              </a:xfrm>
              <a:prstGeom prst="rect">
                <a:avLst/>
              </a:prstGeom>
            </p:spPr>
          </p:pic>
          <p:cxnSp>
            <p:nvCxnSpPr>
              <p:cNvPr id="64" name="直線コネクタ 63"/>
              <p:cNvCxnSpPr/>
              <p:nvPr/>
            </p:nvCxnSpPr>
            <p:spPr>
              <a:xfrm>
                <a:off x="3365500" y="50419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3365500" y="46482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3365500" y="32131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3365500" y="59309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正方形/長方形 68"/>
              <p:cNvSpPr/>
              <p:nvPr/>
            </p:nvSpPr>
            <p:spPr>
              <a:xfrm>
                <a:off x="3575321" y="6223000"/>
                <a:ext cx="1713963" cy="720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800" dirty="0" smtClean="0">
                    <a:latin typeface="Times"/>
                    <a:cs typeface="Times"/>
                  </a:rPr>
                  <a:t>Neutron</a:t>
                </a:r>
                <a:endParaRPr lang="ja-JP" altLang="en-US" sz="2800" dirty="0">
                  <a:latin typeface="Times"/>
                  <a:cs typeface="Times"/>
                </a:endParaRPr>
              </a:p>
            </p:txBody>
          </p:sp>
          <p:pic>
            <p:nvPicPr>
              <p:cNvPr id="70" name="図 69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498" y="44282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1" name="図 70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685" y="44282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2" name="図 71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498" y="57236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3" name="図 72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9688" y="57259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4" name="図 73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0701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5" name="図 74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296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6" name="図 75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2888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77" name="図 76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483" y="4843300"/>
                <a:ext cx="408405" cy="414500"/>
              </a:xfrm>
              <a:prstGeom prst="rect">
                <a:avLst/>
              </a:prstGeom>
            </p:spPr>
          </p:pic>
        </p:grpSp>
        <p:grpSp>
          <p:nvGrpSpPr>
            <p:cNvPr id="49" name="図形グループ 48"/>
            <p:cNvGrpSpPr/>
            <p:nvPr/>
          </p:nvGrpSpPr>
          <p:grpSpPr>
            <a:xfrm>
              <a:off x="265900" y="4831053"/>
              <a:ext cx="2082800" cy="2112689"/>
              <a:chOff x="838200" y="4831053"/>
              <a:chExt cx="2082800" cy="2112689"/>
            </a:xfrm>
          </p:grpSpPr>
          <p:sp>
            <p:nvSpPr>
              <p:cNvPr id="55" name="テキスト ボックス 54"/>
              <p:cNvSpPr txBox="1"/>
              <p:nvPr/>
            </p:nvSpPr>
            <p:spPr>
              <a:xfrm>
                <a:off x="838200" y="6223000"/>
                <a:ext cx="2082800" cy="72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latin typeface="Times"/>
                    <a:cs typeface="Times"/>
                  </a:rPr>
                  <a:t>Proton</a:t>
                </a:r>
                <a:endParaRPr kumimoji="1" lang="ja-JP" altLang="en-US" sz="2800" dirty="0">
                  <a:latin typeface="Times"/>
                  <a:cs typeface="Times"/>
                </a:endParaRPr>
              </a:p>
            </p:txBody>
          </p:sp>
          <p:grpSp>
            <p:nvGrpSpPr>
              <p:cNvPr id="56" name="図形グループ 55"/>
              <p:cNvGrpSpPr/>
              <p:nvPr/>
            </p:nvGrpSpPr>
            <p:grpSpPr>
              <a:xfrm>
                <a:off x="838200" y="4831053"/>
                <a:ext cx="1917700" cy="1391947"/>
                <a:chOff x="838200" y="4831053"/>
                <a:chExt cx="1917700" cy="1391947"/>
              </a:xfrm>
            </p:grpSpPr>
            <p:cxnSp>
              <p:nvCxnSpPr>
                <p:cNvPr id="57" name="直線コネクタ 56"/>
                <p:cNvCxnSpPr/>
                <p:nvPr/>
              </p:nvCxnSpPr>
              <p:spPr>
                <a:xfrm>
                  <a:off x="838200" y="5981700"/>
                  <a:ext cx="19177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57"/>
                <p:cNvCxnSpPr/>
                <p:nvPr/>
              </p:nvCxnSpPr>
              <p:spPr>
                <a:xfrm>
                  <a:off x="838200" y="5041900"/>
                  <a:ext cx="19177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円/楕円 58"/>
                <p:cNvSpPr/>
                <p:nvPr/>
              </p:nvSpPr>
              <p:spPr>
                <a:xfrm>
                  <a:off x="1235191" y="5827244"/>
                  <a:ext cx="308912" cy="30891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Times"/>
                    <a:cs typeface="Times"/>
                  </a:endParaRPr>
                </a:p>
              </p:txBody>
            </p:sp>
            <p:pic>
              <p:nvPicPr>
                <p:cNvPr id="60" name="図 59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5191" y="4837697"/>
                  <a:ext cx="402309" cy="408405"/>
                </a:xfrm>
                <a:prstGeom prst="rect">
                  <a:avLst/>
                </a:prstGeom>
              </p:spPr>
            </p:pic>
            <p:pic>
              <p:nvPicPr>
                <p:cNvPr id="61" name="図 60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8446" y="4837697"/>
                  <a:ext cx="402309" cy="408405"/>
                </a:xfrm>
                <a:prstGeom prst="rect">
                  <a:avLst/>
                </a:prstGeom>
              </p:spPr>
            </p:pic>
            <p:pic>
              <p:nvPicPr>
                <p:cNvPr id="62" name="図 61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2355" y="4831053"/>
                  <a:ext cx="402309" cy="408405"/>
                </a:xfrm>
                <a:prstGeom prst="rect">
                  <a:avLst/>
                </a:prstGeom>
              </p:spPr>
            </p:pic>
            <p:pic>
              <p:nvPicPr>
                <p:cNvPr id="63" name="図 62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1200" y="5814595"/>
                  <a:ext cx="402309" cy="408405"/>
                </a:xfrm>
                <a:prstGeom prst="rect">
                  <a:avLst/>
                </a:prstGeom>
              </p:spPr>
            </p:pic>
          </p:grpSp>
        </p:grpSp>
        <p:sp>
          <p:nvSpPr>
            <p:cNvPr id="50" name="テキスト ボックス 49"/>
            <p:cNvSpPr txBox="1"/>
            <p:nvPr/>
          </p:nvSpPr>
          <p:spPr>
            <a:xfrm>
              <a:off x="2130528" y="5751593"/>
              <a:ext cx="1164128" cy="635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"/>
                  <a:cs typeface="Times"/>
                </a:rPr>
                <a:t>1s</a:t>
              </a:r>
              <a:r>
                <a:rPr kumimoji="1" lang="en-US" altLang="ja-JP" sz="2400" baseline="-25000" dirty="0" smtClean="0">
                  <a:latin typeface="Times"/>
                  <a:cs typeface="Times"/>
                </a:rPr>
                <a:t>1/2</a:t>
              </a:r>
              <a:endParaRPr kumimoji="1"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248877" y="4820946"/>
              <a:ext cx="947920" cy="635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latin typeface="Times"/>
                  <a:cs typeface="Times"/>
                </a:rPr>
                <a:t>1p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3/</a:t>
              </a:r>
              <a:r>
                <a:rPr lang="en-US" altLang="ja-JP" sz="2400" baseline="-25000" dirty="0">
                  <a:latin typeface="Times"/>
                  <a:cs typeface="Times"/>
                </a:rPr>
                <a:t>2</a:t>
              </a:r>
              <a:endParaRPr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228214" y="4451614"/>
              <a:ext cx="947920" cy="635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latin typeface="Times"/>
                  <a:cs typeface="Times"/>
                </a:rPr>
                <a:t>1p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1</a:t>
              </a:r>
              <a:r>
                <a:rPr lang="en-US" altLang="ja-JP" sz="2400" baseline="-25000" dirty="0">
                  <a:latin typeface="Times"/>
                  <a:cs typeface="Times"/>
                </a:rPr>
                <a:t>/2</a:t>
              </a:r>
              <a:endParaRPr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2270303" y="2944167"/>
              <a:ext cx="905069" cy="635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latin typeface="Times"/>
                  <a:cs typeface="Times"/>
                </a:rPr>
                <a:t>2s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1</a:t>
              </a:r>
              <a:r>
                <a:rPr lang="en-US" altLang="ja-JP" sz="2400" baseline="-25000" dirty="0">
                  <a:latin typeface="Times"/>
                  <a:cs typeface="Times"/>
                </a:rPr>
                <a:t>/2</a:t>
              </a:r>
              <a:endParaRPr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2248877" y="3409087"/>
              <a:ext cx="947920" cy="635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FFFFFF"/>
                  </a:solidFill>
                  <a:latin typeface="Times"/>
                  <a:cs typeface="Times"/>
                </a:rPr>
                <a:t>1d</a:t>
              </a:r>
              <a:r>
                <a:rPr lang="en-US" altLang="ja-JP" sz="2400" baseline="-25000" dirty="0">
                  <a:solidFill>
                    <a:srgbClr val="FFFFFF"/>
                  </a:solidFill>
                  <a:latin typeface="Times"/>
                  <a:cs typeface="Times"/>
                </a:rPr>
                <a:t>5</a:t>
              </a:r>
              <a:r>
                <a:rPr lang="en-US" altLang="ja-JP" sz="2400" baseline="-25000" dirty="0" smtClean="0">
                  <a:solidFill>
                    <a:srgbClr val="FFFFFF"/>
                  </a:solidFill>
                  <a:latin typeface="Times"/>
                  <a:cs typeface="Times"/>
                </a:rPr>
                <a:t>/</a:t>
              </a:r>
              <a:r>
                <a:rPr lang="en-US" altLang="ja-JP" sz="2400" baseline="-25000" dirty="0">
                  <a:solidFill>
                    <a:srgbClr val="FFFFFF"/>
                  </a:solidFill>
                  <a:latin typeface="Times"/>
                  <a:cs typeface="Times"/>
                </a:rPr>
                <a:t>2</a:t>
              </a:r>
              <a:endParaRPr lang="ja-JP" altLang="en-US" sz="2400" baseline="-25000" dirty="0">
                <a:solidFill>
                  <a:srgbClr val="FFFFFF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46" name="図形グループ 45"/>
          <p:cNvGrpSpPr/>
          <p:nvPr/>
        </p:nvGrpSpPr>
        <p:grpSpPr>
          <a:xfrm>
            <a:off x="4650374" y="1946750"/>
            <a:ext cx="3867772" cy="2903570"/>
            <a:chOff x="265900" y="2943237"/>
            <a:chExt cx="4853134" cy="4000681"/>
          </a:xfrm>
        </p:grpSpPr>
        <p:grpSp>
          <p:nvGrpSpPr>
            <p:cNvPr id="40" name="図形グループ 39"/>
            <p:cNvGrpSpPr/>
            <p:nvPr/>
          </p:nvGrpSpPr>
          <p:grpSpPr>
            <a:xfrm>
              <a:off x="3196186" y="3213100"/>
              <a:ext cx="1922848" cy="3730818"/>
              <a:chOff x="3365500" y="3213100"/>
              <a:chExt cx="1922848" cy="3730818"/>
            </a:xfrm>
          </p:grpSpPr>
          <p:cxnSp>
            <p:nvCxnSpPr>
              <p:cNvPr id="8" name="直線コネクタ 7"/>
              <p:cNvCxnSpPr/>
              <p:nvPr/>
            </p:nvCxnSpPr>
            <p:spPr>
              <a:xfrm>
                <a:off x="3365500" y="50419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/>
              <p:cNvCxnSpPr/>
              <p:nvPr/>
            </p:nvCxnSpPr>
            <p:spPr>
              <a:xfrm>
                <a:off x="3365500" y="46482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/>
              <p:nvPr/>
            </p:nvCxnSpPr>
            <p:spPr>
              <a:xfrm>
                <a:off x="3365500" y="3632200"/>
                <a:ext cx="191770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/>
              <p:cNvCxnSpPr/>
              <p:nvPr/>
            </p:nvCxnSpPr>
            <p:spPr>
              <a:xfrm>
                <a:off x="3365500" y="3213100"/>
                <a:ext cx="1917700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/>
              <p:cNvCxnSpPr/>
              <p:nvPr/>
            </p:nvCxnSpPr>
            <p:spPr>
              <a:xfrm>
                <a:off x="3365500" y="5930900"/>
                <a:ext cx="19177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正方形/長方形 14"/>
              <p:cNvSpPr/>
              <p:nvPr/>
            </p:nvSpPr>
            <p:spPr>
              <a:xfrm>
                <a:off x="3576255" y="6223000"/>
                <a:ext cx="1712093" cy="7209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2800" dirty="0" smtClean="0">
                    <a:latin typeface="Times"/>
                    <a:cs typeface="Times"/>
                  </a:rPr>
                  <a:t>Neutron</a:t>
                </a:r>
                <a:endParaRPr lang="ja-JP" altLang="en-US" sz="2800" dirty="0">
                  <a:latin typeface="Times"/>
                  <a:cs typeface="Times"/>
                </a:endParaRPr>
              </a:p>
            </p:txBody>
          </p:sp>
          <p:pic>
            <p:nvPicPr>
              <p:cNvPr id="18" name="図 17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498" y="44282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19" name="図 18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685" y="44282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20" name="図 19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6498" y="57236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21" name="図 20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9688" y="572595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22" name="図 21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0701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23" name="図 22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2296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24" name="図 23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2888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25" name="図 24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483" y="4843300"/>
                <a:ext cx="408405" cy="414500"/>
              </a:xfrm>
              <a:prstGeom prst="rect">
                <a:avLst/>
              </a:prstGeom>
            </p:spPr>
          </p:pic>
          <p:pic>
            <p:nvPicPr>
              <p:cNvPr id="30" name="図 29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8685" y="3424950"/>
                <a:ext cx="408405" cy="414500"/>
              </a:xfrm>
              <a:prstGeom prst="rect">
                <a:avLst/>
              </a:prstGeom>
            </p:spPr>
          </p:pic>
        </p:grpSp>
        <p:grpSp>
          <p:nvGrpSpPr>
            <p:cNvPr id="39" name="図形グループ 38"/>
            <p:cNvGrpSpPr/>
            <p:nvPr/>
          </p:nvGrpSpPr>
          <p:grpSpPr>
            <a:xfrm>
              <a:off x="265900" y="4831053"/>
              <a:ext cx="2082800" cy="2112865"/>
              <a:chOff x="838200" y="4831053"/>
              <a:chExt cx="2082800" cy="2112865"/>
            </a:xfrm>
          </p:grpSpPr>
          <p:sp>
            <p:nvSpPr>
              <p:cNvPr id="13" name="テキスト ボックス 12"/>
              <p:cNvSpPr txBox="1"/>
              <p:nvPr/>
            </p:nvSpPr>
            <p:spPr>
              <a:xfrm>
                <a:off x="838200" y="6223000"/>
                <a:ext cx="2082800" cy="720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2800" dirty="0" smtClean="0">
                    <a:latin typeface="Times"/>
                    <a:cs typeface="Times"/>
                  </a:rPr>
                  <a:t>Proton</a:t>
                </a:r>
                <a:endParaRPr kumimoji="1" lang="ja-JP" altLang="en-US" sz="2800" dirty="0">
                  <a:latin typeface="Times"/>
                  <a:cs typeface="Times"/>
                </a:endParaRPr>
              </a:p>
            </p:txBody>
          </p:sp>
          <p:grpSp>
            <p:nvGrpSpPr>
              <p:cNvPr id="38" name="図形グループ 37"/>
              <p:cNvGrpSpPr/>
              <p:nvPr/>
            </p:nvGrpSpPr>
            <p:grpSpPr>
              <a:xfrm>
                <a:off x="838200" y="4831053"/>
                <a:ext cx="1917700" cy="1391947"/>
                <a:chOff x="838200" y="4831053"/>
                <a:chExt cx="1917700" cy="1391947"/>
              </a:xfrm>
            </p:grpSpPr>
            <p:cxnSp>
              <p:nvCxnSpPr>
                <p:cNvPr id="6" name="直線コネクタ 5"/>
                <p:cNvCxnSpPr/>
                <p:nvPr/>
              </p:nvCxnSpPr>
              <p:spPr>
                <a:xfrm>
                  <a:off x="838200" y="5981700"/>
                  <a:ext cx="19177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コネクタ 6"/>
                <p:cNvCxnSpPr/>
                <p:nvPr/>
              </p:nvCxnSpPr>
              <p:spPr>
                <a:xfrm>
                  <a:off x="838200" y="5041900"/>
                  <a:ext cx="19177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円/楕円 32"/>
                <p:cNvSpPr/>
                <p:nvPr/>
              </p:nvSpPr>
              <p:spPr>
                <a:xfrm>
                  <a:off x="1235191" y="5827244"/>
                  <a:ext cx="308912" cy="30891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latin typeface="Times"/>
                    <a:cs typeface="Times"/>
                  </a:endParaRPr>
                </a:p>
              </p:txBody>
            </p:sp>
            <p:pic>
              <p:nvPicPr>
                <p:cNvPr id="34" name="図 33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5191" y="4837697"/>
                  <a:ext cx="402309" cy="408405"/>
                </a:xfrm>
                <a:prstGeom prst="rect">
                  <a:avLst/>
                </a:prstGeom>
              </p:spPr>
            </p:pic>
            <p:pic>
              <p:nvPicPr>
                <p:cNvPr id="35" name="図 34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78446" y="4837697"/>
                  <a:ext cx="402309" cy="408405"/>
                </a:xfrm>
                <a:prstGeom prst="rect">
                  <a:avLst/>
                </a:prstGeom>
              </p:spPr>
            </p:pic>
            <p:pic>
              <p:nvPicPr>
                <p:cNvPr id="36" name="図 35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2355" y="4831053"/>
                  <a:ext cx="402309" cy="408405"/>
                </a:xfrm>
                <a:prstGeom prst="rect">
                  <a:avLst/>
                </a:prstGeom>
              </p:spPr>
            </p:pic>
            <p:pic>
              <p:nvPicPr>
                <p:cNvPr id="37" name="図 36" descr="名称未設定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81200" y="5814595"/>
                  <a:ext cx="402309" cy="408405"/>
                </a:xfrm>
                <a:prstGeom prst="rect">
                  <a:avLst/>
                </a:prstGeom>
              </p:spPr>
            </p:pic>
          </p:grpSp>
        </p:grpSp>
        <p:sp>
          <p:nvSpPr>
            <p:cNvPr id="41" name="テキスト ボックス 40"/>
            <p:cNvSpPr txBox="1"/>
            <p:nvPr/>
          </p:nvSpPr>
          <p:spPr>
            <a:xfrm>
              <a:off x="2181509" y="5751350"/>
              <a:ext cx="1014677" cy="63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Times"/>
                  <a:cs typeface="Times"/>
                </a:rPr>
                <a:t>1s</a:t>
              </a:r>
              <a:r>
                <a:rPr kumimoji="1" lang="en-US" altLang="ja-JP" sz="2400" baseline="-25000" dirty="0" smtClean="0">
                  <a:latin typeface="Times"/>
                  <a:cs typeface="Times"/>
                </a:rPr>
                <a:t>1/2</a:t>
              </a:r>
              <a:endParaRPr kumimoji="1"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2249393" y="4820946"/>
              <a:ext cx="946886" cy="636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latin typeface="Times"/>
                  <a:cs typeface="Times"/>
                </a:rPr>
                <a:t>1p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3/</a:t>
              </a:r>
              <a:r>
                <a:rPr lang="en-US" altLang="ja-JP" sz="2400" baseline="-25000" dirty="0">
                  <a:latin typeface="Times"/>
                  <a:cs typeface="Times"/>
                </a:rPr>
                <a:t>2</a:t>
              </a:r>
              <a:endParaRPr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228731" y="4451614"/>
              <a:ext cx="946886" cy="636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latin typeface="Times"/>
                  <a:cs typeface="Times"/>
                </a:rPr>
                <a:t>1p</a:t>
              </a:r>
              <a:r>
                <a:rPr lang="en-US" altLang="ja-JP" sz="2400" baseline="-25000" dirty="0" smtClean="0">
                  <a:latin typeface="Times"/>
                  <a:cs typeface="Times"/>
                </a:rPr>
                <a:t>1</a:t>
              </a:r>
              <a:r>
                <a:rPr lang="en-US" altLang="ja-JP" sz="2400" baseline="-25000" dirty="0">
                  <a:latin typeface="Times"/>
                  <a:cs typeface="Times"/>
                </a:rPr>
                <a:t>/2</a:t>
              </a:r>
              <a:endParaRPr lang="ja-JP" altLang="en-US" sz="2400" baseline="-25000" dirty="0">
                <a:latin typeface="Times"/>
                <a:cs typeface="Times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2270797" y="3408200"/>
              <a:ext cx="904081" cy="636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FFFF00"/>
                  </a:solidFill>
                  <a:latin typeface="Times"/>
                  <a:cs typeface="Times"/>
                </a:rPr>
                <a:t>2s</a:t>
              </a:r>
              <a:r>
                <a:rPr lang="en-US" altLang="ja-JP" sz="2400" baseline="-25000" dirty="0" smtClean="0">
                  <a:solidFill>
                    <a:srgbClr val="FFFF00"/>
                  </a:solidFill>
                  <a:latin typeface="Times"/>
                  <a:cs typeface="Times"/>
                </a:rPr>
                <a:t>1</a:t>
              </a:r>
              <a:r>
                <a:rPr lang="en-US" altLang="ja-JP" sz="2400" baseline="-25000" dirty="0">
                  <a:solidFill>
                    <a:srgbClr val="FFFF00"/>
                  </a:solidFill>
                  <a:latin typeface="Times"/>
                  <a:cs typeface="Times"/>
                </a:rPr>
                <a:t>/2</a:t>
              </a:r>
              <a:endParaRPr lang="ja-JP" altLang="en-US" sz="2400" baseline="-25000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249393" y="2943237"/>
              <a:ext cx="946886" cy="6361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2400" dirty="0" smtClean="0">
                  <a:solidFill>
                    <a:srgbClr val="FFFF00"/>
                  </a:solidFill>
                  <a:latin typeface="Times"/>
                  <a:cs typeface="Times"/>
                </a:rPr>
                <a:t>1d</a:t>
              </a:r>
              <a:r>
                <a:rPr lang="en-US" altLang="ja-JP" sz="2400" baseline="-25000" dirty="0">
                  <a:solidFill>
                    <a:srgbClr val="FFFF00"/>
                  </a:solidFill>
                  <a:latin typeface="Times"/>
                  <a:cs typeface="Times"/>
                </a:rPr>
                <a:t>5</a:t>
              </a:r>
              <a:r>
                <a:rPr lang="en-US" altLang="ja-JP" sz="2400" baseline="-25000" dirty="0" smtClean="0">
                  <a:solidFill>
                    <a:srgbClr val="FFFF00"/>
                  </a:solidFill>
                  <a:latin typeface="Times"/>
                  <a:cs typeface="Times"/>
                </a:rPr>
                <a:t>/</a:t>
              </a:r>
              <a:r>
                <a:rPr lang="en-US" altLang="ja-JP" sz="2400" baseline="-25000" dirty="0">
                  <a:solidFill>
                    <a:srgbClr val="FFFF00"/>
                  </a:solidFill>
                  <a:latin typeface="Times"/>
                  <a:cs typeface="Times"/>
                </a:rPr>
                <a:t>2</a:t>
              </a:r>
              <a:endParaRPr lang="ja-JP" altLang="en-US" sz="2400" baseline="-25000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Times"/>
                <a:cs typeface="Times"/>
              </a:rPr>
              <a:t>Neutron rich nucleus </a:t>
            </a:r>
            <a:r>
              <a:rPr lang="en-US" altLang="ja-JP" b="1" baseline="30000" dirty="0" smtClean="0">
                <a:latin typeface="Times"/>
                <a:cs typeface="Times"/>
              </a:rPr>
              <a:t>14</a:t>
            </a:r>
            <a:r>
              <a:rPr lang="en-US" altLang="ja-JP" b="1" dirty="0" smtClean="0">
                <a:latin typeface="Times"/>
                <a:cs typeface="Times"/>
              </a:rPr>
              <a:t>B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79" name="二方向矢印 78"/>
          <p:cNvSpPr/>
          <p:nvPr/>
        </p:nvSpPr>
        <p:spPr>
          <a:xfrm rot="7941859">
            <a:off x="5829312" y="2144641"/>
            <a:ext cx="527548" cy="527548"/>
          </a:xfrm>
          <a:prstGeom prst="left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105942" y="4645664"/>
            <a:ext cx="100646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aseline="30000" dirty="0" smtClean="0">
                <a:latin typeface="Times"/>
                <a:cs typeface="Times"/>
              </a:rPr>
              <a:t>14</a:t>
            </a:r>
            <a:r>
              <a:rPr kumimoji="1" lang="en-US" altLang="ja-JP" sz="3200" dirty="0" smtClean="0">
                <a:latin typeface="Times"/>
                <a:cs typeface="Times"/>
              </a:rPr>
              <a:t>B</a:t>
            </a:r>
            <a:endParaRPr kumimoji="1" lang="ja-JP" altLang="en-US" sz="3200" dirty="0">
              <a:latin typeface="Times"/>
              <a:cs typeface="Times"/>
            </a:endParaRPr>
          </a:p>
        </p:txBody>
      </p:sp>
      <p:grpSp>
        <p:nvGrpSpPr>
          <p:cNvPr id="29" name="図形グループ 28"/>
          <p:cNvGrpSpPr/>
          <p:nvPr/>
        </p:nvGrpSpPr>
        <p:grpSpPr>
          <a:xfrm>
            <a:off x="426833" y="1510496"/>
            <a:ext cx="3680394" cy="3237091"/>
            <a:chOff x="182154" y="1453634"/>
            <a:chExt cx="3680394" cy="3237091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212521" y="1453634"/>
              <a:ext cx="363720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Times"/>
                  <a:cs typeface="Times"/>
                </a:rPr>
                <a:t>Magnetic moment </a:t>
              </a:r>
              <a:r>
                <a:rPr lang="en-US" altLang="ja-JP" sz="2000" dirty="0" smtClean="0">
                  <a:latin typeface="Times"/>
                  <a:cs typeface="Times"/>
                </a:rPr>
                <a:t>[1]</a:t>
              </a:r>
              <a:endParaRPr lang="en-US" altLang="ja-JP" sz="2800" dirty="0" smtClean="0">
                <a:latin typeface="Times"/>
                <a:cs typeface="Times"/>
              </a:endParaRPr>
            </a:p>
            <a:p>
              <a:r>
                <a:rPr kumimoji="1" lang="en-US" altLang="ja-JP" sz="2800" dirty="0" smtClean="0">
                  <a:latin typeface="Times"/>
                  <a:cs typeface="Times"/>
                </a:rPr>
                <a:t>Q moment </a:t>
              </a:r>
              <a:r>
                <a:rPr lang="en-US" altLang="ja-JP" sz="2000" dirty="0" smtClean="0">
                  <a:latin typeface="Times"/>
                  <a:cs typeface="Times"/>
                </a:rPr>
                <a:t>[2]</a:t>
              </a:r>
              <a:endParaRPr kumimoji="1" lang="en-US" altLang="ja-JP" sz="2800" dirty="0" smtClean="0">
                <a:latin typeface="Times"/>
                <a:cs typeface="Times"/>
              </a:endParaRPr>
            </a:p>
            <a:p>
              <a:r>
                <a:rPr lang="en-US" altLang="ja-JP" sz="2800" dirty="0" smtClean="0">
                  <a:latin typeface="Times"/>
                  <a:cs typeface="Times"/>
                </a:rPr>
                <a:t>1</a:t>
              </a:r>
              <a:r>
                <a:rPr lang="en-US" altLang="ja-JP" sz="2800" dirty="0">
                  <a:latin typeface="Times"/>
                  <a:cs typeface="Times"/>
                </a:rPr>
                <a:t>n</a:t>
              </a:r>
              <a:r>
                <a:rPr lang="en-US" altLang="ja-JP" sz="2800" dirty="0" smtClean="0">
                  <a:latin typeface="Times"/>
                  <a:cs typeface="Times"/>
                </a:rPr>
                <a:t> removal reaction </a:t>
              </a:r>
              <a:r>
                <a:rPr lang="en-US" altLang="ja-JP" sz="2000" dirty="0" smtClean="0">
                  <a:latin typeface="Times"/>
                  <a:cs typeface="Times"/>
                </a:rPr>
                <a:t>[3,4]</a:t>
              </a:r>
              <a:endParaRPr lang="en-US" altLang="ja-JP" sz="2800" dirty="0" smtClean="0">
                <a:latin typeface="Times"/>
                <a:cs typeface="Times"/>
              </a:endParaRPr>
            </a:p>
            <a:p>
              <a:r>
                <a:rPr lang="en-US" altLang="ja-JP" sz="2800" dirty="0" smtClean="0">
                  <a:latin typeface="Times"/>
                  <a:cs typeface="Times"/>
                </a:rPr>
                <a:t>(</a:t>
              </a:r>
              <a:r>
                <a:rPr lang="en-US" altLang="ja-JP" sz="2800" baseline="30000" dirty="0" smtClean="0">
                  <a:latin typeface="Times"/>
                  <a:cs typeface="Times"/>
                </a:rPr>
                <a:t>14</a:t>
              </a:r>
              <a:r>
                <a:rPr lang="en-US" altLang="ja-JP" sz="2800" dirty="0" smtClean="0">
                  <a:latin typeface="Times"/>
                  <a:cs typeface="Times"/>
                </a:rPr>
                <a:t>B→</a:t>
              </a:r>
              <a:r>
                <a:rPr lang="en-US" altLang="ja-JP" sz="2800" baseline="30000" dirty="0" smtClean="0">
                  <a:latin typeface="Times"/>
                  <a:cs typeface="Times"/>
                </a:rPr>
                <a:t>13</a:t>
              </a:r>
              <a:r>
                <a:rPr lang="en-US" altLang="ja-JP" sz="2800" dirty="0" smtClean="0">
                  <a:latin typeface="Times"/>
                  <a:cs typeface="Times"/>
                </a:rPr>
                <a:t>B+n)</a:t>
              </a:r>
              <a:endParaRPr lang="ja-JP" altLang="en-US" sz="2800" dirty="0">
                <a:latin typeface="Times"/>
                <a:cs typeface="Times"/>
              </a:endParaRPr>
            </a:p>
          </p:txBody>
        </p:sp>
        <p:sp>
          <p:nvSpPr>
            <p:cNvPr id="27" name="右矢印 26"/>
            <p:cNvSpPr/>
            <p:nvPr/>
          </p:nvSpPr>
          <p:spPr>
            <a:xfrm>
              <a:off x="182154" y="3746811"/>
              <a:ext cx="496487" cy="642876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54005" y="3305730"/>
              <a:ext cx="3108543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Times"/>
                  <a:cs typeface="Times"/>
                </a:rPr>
                <a:t>These </a:t>
              </a:r>
              <a:r>
                <a:rPr lang="en-US" altLang="ja-JP" sz="2800" dirty="0" smtClean="0">
                  <a:latin typeface="Times"/>
                  <a:cs typeface="Times"/>
                </a:rPr>
                <a:t>data</a:t>
              </a:r>
              <a:r>
                <a:rPr kumimoji="1" lang="en-US" altLang="ja-JP" sz="2800" dirty="0" smtClean="0">
                  <a:latin typeface="Times"/>
                  <a:cs typeface="Times"/>
                </a:rPr>
                <a:t> point out</a:t>
              </a:r>
            </a:p>
            <a:p>
              <a:r>
                <a:rPr kumimoji="1" lang="en-US" altLang="ja-JP" sz="2800" dirty="0" smtClean="0">
                  <a:latin typeface="Times"/>
                  <a:cs typeface="Times"/>
                </a:rPr>
                <a:t> large contribution</a:t>
              </a:r>
            </a:p>
            <a:p>
              <a:r>
                <a:rPr kumimoji="1" lang="en-US" altLang="ja-JP" sz="2800" dirty="0" smtClean="0">
                  <a:latin typeface="Times"/>
                  <a:cs typeface="Times"/>
                </a:rPr>
                <a:t> of </a:t>
              </a:r>
              <a:r>
                <a:rPr kumimoji="1" lang="en-US" altLang="ja-JP" sz="2800" dirty="0" smtClean="0">
                  <a:solidFill>
                    <a:srgbClr val="FFFF00"/>
                  </a:solidFill>
                  <a:latin typeface="Times"/>
                  <a:cs typeface="Times"/>
                </a:rPr>
                <a:t>2s</a:t>
              </a:r>
              <a:r>
                <a:rPr kumimoji="1" lang="en-US" altLang="ja-JP" sz="2800" baseline="-25000" dirty="0" smtClean="0">
                  <a:solidFill>
                    <a:srgbClr val="FFFF00"/>
                  </a:solidFill>
                  <a:latin typeface="Times"/>
                  <a:cs typeface="Times"/>
                </a:rPr>
                <a:t>1/2</a:t>
              </a:r>
              <a:r>
                <a:rPr lang="en-US" altLang="ja-JP" sz="2800" dirty="0">
                  <a:latin typeface="Times"/>
                  <a:cs typeface="Times"/>
                </a:rPr>
                <a:t> </a:t>
              </a:r>
              <a:r>
                <a:rPr lang="en-US" altLang="ja-JP" sz="2800" dirty="0" smtClean="0">
                  <a:latin typeface="Times"/>
                  <a:cs typeface="Times"/>
                </a:rPr>
                <a:t>orbit.</a:t>
              </a:r>
              <a:endParaRPr kumimoji="1" lang="ja-JP" altLang="en-US" sz="2800" dirty="0">
                <a:latin typeface="Times"/>
                <a:cs typeface="Times"/>
              </a:endParaRPr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4742715" y="5567951"/>
            <a:ext cx="42209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altLang="ja-JP" sz="1400" dirty="0" smtClean="0">
                <a:latin typeface="+mj-lt"/>
                <a:cs typeface="Times"/>
              </a:rPr>
              <a:t>[1] </a:t>
            </a:r>
            <a:r>
              <a:rPr lang="nb-NO" altLang="ja-JP" sz="1400" dirty="0">
                <a:latin typeface="+mj-lt"/>
                <a:cs typeface="Times"/>
              </a:rPr>
              <a:t>H. </a:t>
            </a:r>
            <a:r>
              <a:rPr lang="nb-NO" altLang="ja-JP" sz="1400" dirty="0" err="1">
                <a:latin typeface="+mj-lt"/>
                <a:cs typeface="Times"/>
              </a:rPr>
              <a:t>Okuno</a:t>
            </a:r>
            <a:r>
              <a:rPr lang="nb-NO" altLang="ja-JP" sz="1400" dirty="0">
                <a:latin typeface="+mj-lt"/>
                <a:cs typeface="Times"/>
              </a:rPr>
              <a:t> et al., </a:t>
            </a:r>
            <a:r>
              <a:rPr lang="nb-NO" altLang="ja-JP" sz="1400" dirty="0" err="1">
                <a:latin typeface="+mj-lt"/>
                <a:cs typeface="Times"/>
              </a:rPr>
              <a:t>Phys</a:t>
            </a:r>
            <a:r>
              <a:rPr lang="nb-NO" altLang="ja-JP" sz="1400" dirty="0">
                <a:latin typeface="+mj-lt"/>
                <a:cs typeface="Times"/>
              </a:rPr>
              <a:t>. Lett. B354, 41 (1995).</a:t>
            </a:r>
            <a:br>
              <a:rPr lang="nb-NO" altLang="ja-JP" sz="1400" dirty="0">
                <a:latin typeface="+mj-lt"/>
                <a:cs typeface="Times"/>
              </a:rPr>
            </a:br>
            <a:r>
              <a:rPr lang="nb-NO" altLang="ja-JP" sz="1400" dirty="0" smtClean="0">
                <a:latin typeface="+mj-lt"/>
                <a:cs typeface="Times"/>
              </a:rPr>
              <a:t>[2] </a:t>
            </a:r>
            <a:r>
              <a:rPr lang="nb-NO" altLang="ja-JP" sz="1400" dirty="0">
                <a:latin typeface="+mj-lt"/>
                <a:cs typeface="Times"/>
              </a:rPr>
              <a:t>H. </a:t>
            </a:r>
            <a:r>
              <a:rPr lang="nb-NO" altLang="ja-JP" sz="1400" dirty="0" err="1">
                <a:latin typeface="+mj-lt"/>
                <a:cs typeface="Times"/>
              </a:rPr>
              <a:t>Izumi</a:t>
            </a:r>
            <a:r>
              <a:rPr lang="nb-NO" altLang="ja-JP" sz="1400" dirty="0">
                <a:latin typeface="+mj-lt"/>
                <a:cs typeface="Times"/>
              </a:rPr>
              <a:t> et al., </a:t>
            </a:r>
            <a:r>
              <a:rPr lang="nb-NO" altLang="ja-JP" sz="1400" dirty="0" err="1">
                <a:latin typeface="+mj-lt"/>
                <a:cs typeface="Times"/>
              </a:rPr>
              <a:t>Phys</a:t>
            </a:r>
            <a:r>
              <a:rPr lang="nb-NO" altLang="ja-JP" sz="1400" dirty="0">
                <a:latin typeface="+mj-lt"/>
                <a:cs typeface="Times"/>
              </a:rPr>
              <a:t>. Lett. B366, 51 (1996).</a:t>
            </a:r>
            <a:br>
              <a:rPr lang="nb-NO" altLang="ja-JP" sz="1400" dirty="0">
                <a:latin typeface="+mj-lt"/>
                <a:cs typeface="Times"/>
              </a:rPr>
            </a:br>
            <a:r>
              <a:rPr lang="fr-FR" altLang="ja-JP" sz="1400" dirty="0" smtClean="0">
                <a:latin typeface="+mj-lt"/>
                <a:cs typeface="Times"/>
              </a:rPr>
              <a:t>[3] </a:t>
            </a:r>
            <a:r>
              <a:rPr lang="fr-FR" altLang="ja-JP" sz="1400" dirty="0">
                <a:latin typeface="+mj-lt"/>
                <a:cs typeface="Times"/>
              </a:rPr>
              <a:t>D. Bazin et al., Phys. </a:t>
            </a:r>
            <a:r>
              <a:rPr lang="fr-FR" altLang="ja-JP" sz="1400" dirty="0" err="1">
                <a:latin typeface="+mj-lt"/>
                <a:cs typeface="Times"/>
              </a:rPr>
              <a:t>Rev</a:t>
            </a:r>
            <a:r>
              <a:rPr lang="fr-FR" altLang="ja-JP" sz="1400" dirty="0">
                <a:latin typeface="+mj-lt"/>
                <a:cs typeface="Times"/>
              </a:rPr>
              <a:t>. C57, 2156 (1998).</a:t>
            </a:r>
            <a:br>
              <a:rPr lang="fr-FR" altLang="ja-JP" sz="1400" dirty="0">
                <a:latin typeface="+mj-lt"/>
                <a:cs typeface="Times"/>
              </a:rPr>
            </a:br>
            <a:r>
              <a:rPr lang="fr-FR" altLang="ja-JP" sz="1400" dirty="0" smtClean="0">
                <a:latin typeface="+mj-lt"/>
                <a:cs typeface="Times"/>
              </a:rPr>
              <a:t>[4] </a:t>
            </a:r>
            <a:r>
              <a:rPr lang="fr-FR" altLang="ja-JP" sz="1400" dirty="0">
                <a:latin typeface="+mj-lt"/>
                <a:cs typeface="Times"/>
              </a:rPr>
              <a:t>V. </a:t>
            </a:r>
            <a:r>
              <a:rPr lang="fr-FR" altLang="ja-JP" sz="1400" dirty="0" err="1">
                <a:latin typeface="+mj-lt"/>
                <a:cs typeface="Times"/>
              </a:rPr>
              <a:t>Guimarães</a:t>
            </a:r>
            <a:r>
              <a:rPr lang="fr-FR" altLang="ja-JP" sz="1400" dirty="0">
                <a:latin typeface="+mj-lt"/>
                <a:cs typeface="Times"/>
              </a:rPr>
              <a:t> et al., Phys. </a:t>
            </a:r>
            <a:r>
              <a:rPr lang="fr-FR" altLang="ja-JP" sz="1400" dirty="0" err="1">
                <a:latin typeface="+mj-lt"/>
                <a:cs typeface="Times"/>
              </a:rPr>
              <a:t>Rev</a:t>
            </a:r>
            <a:r>
              <a:rPr lang="fr-FR" altLang="ja-JP" sz="1400" dirty="0">
                <a:latin typeface="+mj-lt"/>
                <a:cs typeface="Times"/>
              </a:rPr>
              <a:t>. C61, 064609 (2000). </a:t>
            </a:r>
            <a:endParaRPr lang="fr-FR" altLang="ja-JP" sz="1400" dirty="0" smtClean="0">
              <a:latin typeface="+mj-lt"/>
              <a:cs typeface="Times"/>
            </a:endParaRPr>
          </a:p>
          <a:p>
            <a:r>
              <a:rPr lang="fr-FR" altLang="ja-JP" sz="1400" dirty="0" smtClean="0">
                <a:latin typeface="+mj-lt"/>
                <a:cs typeface="Times"/>
              </a:rPr>
              <a:t>[5] G. Audi and A. H. </a:t>
            </a:r>
            <a:r>
              <a:rPr lang="fr-FR" altLang="ja-JP" sz="1400" dirty="0" err="1" smtClean="0">
                <a:latin typeface="+mj-lt"/>
                <a:cs typeface="Times"/>
              </a:rPr>
              <a:t>Wapstra</a:t>
            </a:r>
            <a:r>
              <a:rPr lang="fr-FR" altLang="ja-JP" sz="1400" dirty="0" smtClean="0">
                <a:latin typeface="+mj-lt"/>
                <a:cs typeface="Times"/>
              </a:rPr>
              <a:t>, </a:t>
            </a:r>
            <a:r>
              <a:rPr lang="fr-FR" altLang="ja-JP" sz="1400" dirty="0" err="1" smtClean="0">
                <a:latin typeface="+mj-lt"/>
                <a:cs typeface="Times"/>
              </a:rPr>
              <a:t>Nucl</a:t>
            </a:r>
            <a:r>
              <a:rPr lang="fr-FR" altLang="ja-JP" sz="1400" dirty="0" smtClean="0">
                <a:latin typeface="+mj-lt"/>
                <a:cs typeface="Times"/>
              </a:rPr>
              <a:t>. Phys. A 565 (1993).</a:t>
            </a:r>
            <a:endParaRPr lang="fr-FR" altLang="ja-JP" sz="1400" dirty="0">
              <a:latin typeface="+mj-lt"/>
              <a:cs typeface="Times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08907" y="5230440"/>
            <a:ext cx="3412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Times"/>
                <a:cs typeface="Times"/>
              </a:rPr>
              <a:t>S</a:t>
            </a:r>
            <a:r>
              <a:rPr kumimoji="1" lang="en-US" altLang="ja-JP" sz="2800" baseline="-25000" dirty="0" smtClean="0">
                <a:latin typeface="Times"/>
                <a:cs typeface="Times"/>
              </a:rPr>
              <a:t>1n</a:t>
            </a:r>
            <a:r>
              <a:rPr kumimoji="1" lang="en-US" altLang="ja-JP" sz="2800" dirty="0" smtClean="0">
                <a:latin typeface="Times"/>
                <a:cs typeface="Times"/>
              </a:rPr>
              <a:t>= 0.970(21)MeV </a:t>
            </a:r>
            <a:r>
              <a:rPr kumimoji="1" lang="en-US" altLang="ja-JP" sz="2000" dirty="0" smtClean="0">
                <a:latin typeface="Times"/>
                <a:cs typeface="Times"/>
              </a:rPr>
              <a:t>[5]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3178801" y="5675694"/>
            <a:ext cx="1191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so small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754005" y="6000063"/>
            <a:ext cx="2853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FF00"/>
                </a:solidFill>
                <a:latin typeface="Times"/>
                <a:cs typeface="Times"/>
              </a:rPr>
              <a:t>Halo nucleus</a:t>
            </a:r>
            <a:endParaRPr kumimoji="1" lang="ja-JP" altLang="en-US" sz="4000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258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Neutron rich nucleus </a:t>
            </a:r>
            <a:r>
              <a:rPr kumimoji="1" lang="en-US" altLang="ja-JP" b="1" baseline="30000" dirty="0" smtClean="0">
                <a:latin typeface="Times"/>
                <a:cs typeface="Times"/>
              </a:rPr>
              <a:t>8</a:t>
            </a:r>
            <a:r>
              <a:rPr kumimoji="1" lang="en-US" altLang="ja-JP" b="1" dirty="0" smtClean="0">
                <a:latin typeface="Times"/>
                <a:cs typeface="Times"/>
              </a:rPr>
              <a:t>He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05211" y="6172291"/>
            <a:ext cx="7143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+mj-lt"/>
              </a:rPr>
              <a:t>[*] </a:t>
            </a:r>
            <a:r>
              <a:rPr lang="en-US" altLang="ja-JP" sz="2000" dirty="0">
                <a:latin typeface="+mj-lt"/>
                <a:cs typeface="Times"/>
              </a:rPr>
              <a:t>] I. </a:t>
            </a:r>
            <a:r>
              <a:rPr lang="en-US" altLang="ja-JP" sz="2000" dirty="0" err="1">
                <a:latin typeface="+mj-lt"/>
                <a:cs typeface="Times"/>
              </a:rPr>
              <a:t>Tanihata</a:t>
            </a:r>
            <a:r>
              <a:rPr lang="en-US" altLang="ja-JP" sz="2000" dirty="0">
                <a:latin typeface="+mj-lt"/>
                <a:cs typeface="Times"/>
              </a:rPr>
              <a:t>,  et al., Phys. </a:t>
            </a:r>
            <a:r>
              <a:rPr lang="en-US" altLang="ja-JP" sz="2000" dirty="0" err="1">
                <a:latin typeface="+mj-lt"/>
                <a:cs typeface="Times"/>
              </a:rPr>
              <a:t>Lett</a:t>
            </a:r>
            <a:r>
              <a:rPr lang="en-US" altLang="ja-JP" sz="2000" dirty="0">
                <a:latin typeface="+mj-lt"/>
                <a:cs typeface="Times"/>
              </a:rPr>
              <a:t>. B 160 (1985) 380-384.  </a:t>
            </a:r>
            <a:endParaRPr lang="en-US" altLang="ja-JP" sz="2000" dirty="0" smtClean="0">
              <a:latin typeface="+mj-lt"/>
            </a:endParaRPr>
          </a:p>
          <a:p>
            <a:r>
              <a:rPr lang="en-US" altLang="ja-JP" sz="2000" dirty="0">
                <a:latin typeface="+mj-lt"/>
              </a:rPr>
              <a:t>[</a:t>
            </a:r>
            <a:r>
              <a:rPr lang="en-US" altLang="ja-JP" sz="2000" dirty="0" smtClean="0">
                <a:latin typeface="+mj-lt"/>
              </a:rPr>
              <a:t>**] </a:t>
            </a:r>
            <a:r>
              <a:rPr lang="en-US" altLang="ja-JP" sz="2000" dirty="0">
                <a:latin typeface="+mj-lt"/>
              </a:rPr>
              <a:t>A.A. </a:t>
            </a:r>
            <a:r>
              <a:rPr lang="en-US" altLang="ja-JP" sz="2000" dirty="0" err="1">
                <a:latin typeface="+mj-lt"/>
              </a:rPr>
              <a:t>Korsheninnikov</a:t>
            </a:r>
            <a:r>
              <a:rPr lang="en-US" altLang="ja-JP" sz="2000" dirty="0">
                <a:latin typeface="+mj-lt"/>
              </a:rPr>
              <a:t>, </a:t>
            </a:r>
            <a:r>
              <a:rPr lang="en-US" altLang="ja-JP" sz="2000" dirty="0" smtClean="0">
                <a:latin typeface="+mj-lt"/>
              </a:rPr>
              <a:t>et </a:t>
            </a:r>
            <a:r>
              <a:rPr lang="en-US" altLang="ja-JP" sz="2000" dirty="0" err="1">
                <a:latin typeface="+mj-lt"/>
              </a:rPr>
              <a:t>al.,Nuclear</a:t>
            </a:r>
            <a:r>
              <a:rPr lang="en-US" altLang="ja-JP" sz="2000" dirty="0">
                <a:latin typeface="+mj-lt"/>
              </a:rPr>
              <a:t> Phys. A 617 (1997) 45-56.  </a:t>
            </a:r>
            <a:endParaRPr lang="ja-JP" altLang="en-US" sz="2000" dirty="0">
              <a:latin typeface="+mj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2224" y="4202085"/>
            <a:ext cx="219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solidFill>
                  <a:srgbClr val="FFFF00"/>
                </a:solidFill>
                <a:latin typeface="Times"/>
                <a:cs typeface="Times"/>
              </a:rPr>
              <a:t>Structure ?</a:t>
            </a:r>
            <a:endParaRPr kumimoji="1" lang="ja-JP" altLang="en-US" sz="36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grpSp>
        <p:nvGrpSpPr>
          <p:cNvPr id="31" name="図形グループ 30"/>
          <p:cNvGrpSpPr/>
          <p:nvPr/>
        </p:nvGrpSpPr>
        <p:grpSpPr>
          <a:xfrm>
            <a:off x="273120" y="1162525"/>
            <a:ext cx="7639300" cy="1292662"/>
            <a:chOff x="273120" y="1162525"/>
            <a:chExt cx="7639300" cy="1292662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273120" y="1162525"/>
              <a:ext cx="3202046" cy="1292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600" i="1" dirty="0" err="1" smtClean="0">
                  <a:latin typeface="Times"/>
                  <a:cs typeface="Times"/>
                </a:rPr>
                <a:t>σ</a:t>
              </a:r>
              <a:r>
                <a:rPr lang="en-US" altLang="ja-JP" sz="2600" i="1" baseline="-25000" dirty="0" err="1" smtClean="0">
                  <a:latin typeface="Times"/>
                  <a:cs typeface="Times"/>
                </a:rPr>
                <a:t>I</a:t>
              </a:r>
              <a:r>
                <a:rPr lang="en-US" altLang="ja-JP" sz="2600" dirty="0" smtClean="0">
                  <a:latin typeface="Times"/>
                  <a:cs typeface="Times"/>
                </a:rPr>
                <a:t> at high energy [*]</a:t>
              </a:r>
            </a:p>
            <a:p>
              <a:r>
                <a:rPr lang="en-US" altLang="ja-JP" sz="2600" dirty="0" smtClean="0">
                  <a:latin typeface="Times"/>
                  <a:cs typeface="Times"/>
                </a:rPr>
                <a:t>(790MeV/nucleon)</a:t>
              </a:r>
            </a:p>
            <a:p>
              <a:r>
                <a:rPr lang="en-US" altLang="ja-JP" sz="2600" dirty="0" smtClean="0">
                  <a:latin typeface="Times"/>
                  <a:cs typeface="Times"/>
                </a:rPr>
                <a:t>Elastic Scattering </a:t>
              </a:r>
              <a:r>
                <a:rPr lang="en-US" altLang="ja-JP" sz="2600" dirty="0">
                  <a:latin typeface="Times"/>
                  <a:cs typeface="Times"/>
                </a:rPr>
                <a:t>[</a:t>
              </a:r>
              <a:r>
                <a:rPr lang="en-US" altLang="ja-JP" sz="2600" dirty="0" smtClean="0">
                  <a:latin typeface="Times"/>
                  <a:cs typeface="Times"/>
                </a:rPr>
                <a:t>**]</a:t>
              </a:r>
              <a:endParaRPr kumimoji="1" lang="ja-JP" altLang="en-US" sz="2600" dirty="0">
                <a:latin typeface="Times"/>
                <a:cs typeface="Times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692819" y="1581769"/>
              <a:ext cx="3219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 smtClean="0">
                  <a:latin typeface="Times"/>
                  <a:cs typeface="Times"/>
                </a:rPr>
                <a:t>Large neutron radius</a:t>
              </a:r>
              <a:endParaRPr kumimoji="1" lang="ja-JP" altLang="en-US" sz="2800" dirty="0">
                <a:latin typeface="Times"/>
                <a:cs typeface="Times"/>
              </a:endParaRPr>
            </a:p>
          </p:txBody>
        </p:sp>
        <p:sp>
          <p:nvSpPr>
            <p:cNvPr id="30" name="右矢印 29"/>
            <p:cNvSpPr/>
            <p:nvPr/>
          </p:nvSpPr>
          <p:spPr>
            <a:xfrm>
              <a:off x="3555663" y="1618497"/>
              <a:ext cx="773438" cy="488611"/>
            </a:xfrm>
            <a:prstGeom prst="rightArrow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図形グループ 9"/>
          <p:cNvGrpSpPr/>
          <p:nvPr/>
        </p:nvGrpSpPr>
        <p:grpSpPr>
          <a:xfrm>
            <a:off x="2282468" y="2201889"/>
            <a:ext cx="6715584" cy="4025617"/>
            <a:chOff x="2282468" y="2201889"/>
            <a:chExt cx="6715584" cy="4025617"/>
          </a:xfrm>
        </p:grpSpPr>
        <p:grpSp>
          <p:nvGrpSpPr>
            <p:cNvPr id="23" name="図形グループ 22"/>
            <p:cNvGrpSpPr/>
            <p:nvPr/>
          </p:nvGrpSpPr>
          <p:grpSpPr>
            <a:xfrm>
              <a:off x="2282468" y="2201889"/>
              <a:ext cx="6715584" cy="4025617"/>
              <a:chOff x="2107892" y="2232618"/>
              <a:chExt cx="6899011" cy="4135571"/>
            </a:xfrm>
          </p:grpSpPr>
          <p:grpSp>
            <p:nvGrpSpPr>
              <p:cNvPr id="21" name="図形グループ 20"/>
              <p:cNvGrpSpPr/>
              <p:nvPr/>
            </p:nvGrpSpPr>
            <p:grpSpPr>
              <a:xfrm>
                <a:off x="2107892" y="2232618"/>
                <a:ext cx="6899011" cy="4135571"/>
                <a:chOff x="2107892" y="2298088"/>
                <a:chExt cx="6899011" cy="4135571"/>
              </a:xfrm>
            </p:grpSpPr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107892" y="2298088"/>
                  <a:ext cx="6899011" cy="474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2400" dirty="0" smtClean="0">
                      <a:latin typeface="Times"/>
                      <a:cs typeface="Times"/>
                    </a:rPr>
                    <a:t>Nucleon density distribution of </a:t>
                  </a:r>
                  <a:r>
                    <a:rPr kumimoji="1" lang="en-US" altLang="ja-JP" sz="2400" baseline="30000" dirty="0" smtClean="0">
                      <a:latin typeface="Times"/>
                      <a:cs typeface="Times"/>
                    </a:rPr>
                    <a:t>8</a:t>
                  </a:r>
                  <a:r>
                    <a:rPr kumimoji="1" lang="en-US" altLang="ja-JP" sz="2400" dirty="0" smtClean="0">
                      <a:latin typeface="Times"/>
                      <a:cs typeface="Times"/>
                    </a:rPr>
                    <a:t>He </a:t>
                  </a:r>
                  <a:endParaRPr kumimoji="1" lang="ja-JP" altLang="en-US" sz="2400" dirty="0">
                    <a:latin typeface="Times"/>
                    <a:cs typeface="Times"/>
                  </a:endParaRPr>
                </a:p>
              </p:txBody>
            </p:sp>
            <p:pic>
              <p:nvPicPr>
                <p:cNvPr id="17" name="図 16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07892" y="2759753"/>
                  <a:ext cx="6899011" cy="3673906"/>
                </a:xfrm>
                <a:prstGeom prst="rect">
                  <a:avLst/>
                </a:prstGeom>
              </p:spPr>
            </p:pic>
          </p:grpSp>
          <p:sp>
            <p:nvSpPr>
              <p:cNvPr id="22" name="テキスト ボックス 21"/>
              <p:cNvSpPr txBox="1"/>
              <p:nvPr/>
            </p:nvSpPr>
            <p:spPr>
              <a:xfrm>
                <a:off x="6893538" y="3671598"/>
                <a:ext cx="1998316" cy="37942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altLang="ja-JP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[**]</a:t>
                </a:r>
                <a:endParaRPr kumimoji="1" lang="ja-JP" altLang="en-US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cxnSp>
          <p:nvCxnSpPr>
            <p:cNvPr id="5" name="直線コネクタ 4"/>
            <p:cNvCxnSpPr/>
            <p:nvPr/>
          </p:nvCxnSpPr>
          <p:spPr>
            <a:xfrm flipV="1">
              <a:off x="2427852" y="3875532"/>
              <a:ext cx="0" cy="9641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>
              <a:outerShdw blurRad="40000" dist="20000" dir="162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222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Purpose of this study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1" y="1760538"/>
            <a:ext cx="8229600" cy="1815882"/>
          </a:xfrm>
          <a:prstGeom prst="rect">
            <a:avLst/>
          </a:prstGeom>
          <a:noFill/>
          <a:ln w="38100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Times"/>
                <a:cs typeface="Times"/>
              </a:rPr>
              <a:t>Measurement of the </a:t>
            </a:r>
            <a:r>
              <a:rPr lang="en-US" altLang="ja-JP" sz="2800" i="1" dirty="0" err="1" smtClean="0">
                <a:solidFill>
                  <a:srgbClr val="FFFFFF"/>
                </a:solidFill>
                <a:latin typeface="Times"/>
                <a:cs typeface="Times"/>
              </a:rPr>
              <a:t>σ</a:t>
            </a:r>
            <a:r>
              <a:rPr lang="en-US" altLang="ja-JP" sz="2800" i="1" baseline="-25000" dirty="0" err="1" smtClean="0">
                <a:solidFill>
                  <a:srgbClr val="FFFFFF"/>
                </a:solidFill>
                <a:latin typeface="Times"/>
                <a:cs typeface="Times"/>
              </a:rPr>
              <a:t>R</a:t>
            </a:r>
            <a:r>
              <a:rPr lang="en-US" altLang="ja-JP" sz="2800" dirty="0" smtClean="0">
                <a:solidFill>
                  <a:srgbClr val="FFFFFF"/>
                </a:solidFill>
                <a:latin typeface="Times"/>
                <a:cs typeface="Times"/>
              </a:rPr>
              <a:t> </a:t>
            </a:r>
            <a:r>
              <a:rPr lang="en-US" altLang="ja-JP" sz="2800" dirty="0">
                <a:solidFill>
                  <a:srgbClr val="FFFFFF"/>
                </a:solidFill>
                <a:latin typeface="Times"/>
                <a:cs typeface="Times"/>
              </a:rPr>
              <a:t>for </a:t>
            </a:r>
            <a:r>
              <a:rPr lang="en-US" altLang="ja-JP" sz="2800" baseline="30000" dirty="0" smtClean="0">
                <a:solidFill>
                  <a:srgbClr val="FFFFFF"/>
                </a:solidFill>
                <a:latin typeface="Times"/>
                <a:cs typeface="Times"/>
              </a:rPr>
              <a:t>8</a:t>
            </a:r>
            <a:r>
              <a:rPr lang="en-US" altLang="ja-JP" sz="2800" dirty="0" smtClean="0">
                <a:solidFill>
                  <a:srgbClr val="FFFFFF"/>
                </a:solidFill>
                <a:latin typeface="Times"/>
                <a:cs typeface="Times"/>
              </a:rPr>
              <a:t>He and </a:t>
            </a:r>
            <a:r>
              <a:rPr lang="en-US" altLang="ja-JP" sz="2800" baseline="30000" dirty="0" smtClean="0">
                <a:solidFill>
                  <a:srgbClr val="FFFFFF"/>
                </a:solidFill>
                <a:latin typeface="Times"/>
                <a:cs typeface="Times"/>
              </a:rPr>
              <a:t>14</a:t>
            </a:r>
            <a:r>
              <a:rPr lang="en-US" altLang="ja-JP" sz="2800" dirty="0" smtClean="0">
                <a:solidFill>
                  <a:srgbClr val="FFFFFF"/>
                </a:solidFill>
                <a:latin typeface="Times"/>
                <a:cs typeface="Times"/>
              </a:rPr>
              <a:t>B</a:t>
            </a:r>
            <a:endParaRPr kumimoji="1" lang="en-US" altLang="ja-JP" sz="2800" dirty="0" smtClean="0">
              <a:latin typeface="Times"/>
              <a:cs typeface="Times"/>
            </a:endParaRPr>
          </a:p>
          <a:p>
            <a:pPr algn="ctr"/>
            <a:r>
              <a:rPr lang="en-US" altLang="ja-JP" sz="2800" dirty="0" smtClean="0">
                <a:latin typeface="Times"/>
                <a:cs typeface="Times"/>
              </a:rPr>
              <a:t>  ①</a:t>
            </a:r>
            <a:r>
              <a:rPr kumimoji="1" lang="en-US" altLang="ja-JP" sz="2800" dirty="0" smtClean="0">
                <a:latin typeface="Times"/>
                <a:cs typeface="Times"/>
              </a:rPr>
              <a:t> </a:t>
            </a:r>
            <a:r>
              <a:rPr kumimoji="1" lang="en-US" altLang="ja-JP" sz="2800" dirty="0" smtClean="0">
                <a:solidFill>
                  <a:srgbClr val="FFFFFF"/>
                </a:solidFill>
                <a:latin typeface="Times"/>
                <a:cs typeface="Times"/>
              </a:rPr>
              <a:t>on nucleus targets</a:t>
            </a:r>
            <a:endParaRPr lang="en-US" altLang="ja-JP" sz="2800" dirty="0">
              <a:latin typeface="Times"/>
              <a:cs typeface="Times"/>
            </a:endParaRPr>
          </a:p>
          <a:p>
            <a:pPr algn="ctr"/>
            <a:r>
              <a:rPr kumimoji="1" lang="en-US" altLang="ja-JP" sz="2800" dirty="0" smtClean="0">
                <a:latin typeface="Times"/>
                <a:cs typeface="Times"/>
              </a:rPr>
              <a:t>② </a:t>
            </a:r>
            <a:r>
              <a:rPr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on </a:t>
            </a:r>
            <a:r>
              <a:rPr lang="en-US" altLang="ja-JP" sz="2800" dirty="0">
                <a:solidFill>
                  <a:srgbClr val="FFFF00"/>
                </a:solidFill>
                <a:latin typeface="Times"/>
                <a:cs typeface="Times"/>
              </a:rPr>
              <a:t>proton targets</a:t>
            </a:r>
            <a:endParaRPr kumimoji="1" lang="en-US" altLang="ja-JP" sz="2800" dirty="0" smtClean="0">
              <a:latin typeface="Times"/>
              <a:cs typeface="Times"/>
            </a:endParaRPr>
          </a:p>
          <a:p>
            <a:pPr algn="ctr"/>
            <a:r>
              <a:rPr kumimoji="1" lang="en-US" altLang="ja-JP" sz="2800" dirty="0" smtClean="0">
                <a:latin typeface="Times"/>
                <a:cs typeface="Times"/>
              </a:rPr>
              <a:t> at intermediate energies</a:t>
            </a:r>
          </a:p>
        </p:txBody>
      </p:sp>
      <p:sp>
        <p:nvSpPr>
          <p:cNvPr id="5" name="下矢印 4"/>
          <p:cNvSpPr/>
          <p:nvPr/>
        </p:nvSpPr>
        <p:spPr>
          <a:xfrm>
            <a:off x="3894667" y="3850043"/>
            <a:ext cx="1024466" cy="1083733"/>
          </a:xfrm>
          <a:prstGeom prst="downArrow">
            <a:avLst/>
          </a:prstGeom>
          <a:solidFill>
            <a:srgbClr val="F79646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95152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Times"/>
                <a:cs typeface="Times"/>
              </a:rPr>
              <a:t> Obtaining the information of </a:t>
            </a:r>
          </a:p>
          <a:p>
            <a:pPr algn="ctr"/>
            <a:r>
              <a:rPr lang="en-US" altLang="ja-JP" sz="3200" dirty="0" smtClean="0">
                <a:solidFill>
                  <a:srgbClr val="FFFF00"/>
                </a:solidFill>
                <a:latin typeface="Times"/>
                <a:cs typeface="Times"/>
              </a:rPr>
              <a:t>proton and neutron density distributions respectively</a:t>
            </a:r>
          </a:p>
          <a:p>
            <a:pPr algn="ctr"/>
            <a:r>
              <a:rPr lang="en-US" altLang="ja-JP" sz="3200" dirty="0" smtClean="0">
                <a:latin typeface="Times"/>
                <a:cs typeface="Times"/>
              </a:rPr>
              <a:t> from </a:t>
            </a:r>
            <a:r>
              <a:rPr lang="en-US" altLang="ja-JP" sz="3200" i="1" dirty="0" err="1" smtClean="0">
                <a:latin typeface="Times"/>
                <a:cs typeface="Times"/>
              </a:rPr>
              <a:t>σ</a:t>
            </a:r>
            <a:r>
              <a:rPr lang="en-US" altLang="ja-JP" sz="3200" i="1" baseline="-25000" dirty="0" err="1" smtClean="0">
                <a:latin typeface="Times"/>
                <a:cs typeface="Times"/>
              </a:rPr>
              <a:t>R</a:t>
            </a:r>
            <a:r>
              <a:rPr lang="en-US" altLang="ja-JP" sz="3200" dirty="0" smtClean="0">
                <a:latin typeface="Times"/>
                <a:cs typeface="Times"/>
              </a:rPr>
              <a:t> on nucleus and proton targets.</a:t>
            </a:r>
          </a:p>
        </p:txBody>
      </p:sp>
    </p:spTree>
    <p:extLst>
      <p:ext uri="{BB962C8B-B14F-4D97-AF65-F5344CB8AC3E}">
        <p14:creationId xmlns:p14="http://schemas.microsoft.com/office/powerpoint/2010/main" val="180162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31800" y="4841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b="1" dirty="0" smtClean="0">
                <a:latin typeface="Times"/>
                <a:cs typeface="Times"/>
              </a:rPr>
              <a:t>Set up</a:t>
            </a:r>
            <a:endParaRPr kumimoji="1" lang="ja-JP" altLang="en-US" sz="4800" b="1" dirty="0">
              <a:latin typeface="Times"/>
              <a:cs typeface="Time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3996" y="1147841"/>
            <a:ext cx="4383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Times"/>
                <a:cs typeface="Times"/>
              </a:rPr>
              <a:t>HIMAC in Chiba (Japan)</a:t>
            </a:r>
          </a:p>
          <a:p>
            <a:pPr algn="ctr"/>
            <a:r>
              <a:rPr lang="en-US" altLang="ja-JP" sz="3200" dirty="0" smtClean="0">
                <a:latin typeface="Times"/>
                <a:cs typeface="Times"/>
              </a:rPr>
              <a:t>SB2 Course</a:t>
            </a:r>
            <a:endParaRPr kumimoji="1" lang="ja-JP" altLang="en-US" sz="3200" dirty="0">
              <a:latin typeface="Times"/>
              <a:cs typeface="Times"/>
            </a:endParaRPr>
          </a:p>
        </p:txBody>
      </p:sp>
      <p:grpSp>
        <p:nvGrpSpPr>
          <p:cNvPr id="3" name="図形グループ 2"/>
          <p:cNvGrpSpPr/>
          <p:nvPr/>
        </p:nvGrpSpPr>
        <p:grpSpPr>
          <a:xfrm>
            <a:off x="274511" y="2200575"/>
            <a:ext cx="3908850" cy="2491779"/>
            <a:chOff x="143779" y="2734685"/>
            <a:chExt cx="3908850" cy="2491779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143779" y="2734685"/>
              <a:ext cx="390885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aseline="30000" dirty="0" smtClean="0">
                  <a:solidFill>
                    <a:srgbClr val="FFFF00"/>
                  </a:solidFill>
                  <a:latin typeface="Times"/>
                  <a:cs typeface="Times"/>
                </a:rPr>
                <a:t>14</a:t>
              </a:r>
              <a:r>
                <a:rPr lang="en-US" altLang="ja-JP" sz="2000" dirty="0" smtClean="0">
                  <a:solidFill>
                    <a:srgbClr val="FFFF00"/>
                  </a:solidFill>
                  <a:latin typeface="Times"/>
                  <a:cs typeface="Times"/>
                </a:rPr>
                <a:t>B</a:t>
              </a:r>
              <a:r>
                <a:rPr lang="ja-JP" altLang="en-US" sz="2000" dirty="0">
                  <a:solidFill>
                    <a:srgbClr val="FFFF00"/>
                  </a:solidFill>
                  <a:latin typeface="Times"/>
                  <a:cs typeface="Times"/>
                </a:rPr>
                <a:t>　</a:t>
              </a:r>
              <a:r>
                <a:rPr lang="en-US" altLang="ja-JP" sz="2000" dirty="0" smtClean="0">
                  <a:solidFill>
                    <a:srgbClr val="FFFF00"/>
                  </a:solidFill>
                  <a:latin typeface="Times"/>
                  <a:cs typeface="Times"/>
                </a:rPr>
                <a:t>130, 110, 85, 60MeV/nucleon</a:t>
              </a:r>
            </a:p>
            <a:p>
              <a:r>
                <a:rPr lang="en-US" altLang="ja-JP" sz="2000" dirty="0" smtClean="0">
                  <a:latin typeface="Times"/>
                  <a:cs typeface="Times"/>
                </a:rPr>
                <a:t>Primary beam</a:t>
              </a:r>
              <a:r>
                <a:rPr lang="ja-JP" altLang="ja-JP" sz="2000" dirty="0">
                  <a:latin typeface="Times"/>
                  <a:cs typeface="Times"/>
                </a:rPr>
                <a:t>　</a:t>
              </a:r>
              <a:r>
                <a:rPr kumimoji="1" lang="en-US" altLang="ja-JP" sz="2000" baseline="30000" dirty="0" smtClean="0">
                  <a:latin typeface="Times"/>
                  <a:cs typeface="Times"/>
                </a:rPr>
                <a:t>18</a:t>
              </a:r>
              <a:r>
                <a:rPr kumimoji="1" lang="en-US" altLang="ja-JP" sz="2000" dirty="0" smtClean="0">
                  <a:latin typeface="Times"/>
                  <a:cs typeface="Times"/>
                </a:rPr>
                <a:t>O, </a:t>
              </a:r>
              <a:r>
                <a:rPr lang="en-US" altLang="ja-JP" sz="2000" baseline="30000" dirty="0">
                  <a:latin typeface="Times"/>
                  <a:cs typeface="Times"/>
                </a:rPr>
                <a:t>15</a:t>
              </a:r>
              <a:r>
                <a:rPr lang="en-US" altLang="ja-JP" sz="2000" dirty="0">
                  <a:latin typeface="Times"/>
                  <a:cs typeface="Times"/>
                </a:rPr>
                <a:t>N</a:t>
              </a:r>
              <a:r>
                <a:rPr kumimoji="1" lang="ja-JP" altLang="en-US" sz="2000" dirty="0" smtClean="0">
                  <a:latin typeface="Times"/>
                  <a:cs typeface="Times"/>
                </a:rPr>
                <a:t>　</a:t>
              </a:r>
              <a:r>
                <a:rPr kumimoji="1" lang="en-US" altLang="ja-JP" sz="2000" dirty="0" smtClean="0">
                  <a:latin typeface="Times"/>
                  <a:cs typeface="Times"/>
                </a:rPr>
                <a:t>160AMeV</a:t>
              </a:r>
            </a:p>
            <a:p>
              <a:r>
                <a:rPr lang="en-US" altLang="ja-JP" sz="2000" dirty="0" smtClean="0">
                  <a:latin typeface="Times"/>
                  <a:cs typeface="Times"/>
                </a:rPr>
                <a:t>F0 Target  Be</a:t>
              </a:r>
              <a:r>
                <a:rPr lang="ja-JP" altLang="en-US" sz="2000" dirty="0" smtClean="0">
                  <a:latin typeface="Times"/>
                  <a:cs typeface="Times"/>
                </a:rPr>
                <a:t>　</a:t>
              </a:r>
              <a:r>
                <a:rPr lang="en-US" altLang="ja-JP" sz="2000" dirty="0" smtClean="0">
                  <a:latin typeface="Times"/>
                  <a:cs typeface="Times"/>
                </a:rPr>
                <a:t>  3.0, 0.55g/cm</a:t>
              </a:r>
              <a:r>
                <a:rPr lang="en-US" altLang="ja-JP" sz="2000" baseline="30000" dirty="0" smtClean="0">
                  <a:latin typeface="Times"/>
                  <a:cs typeface="Times"/>
                </a:rPr>
                <a:t>2</a:t>
              </a:r>
              <a:r>
                <a:rPr kumimoji="1" lang="en-US" altLang="ja-JP" sz="2000" dirty="0" smtClean="0">
                  <a:latin typeface="Times"/>
                  <a:cs typeface="Times"/>
                </a:rPr>
                <a:t> 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54825" y="4210801"/>
              <a:ext cx="380753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baseline="30000" dirty="0" smtClean="0">
                  <a:solidFill>
                    <a:srgbClr val="FFFF00"/>
                  </a:solidFill>
                  <a:latin typeface="Times"/>
                  <a:cs typeface="Times"/>
                </a:rPr>
                <a:t>8</a:t>
              </a:r>
              <a:r>
                <a:rPr lang="en-US" altLang="ja-JP" sz="2000" dirty="0" smtClean="0">
                  <a:solidFill>
                    <a:srgbClr val="FFFF00"/>
                  </a:solidFill>
                  <a:latin typeface="Times"/>
                  <a:cs typeface="Times"/>
                </a:rPr>
                <a:t>He</a:t>
              </a:r>
              <a:r>
                <a:rPr lang="ja-JP" altLang="en-US" sz="2000" dirty="0">
                  <a:solidFill>
                    <a:srgbClr val="FFFF00"/>
                  </a:solidFill>
                  <a:latin typeface="Times"/>
                  <a:cs typeface="Times"/>
                </a:rPr>
                <a:t>　</a:t>
              </a:r>
              <a:r>
                <a:rPr lang="en-US" altLang="ja-JP" sz="2000" dirty="0" smtClean="0">
                  <a:solidFill>
                    <a:srgbClr val="FFFF00"/>
                  </a:solidFill>
                  <a:latin typeface="Times"/>
                  <a:cs typeface="Times"/>
                </a:rPr>
                <a:t>125, </a:t>
              </a:r>
              <a:r>
                <a:rPr lang="en-US" altLang="ja-JP" sz="2000" dirty="0">
                  <a:solidFill>
                    <a:srgbClr val="FFFF00"/>
                  </a:solidFill>
                  <a:latin typeface="Times"/>
                  <a:cs typeface="Times"/>
                </a:rPr>
                <a:t>110, </a:t>
              </a:r>
              <a:r>
                <a:rPr lang="en-US" altLang="ja-JP" sz="2000" dirty="0" smtClean="0">
                  <a:solidFill>
                    <a:srgbClr val="FFFF00"/>
                  </a:solidFill>
                  <a:latin typeface="Times"/>
                  <a:cs typeface="Times"/>
                </a:rPr>
                <a:t>80, 65MeV</a:t>
              </a:r>
              <a:r>
                <a:rPr lang="en-US" altLang="ja-JP" sz="2000" dirty="0">
                  <a:solidFill>
                    <a:srgbClr val="FFFF00"/>
                  </a:solidFill>
                  <a:latin typeface="Times"/>
                  <a:cs typeface="Times"/>
                </a:rPr>
                <a:t>/nucleon</a:t>
              </a:r>
            </a:p>
            <a:p>
              <a:r>
                <a:rPr lang="en-US" altLang="ja-JP" sz="2000" dirty="0">
                  <a:latin typeface="Times"/>
                  <a:cs typeface="Times"/>
                </a:rPr>
                <a:t>Primary beam</a:t>
              </a:r>
              <a:r>
                <a:rPr lang="ja-JP" altLang="ja-JP" sz="2000" dirty="0">
                  <a:latin typeface="Times"/>
                  <a:cs typeface="Times"/>
                </a:rPr>
                <a:t>　</a:t>
              </a:r>
              <a:r>
                <a:rPr lang="en-US" altLang="ja-JP" sz="2000" baseline="30000" dirty="0" smtClean="0">
                  <a:latin typeface="Times"/>
                  <a:cs typeface="Times"/>
                </a:rPr>
                <a:t>11</a:t>
              </a:r>
              <a:r>
                <a:rPr lang="en-US" altLang="ja-JP" sz="2000" dirty="0" smtClean="0">
                  <a:latin typeface="Times"/>
                  <a:cs typeface="Times"/>
                </a:rPr>
                <a:t>B</a:t>
              </a:r>
              <a:r>
                <a:rPr lang="ja-JP" altLang="en-US" sz="2000" dirty="0" smtClean="0">
                  <a:latin typeface="Times"/>
                  <a:cs typeface="Times"/>
                </a:rPr>
                <a:t>　</a:t>
              </a:r>
              <a:r>
                <a:rPr lang="en-US" altLang="ja-JP" sz="2000" dirty="0" smtClean="0">
                  <a:latin typeface="Times"/>
                  <a:cs typeface="Times"/>
                </a:rPr>
                <a:t>160AMeV</a:t>
              </a:r>
              <a:endParaRPr lang="en-US" altLang="ja-JP" sz="2000" dirty="0">
                <a:latin typeface="Times"/>
                <a:cs typeface="Times"/>
              </a:endParaRPr>
            </a:p>
            <a:p>
              <a:r>
                <a:rPr lang="en-US" altLang="ja-JP" sz="2000" dirty="0">
                  <a:latin typeface="Times"/>
                  <a:cs typeface="Times"/>
                </a:rPr>
                <a:t>F0 Target  Be</a:t>
              </a:r>
              <a:r>
                <a:rPr lang="ja-JP" altLang="en-US" sz="2000" dirty="0">
                  <a:latin typeface="Times"/>
                  <a:cs typeface="Times"/>
                </a:rPr>
                <a:t>　</a:t>
              </a:r>
              <a:r>
                <a:rPr lang="en-US" altLang="ja-JP" sz="2000" dirty="0">
                  <a:latin typeface="Times"/>
                  <a:cs typeface="Times"/>
                </a:rPr>
                <a:t>  </a:t>
              </a:r>
              <a:r>
                <a:rPr lang="en-US" altLang="ja-JP" sz="2000" dirty="0" smtClean="0">
                  <a:latin typeface="Times"/>
                  <a:cs typeface="Times"/>
                </a:rPr>
                <a:t>3.7, 9.2g</a:t>
              </a:r>
              <a:r>
                <a:rPr lang="en-US" altLang="ja-JP" sz="2000" dirty="0">
                  <a:latin typeface="Times"/>
                  <a:cs typeface="Times"/>
                </a:rPr>
                <a:t>/cm</a:t>
              </a:r>
              <a:r>
                <a:rPr lang="en-US" altLang="ja-JP" sz="2000" baseline="30000" dirty="0">
                  <a:latin typeface="Times"/>
                  <a:cs typeface="Times"/>
                </a:rPr>
                <a:t>2</a:t>
              </a:r>
              <a:r>
                <a:rPr lang="en-US" altLang="ja-JP" sz="2000" dirty="0">
                  <a:latin typeface="Times"/>
                  <a:cs typeface="Times"/>
                </a:rPr>
                <a:t> </a:t>
              </a:r>
              <a:endParaRPr lang="ja-JP" alt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12" name="図形グループ 11"/>
          <p:cNvGrpSpPr/>
          <p:nvPr/>
        </p:nvGrpSpPr>
        <p:grpSpPr>
          <a:xfrm>
            <a:off x="5137951" y="116811"/>
            <a:ext cx="3973237" cy="3752002"/>
            <a:chOff x="5137951" y="609615"/>
            <a:chExt cx="3973237" cy="3752002"/>
          </a:xfrm>
        </p:grpSpPr>
        <p:grpSp>
          <p:nvGrpSpPr>
            <p:cNvPr id="8" name="図形グループ 7"/>
            <p:cNvGrpSpPr/>
            <p:nvPr/>
          </p:nvGrpSpPr>
          <p:grpSpPr>
            <a:xfrm>
              <a:off x="5137951" y="609615"/>
              <a:ext cx="3973237" cy="3408754"/>
              <a:chOff x="3793961" y="1317118"/>
              <a:chExt cx="5546725" cy="4120895"/>
            </a:xfrm>
          </p:grpSpPr>
          <p:grpSp>
            <p:nvGrpSpPr>
              <p:cNvPr id="6" name="図形グループ 5"/>
              <p:cNvGrpSpPr/>
              <p:nvPr/>
            </p:nvGrpSpPr>
            <p:grpSpPr>
              <a:xfrm>
                <a:off x="3793961" y="1317118"/>
                <a:ext cx="5546725" cy="4120895"/>
                <a:chOff x="3793961" y="1317118"/>
                <a:chExt cx="5546725" cy="4120895"/>
              </a:xfrm>
            </p:grpSpPr>
            <p:sp>
              <p:nvSpPr>
                <p:cNvPr id="67" name="テキスト ボックス 66"/>
                <p:cNvSpPr txBox="1"/>
                <p:nvPr/>
              </p:nvSpPr>
              <p:spPr>
                <a:xfrm>
                  <a:off x="5585735" y="1317118"/>
                  <a:ext cx="3642766" cy="483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2000" dirty="0" smtClean="0">
                      <a:latin typeface="Times"/>
                      <a:cs typeface="Times"/>
                    </a:rPr>
                    <a:t>Production Target(F0)</a:t>
                  </a:r>
                  <a:endParaRPr kumimoji="1" lang="ja-JP" altLang="en-US" sz="2000" dirty="0">
                    <a:latin typeface="Times"/>
                    <a:cs typeface="Times"/>
                  </a:endParaRPr>
                </a:p>
              </p:txBody>
            </p:sp>
            <p:grpSp>
              <p:nvGrpSpPr>
                <p:cNvPr id="18" name="図形グループ 17"/>
                <p:cNvGrpSpPr/>
                <p:nvPr/>
              </p:nvGrpSpPr>
              <p:grpSpPr>
                <a:xfrm>
                  <a:off x="3793961" y="1734429"/>
                  <a:ext cx="5546725" cy="3703584"/>
                  <a:chOff x="3275542" y="1427216"/>
                  <a:chExt cx="5546725" cy="3703584"/>
                </a:xfrm>
              </p:grpSpPr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3937000" y="1911350"/>
                    <a:ext cx="1644650" cy="247650"/>
                  </a:xfrm>
                  <a:prstGeom prst="line">
                    <a:avLst/>
                  </a:prstGeom>
                  <a:ln w="76200" cmpd="sng"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" name="正方形/長方形 4"/>
                  <p:cNvSpPr/>
                  <p:nvPr/>
                </p:nvSpPr>
                <p:spPr>
                  <a:xfrm rot="475014">
                    <a:off x="4957832" y="1632114"/>
                    <a:ext cx="201017" cy="895186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200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52" name="テキスト ボックス 51"/>
                  <p:cNvSpPr txBox="1"/>
                  <p:nvPr/>
                </p:nvSpPr>
                <p:spPr>
                  <a:xfrm>
                    <a:off x="3275542" y="1970154"/>
                    <a:ext cx="1271058" cy="4836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sz="2000" dirty="0">
                        <a:latin typeface="Times"/>
                        <a:cs typeface="Times"/>
                      </a:rPr>
                      <a:t>B</a:t>
                    </a:r>
                    <a:r>
                      <a:rPr kumimoji="1" lang="en-US" altLang="ja-JP" sz="2000" dirty="0" smtClean="0">
                        <a:latin typeface="Times"/>
                        <a:cs typeface="Times"/>
                      </a:rPr>
                      <a:t>eam</a:t>
                    </a:r>
                    <a:endParaRPr kumimoji="1" lang="ja-JP" altLang="en-US" sz="2000" dirty="0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60" name="テキスト ボックス 59"/>
                  <p:cNvSpPr txBox="1"/>
                  <p:nvPr/>
                </p:nvSpPr>
                <p:spPr>
                  <a:xfrm>
                    <a:off x="7039966" y="1635744"/>
                    <a:ext cx="1782301" cy="4836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dirty="0" smtClean="0">
                        <a:latin typeface="Times"/>
                        <a:cs typeface="Times"/>
                      </a:rPr>
                      <a:t>Degrader</a:t>
                    </a:r>
                    <a:endParaRPr kumimoji="1" lang="ja-JP" altLang="en-US" sz="2000" dirty="0"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64" name="テキスト ボックス 63"/>
                  <p:cNvSpPr txBox="1"/>
                  <p:nvPr/>
                </p:nvSpPr>
                <p:spPr>
                  <a:xfrm>
                    <a:off x="4867347" y="3198167"/>
                    <a:ext cx="843261" cy="4836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000" dirty="0" smtClean="0">
                        <a:latin typeface="Times"/>
                        <a:cs typeface="Times"/>
                      </a:rPr>
                      <a:t>Slit</a:t>
                    </a:r>
                    <a:endParaRPr kumimoji="1" lang="ja-JP" altLang="en-US" sz="2000" dirty="0">
                      <a:latin typeface="Times"/>
                      <a:cs typeface="Times"/>
                    </a:endParaRPr>
                  </a:p>
                </p:txBody>
              </p:sp>
              <p:grpSp>
                <p:nvGrpSpPr>
                  <p:cNvPr id="17" name="図形グループ 16"/>
                  <p:cNvGrpSpPr/>
                  <p:nvPr/>
                </p:nvGrpSpPr>
                <p:grpSpPr>
                  <a:xfrm>
                    <a:off x="5332417" y="1427216"/>
                    <a:ext cx="3489850" cy="3703584"/>
                    <a:chOff x="5332417" y="1427216"/>
                    <a:chExt cx="3489850" cy="3703584"/>
                  </a:xfrm>
                </p:grpSpPr>
                <p:cxnSp>
                  <p:nvCxnSpPr>
                    <p:cNvPr id="43" name="直線コネクタ 42"/>
                    <p:cNvCxnSpPr/>
                    <p:nvPr/>
                  </p:nvCxnSpPr>
                  <p:spPr>
                    <a:xfrm>
                      <a:off x="5943848" y="2419350"/>
                      <a:ext cx="844782" cy="1009650"/>
                    </a:xfrm>
                    <a:prstGeom prst="line">
                      <a:avLst/>
                    </a:prstGeom>
                    <a:ln w="76200" cmpd="sng">
                      <a:solidFill>
                        <a:srgbClr val="FFFFFF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フリーフォーム 23"/>
                    <p:cNvSpPr/>
                    <p:nvPr/>
                  </p:nvSpPr>
                  <p:spPr>
                    <a:xfrm rot="892020">
                      <a:off x="5332417" y="1831986"/>
                      <a:ext cx="946150" cy="1003300"/>
                    </a:xfrm>
                    <a:custGeom>
                      <a:avLst/>
                      <a:gdLst>
                        <a:gd name="connsiteX0" fmla="*/ 0 w 946150"/>
                        <a:gd name="connsiteY0" fmla="*/ 0 h 1003300"/>
                        <a:gd name="connsiteX1" fmla="*/ 25400 w 946150"/>
                        <a:gd name="connsiteY1" fmla="*/ 863600 h 1003300"/>
                        <a:gd name="connsiteX2" fmla="*/ 285750 w 946150"/>
                        <a:gd name="connsiteY2" fmla="*/ 869950 h 1003300"/>
                        <a:gd name="connsiteX3" fmla="*/ 488950 w 946150"/>
                        <a:gd name="connsiteY3" fmla="*/ 1003300 h 1003300"/>
                        <a:gd name="connsiteX4" fmla="*/ 946150 w 946150"/>
                        <a:gd name="connsiteY4" fmla="*/ 273050 h 1003300"/>
                        <a:gd name="connsiteX5" fmla="*/ 508000 w 946150"/>
                        <a:gd name="connsiteY5" fmla="*/ 57150 h 1003300"/>
                        <a:gd name="connsiteX6" fmla="*/ 0 w 946150"/>
                        <a:gd name="connsiteY6" fmla="*/ 0 h 1003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946150" h="1003300">
                          <a:moveTo>
                            <a:pt x="0" y="0"/>
                          </a:moveTo>
                          <a:lnTo>
                            <a:pt x="25400" y="863600"/>
                          </a:lnTo>
                          <a:lnTo>
                            <a:pt x="285750" y="869950"/>
                          </a:lnTo>
                          <a:lnTo>
                            <a:pt x="488950" y="1003300"/>
                          </a:lnTo>
                          <a:lnTo>
                            <a:pt x="946150" y="273050"/>
                          </a:lnTo>
                          <a:lnTo>
                            <a:pt x="508000" y="5715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25" name="正方形/長方形 24"/>
                    <p:cNvSpPr/>
                    <p:nvPr/>
                  </p:nvSpPr>
                  <p:spPr>
                    <a:xfrm rot="2820000">
                      <a:off x="5892416" y="2720005"/>
                      <a:ext cx="139700" cy="298450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26" name="正方形/長方形 25"/>
                    <p:cNvSpPr/>
                    <p:nvPr/>
                  </p:nvSpPr>
                  <p:spPr>
                    <a:xfrm rot="2820000">
                      <a:off x="6310127" y="2329782"/>
                      <a:ext cx="126891" cy="316078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28" name="直角三角形 27"/>
                    <p:cNvSpPr/>
                    <p:nvPr/>
                  </p:nvSpPr>
                  <p:spPr>
                    <a:xfrm rot="19434735">
                      <a:off x="5913604" y="2735993"/>
                      <a:ext cx="905270" cy="192212"/>
                    </a:xfrm>
                    <a:prstGeom prst="rtTriangle">
                      <a:avLst/>
                    </a:prstGeom>
                    <a:ln>
                      <a:solidFill>
                        <a:srgbClr val="000000"/>
                      </a:solidFill>
                    </a:ln>
                    <a:scene3d>
                      <a:camera prst="orthographicFront">
                        <a:rot lat="0" lon="10800000" rev="0"/>
                      </a:camera>
                      <a:lightRig rig="threePt" dir="t"/>
                    </a:scene3d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29" name="正方形/長方形 28"/>
                    <p:cNvSpPr/>
                    <p:nvPr/>
                  </p:nvSpPr>
                  <p:spPr>
                    <a:xfrm rot="3240000">
                      <a:off x="6480825" y="2603732"/>
                      <a:ext cx="122196" cy="878762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53" name="テキスト ボックス 52"/>
                    <p:cNvSpPr txBox="1"/>
                    <p:nvPr/>
                  </p:nvSpPr>
                  <p:spPr>
                    <a:xfrm>
                      <a:off x="6056647" y="1622536"/>
                      <a:ext cx="983676" cy="483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dirty="0" smtClean="0">
                          <a:latin typeface="Times"/>
                          <a:cs typeface="Times"/>
                        </a:rPr>
                        <a:t>D1</a:t>
                      </a:r>
                      <a:endParaRPr kumimoji="1" lang="ja-JP" altLang="en-US" sz="20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54" name="テキスト ボックス 53"/>
                    <p:cNvSpPr txBox="1"/>
                    <p:nvPr/>
                  </p:nvSpPr>
                  <p:spPr>
                    <a:xfrm>
                      <a:off x="7304032" y="3199544"/>
                      <a:ext cx="1109134" cy="483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dirty="0" smtClean="0">
                          <a:latin typeface="Times"/>
                          <a:cs typeface="Times"/>
                        </a:rPr>
                        <a:t>D2</a:t>
                      </a:r>
                      <a:endParaRPr kumimoji="1" lang="ja-JP" altLang="en-US" sz="2000" dirty="0">
                        <a:latin typeface="Times"/>
                        <a:cs typeface="Times"/>
                      </a:endParaRPr>
                    </a:p>
                  </p:txBody>
                </p:sp>
                <p:cxnSp>
                  <p:nvCxnSpPr>
                    <p:cNvPr id="56" name="直線矢印コネクタ 55"/>
                    <p:cNvCxnSpPr/>
                    <p:nvPr/>
                  </p:nvCxnSpPr>
                  <p:spPr>
                    <a:xfrm flipH="1">
                      <a:off x="6943725" y="2536878"/>
                      <a:ext cx="336550" cy="225625"/>
                    </a:xfrm>
                    <a:prstGeom prst="straightConnector1">
                      <a:avLst/>
                    </a:prstGeom>
                    <a:ln>
                      <a:solidFill>
                        <a:srgbClr val="FFFF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7" name="テキスト ボックス 56"/>
                    <p:cNvSpPr txBox="1"/>
                    <p:nvPr/>
                  </p:nvSpPr>
                  <p:spPr>
                    <a:xfrm>
                      <a:off x="7326550" y="2269525"/>
                      <a:ext cx="1495717" cy="4836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kumimoji="1" lang="en-US" altLang="ja-JP" sz="2000" dirty="0" smtClean="0">
                          <a:latin typeface="Times"/>
                          <a:cs typeface="Times"/>
                        </a:rPr>
                        <a:t>F1PL</a:t>
                      </a:r>
                      <a:endParaRPr kumimoji="1" lang="ja-JP" altLang="en-US" sz="2000" dirty="0">
                        <a:latin typeface="Times"/>
                        <a:cs typeface="Times"/>
                      </a:endParaRPr>
                    </a:p>
                  </p:txBody>
                </p:sp>
                <p:cxnSp>
                  <p:nvCxnSpPr>
                    <p:cNvPr id="59" name="直線矢印コネクタ 58"/>
                    <p:cNvCxnSpPr/>
                    <p:nvPr/>
                  </p:nvCxnSpPr>
                  <p:spPr>
                    <a:xfrm flipH="1">
                      <a:off x="6788630" y="2082800"/>
                      <a:ext cx="537920" cy="454078"/>
                    </a:xfrm>
                    <a:prstGeom prst="straightConnector1">
                      <a:avLst/>
                    </a:prstGeom>
                    <a:ln>
                      <a:solidFill>
                        <a:srgbClr val="FFFF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矢印コネクタ 61"/>
                    <p:cNvCxnSpPr/>
                    <p:nvPr/>
                  </p:nvCxnSpPr>
                  <p:spPr>
                    <a:xfrm flipV="1">
                      <a:off x="5412316" y="2995377"/>
                      <a:ext cx="403759" cy="297537"/>
                    </a:xfrm>
                    <a:prstGeom prst="straightConnector1">
                      <a:avLst/>
                    </a:prstGeom>
                    <a:ln>
                      <a:solidFill>
                        <a:srgbClr val="FFFF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線矢印コネクタ 65"/>
                    <p:cNvCxnSpPr/>
                    <p:nvPr/>
                  </p:nvCxnSpPr>
                  <p:spPr>
                    <a:xfrm flipH="1">
                      <a:off x="5347813" y="1427216"/>
                      <a:ext cx="355600" cy="203399"/>
                    </a:xfrm>
                    <a:prstGeom prst="straightConnector1">
                      <a:avLst/>
                    </a:prstGeom>
                    <a:ln>
                      <a:solidFill>
                        <a:srgbClr val="FFFFFF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" name="直線矢印コネクタ 6"/>
                    <p:cNvCxnSpPr/>
                    <p:nvPr/>
                  </p:nvCxnSpPr>
                  <p:spPr>
                    <a:xfrm>
                      <a:off x="6933303" y="3975720"/>
                      <a:ext cx="0" cy="1155080"/>
                    </a:xfrm>
                    <a:prstGeom prst="straightConnector1">
                      <a:avLst/>
                    </a:prstGeom>
                    <a:ln w="7620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0" name="正方形/長方形 9"/>
                    <p:cNvSpPr/>
                    <p:nvPr/>
                  </p:nvSpPr>
                  <p:spPr>
                    <a:xfrm>
                      <a:off x="6510729" y="4252167"/>
                      <a:ext cx="317705" cy="154848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1" name="正方形/長方形 10"/>
                    <p:cNvSpPr/>
                    <p:nvPr/>
                  </p:nvSpPr>
                  <p:spPr>
                    <a:xfrm>
                      <a:off x="7039966" y="4252167"/>
                      <a:ext cx="317705" cy="165201"/>
                    </a:xfrm>
                    <a:prstGeom prst="rect">
                      <a:avLst/>
                    </a:prstGeom>
                    <a:ln>
                      <a:solidFill>
                        <a:srgbClr val="0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200" dirty="0"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3" name="正方形/長方形 12"/>
                    <p:cNvSpPr/>
                    <p:nvPr/>
                  </p:nvSpPr>
                  <p:spPr>
                    <a:xfrm>
                      <a:off x="7478949" y="4099950"/>
                      <a:ext cx="1102183" cy="4836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ja-JP" sz="2000" dirty="0">
                          <a:latin typeface="Times"/>
                          <a:cs typeface="Times"/>
                        </a:rPr>
                        <a:t>Slit</a:t>
                      </a:r>
                      <a:endParaRPr lang="ja-JP" altLang="en-US" sz="2000" dirty="0">
                        <a:latin typeface="Times"/>
                        <a:cs typeface="Times"/>
                      </a:endParaRPr>
                    </a:p>
                  </p:txBody>
                </p:sp>
              </p:grpSp>
            </p:grpSp>
          </p:grpSp>
          <p:pic>
            <p:nvPicPr>
              <p:cNvPr id="20" name="図 19" descr="名称未設定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14592">
                <a:off x="6826257" y="3374100"/>
                <a:ext cx="1139876" cy="1188641"/>
              </a:xfrm>
              <a:prstGeom prst="rect">
                <a:avLst/>
              </a:prstGeom>
            </p:spPr>
          </p:pic>
        </p:grpSp>
        <p:sp>
          <p:nvSpPr>
            <p:cNvPr id="9" name="テキスト ボックス 8"/>
            <p:cNvSpPr txBox="1"/>
            <p:nvPr/>
          </p:nvSpPr>
          <p:spPr>
            <a:xfrm>
              <a:off x="6645467" y="3961507"/>
              <a:ext cx="2292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cs typeface="Times"/>
                </a:rPr>
                <a:t>Go to F3 focal plane</a:t>
              </a:r>
              <a:endParaRPr kumimoji="1" lang="ja-JP" altLang="en-US" sz="2000" dirty="0">
                <a:latin typeface="Times"/>
                <a:cs typeface="Times"/>
              </a:endParaRPr>
            </a:p>
          </p:txBody>
        </p:sp>
      </p:grpSp>
      <p:grpSp>
        <p:nvGrpSpPr>
          <p:cNvPr id="139" name="図形グループ 138"/>
          <p:cNvGrpSpPr/>
          <p:nvPr/>
        </p:nvGrpSpPr>
        <p:grpSpPr>
          <a:xfrm>
            <a:off x="3854303" y="3667720"/>
            <a:ext cx="5176526" cy="3155289"/>
            <a:chOff x="-177233" y="1294954"/>
            <a:chExt cx="8642481" cy="5267921"/>
          </a:xfrm>
        </p:grpSpPr>
        <p:sp>
          <p:nvSpPr>
            <p:cNvPr id="140" name="テキスト ボックス 139"/>
            <p:cNvSpPr txBox="1"/>
            <p:nvPr/>
          </p:nvSpPr>
          <p:spPr>
            <a:xfrm>
              <a:off x="2696160" y="2751933"/>
              <a:ext cx="1105709" cy="66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>
                  <a:solidFill>
                    <a:srgbClr val="FFFF00"/>
                  </a:solidFill>
                  <a:latin typeface="Times"/>
                  <a:cs typeface="Times"/>
                </a:rPr>
                <a:t>ΔE</a:t>
              </a:r>
              <a:endParaRPr kumimoji="1" lang="ja-JP" altLang="en-US" sz="2000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grpSp>
          <p:nvGrpSpPr>
            <p:cNvPr id="141" name="図形グループ 140"/>
            <p:cNvGrpSpPr/>
            <p:nvPr/>
          </p:nvGrpSpPr>
          <p:grpSpPr>
            <a:xfrm>
              <a:off x="-177233" y="1294954"/>
              <a:ext cx="8642481" cy="5267921"/>
              <a:chOff x="-177233" y="1294954"/>
              <a:chExt cx="8642481" cy="5267921"/>
            </a:xfrm>
          </p:grpSpPr>
          <p:sp>
            <p:nvSpPr>
              <p:cNvPr id="142" name="テキスト ボックス 141"/>
              <p:cNvSpPr txBox="1"/>
              <p:nvPr/>
            </p:nvSpPr>
            <p:spPr>
              <a:xfrm>
                <a:off x="4823308" y="3196813"/>
                <a:ext cx="1645012" cy="6166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 smtClean="0">
                    <a:solidFill>
                      <a:srgbClr val="FFFFFF"/>
                    </a:solidFill>
                    <a:latin typeface="Times"/>
                    <a:cs typeface="Times"/>
                  </a:rPr>
                  <a:t>CsI(Tl)</a:t>
                </a:r>
                <a:endParaRPr kumimoji="1" lang="ja-JP" altLang="en-US" dirty="0">
                  <a:solidFill>
                    <a:srgbClr val="FFFFFF"/>
                  </a:solidFill>
                  <a:latin typeface="Times"/>
                  <a:cs typeface="Times"/>
                </a:endParaRPr>
              </a:p>
            </p:txBody>
          </p:sp>
          <p:grpSp>
            <p:nvGrpSpPr>
              <p:cNvPr id="143" name="図形グループ 142"/>
              <p:cNvGrpSpPr/>
              <p:nvPr/>
            </p:nvGrpSpPr>
            <p:grpSpPr>
              <a:xfrm>
                <a:off x="-177233" y="1294954"/>
                <a:ext cx="8642481" cy="5267921"/>
                <a:chOff x="-177233" y="1294954"/>
                <a:chExt cx="8642481" cy="5267921"/>
              </a:xfrm>
            </p:grpSpPr>
            <p:sp>
              <p:nvSpPr>
                <p:cNvPr id="144" name="テキスト ボックス 143"/>
                <p:cNvSpPr txBox="1"/>
                <p:nvPr/>
              </p:nvSpPr>
              <p:spPr>
                <a:xfrm>
                  <a:off x="-177233" y="3217923"/>
                  <a:ext cx="1716372" cy="616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latin typeface="Times"/>
                      <a:cs typeface="Times"/>
                    </a:rPr>
                    <a:t>F1PL</a:t>
                  </a:r>
                  <a:endParaRPr kumimoji="1" lang="ja-JP" altLang="en-US" dirty="0">
                    <a:latin typeface="Times"/>
                    <a:cs typeface="Times"/>
                  </a:endParaRPr>
                </a:p>
              </p:txBody>
            </p:sp>
            <p:sp>
              <p:nvSpPr>
                <p:cNvPr id="145" name="テキスト ボックス 144"/>
                <p:cNvSpPr txBox="1"/>
                <p:nvPr/>
              </p:nvSpPr>
              <p:spPr>
                <a:xfrm>
                  <a:off x="2704034" y="3190109"/>
                  <a:ext cx="1188018" cy="61661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>
                      <a:solidFill>
                        <a:srgbClr val="FFFFFF"/>
                      </a:solidFill>
                      <a:latin typeface="Times"/>
                      <a:cs typeface="Times"/>
                    </a:rPr>
                    <a:t>F3PL</a:t>
                  </a:r>
                  <a:endParaRPr kumimoji="1" lang="ja-JP" altLang="en-US" dirty="0">
                    <a:solidFill>
                      <a:srgbClr val="FFFFFF"/>
                    </a:solidFill>
                    <a:latin typeface="Times"/>
                    <a:cs typeface="Times"/>
                  </a:endParaRPr>
                </a:p>
              </p:txBody>
            </p:sp>
            <p:grpSp>
              <p:nvGrpSpPr>
                <p:cNvPr id="146" name="図形グループ 145"/>
                <p:cNvGrpSpPr/>
                <p:nvPr/>
              </p:nvGrpSpPr>
              <p:grpSpPr>
                <a:xfrm>
                  <a:off x="-124640" y="1294954"/>
                  <a:ext cx="8589888" cy="5267921"/>
                  <a:chOff x="-124640" y="1294954"/>
                  <a:chExt cx="8589888" cy="5267921"/>
                </a:xfrm>
              </p:grpSpPr>
              <p:cxnSp>
                <p:nvCxnSpPr>
                  <p:cNvPr id="147" name="直線コネクタ 146"/>
                  <p:cNvCxnSpPr/>
                  <p:nvPr/>
                </p:nvCxnSpPr>
                <p:spPr>
                  <a:xfrm flipH="1" flipV="1">
                    <a:off x="4241800" y="1294954"/>
                    <a:ext cx="10374" cy="3236606"/>
                  </a:xfrm>
                  <a:prstGeom prst="line">
                    <a:avLst/>
                  </a:prstGeom>
                  <a:ln w="57150" cmpd="sng">
                    <a:solidFill>
                      <a:schemeClr val="tx1"/>
                    </a:solidFill>
                    <a:prstDash val="dash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直線矢印コネクタ 147"/>
                  <p:cNvCxnSpPr/>
                  <p:nvPr/>
                </p:nvCxnSpPr>
                <p:spPr>
                  <a:xfrm>
                    <a:off x="665306" y="2548452"/>
                    <a:ext cx="2661194" cy="0"/>
                  </a:xfrm>
                  <a:prstGeom prst="straightConnector1">
                    <a:avLst/>
                  </a:prstGeom>
                  <a:ln w="38100" cmpd="sng">
                    <a:solidFill>
                      <a:srgbClr val="FFFF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9" name="テキスト ボックス 148"/>
                  <p:cNvSpPr txBox="1"/>
                  <p:nvPr/>
                </p:nvSpPr>
                <p:spPr>
                  <a:xfrm>
                    <a:off x="1389917" y="2653640"/>
                    <a:ext cx="1264941" cy="66800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kumimoji="1" lang="en-US" altLang="ja-JP" sz="2000" dirty="0" smtClean="0">
                        <a:solidFill>
                          <a:srgbClr val="FFFF00"/>
                        </a:solidFill>
                        <a:latin typeface="Times"/>
                        <a:cs typeface="Times"/>
                      </a:rPr>
                      <a:t>TOF</a:t>
                    </a:r>
                    <a:endParaRPr kumimoji="1" lang="ja-JP" altLang="en-US" sz="2000" dirty="0">
                      <a:solidFill>
                        <a:srgbClr val="FFFF00"/>
                      </a:solidFill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150" name="正方形/長方形 149"/>
                  <p:cNvSpPr/>
                  <p:nvPr/>
                </p:nvSpPr>
                <p:spPr>
                  <a:xfrm>
                    <a:off x="4696401" y="2216886"/>
                    <a:ext cx="1173096" cy="66800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ja-JP" sz="2000" dirty="0">
                        <a:solidFill>
                          <a:srgbClr val="FFFF00"/>
                        </a:solidFill>
                        <a:latin typeface="Times"/>
                        <a:cs typeface="Times"/>
                      </a:rPr>
                      <a:t>ΔE</a:t>
                    </a:r>
                    <a:endParaRPr lang="ja-JP" altLang="en-US" sz="2000" dirty="0">
                      <a:solidFill>
                        <a:srgbClr val="FFFF00"/>
                      </a:solidFill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151" name="左大かっこ 150"/>
                  <p:cNvSpPr/>
                  <p:nvPr/>
                </p:nvSpPr>
                <p:spPr>
                  <a:xfrm rot="5400000">
                    <a:off x="5031865" y="2370274"/>
                    <a:ext cx="435217" cy="1464452"/>
                  </a:xfrm>
                  <a:prstGeom prst="leftBracket">
                    <a:avLst/>
                  </a:prstGeom>
                  <a:ln w="57150" cmpd="sng">
                    <a:solidFill>
                      <a:srgbClr val="FFFF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500">
                      <a:latin typeface="Times"/>
                      <a:cs typeface="Times"/>
                    </a:endParaRPr>
                  </a:p>
                </p:txBody>
              </p:sp>
              <p:grpSp>
                <p:nvGrpSpPr>
                  <p:cNvPr id="152" name="図形グループ 151"/>
                  <p:cNvGrpSpPr/>
                  <p:nvPr/>
                </p:nvGrpSpPr>
                <p:grpSpPr>
                  <a:xfrm>
                    <a:off x="215627" y="3208522"/>
                    <a:ext cx="8249621" cy="3354353"/>
                    <a:chOff x="215627" y="3208522"/>
                    <a:chExt cx="8249621" cy="3354353"/>
                  </a:xfrm>
                </p:grpSpPr>
                <p:sp>
                  <p:nvSpPr>
                    <p:cNvPr id="155" name="テキスト ボックス 154"/>
                    <p:cNvSpPr txBox="1"/>
                    <p:nvPr/>
                  </p:nvSpPr>
                  <p:spPr>
                    <a:xfrm>
                      <a:off x="3352289" y="5483792"/>
                      <a:ext cx="1869326" cy="107908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FFFF"/>
                          </a:solidFill>
                          <a:latin typeface="Times"/>
                          <a:cs typeface="Times"/>
                        </a:rPr>
                        <a:t>Reaction Target</a:t>
                      </a:r>
                    </a:p>
                  </p:txBody>
                </p:sp>
                <p:grpSp>
                  <p:nvGrpSpPr>
                    <p:cNvPr id="156" name="グループ化 69"/>
                    <p:cNvGrpSpPr/>
                    <p:nvPr/>
                  </p:nvGrpSpPr>
                  <p:grpSpPr>
                    <a:xfrm>
                      <a:off x="6206880" y="4515340"/>
                      <a:ext cx="2258368" cy="1114651"/>
                      <a:chOff x="5940152" y="3379173"/>
                      <a:chExt cx="2028727" cy="949927"/>
                    </a:xfrm>
                    <a:solidFill>
                      <a:schemeClr val="tx1"/>
                    </a:solidFill>
                  </p:grpSpPr>
                  <p:sp>
                    <p:nvSpPr>
                      <p:cNvPr id="188" name="正方形/長方形 187"/>
                      <p:cNvSpPr/>
                      <p:nvPr/>
                    </p:nvSpPr>
                    <p:spPr>
                      <a:xfrm>
                        <a:off x="5940152" y="3392996"/>
                        <a:ext cx="720080" cy="936104"/>
                      </a:xfrm>
                      <a:prstGeom prst="rect">
                        <a:avLst/>
                      </a:prstGeom>
                      <a:solidFill>
                        <a:srgbClr val="558ED5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sp>
                    <p:nvSpPr>
                      <p:cNvPr id="189" name="台形 188"/>
                      <p:cNvSpPr/>
                      <p:nvPr/>
                    </p:nvSpPr>
                    <p:spPr>
                      <a:xfrm rot="5400000">
                        <a:off x="6339615" y="3699790"/>
                        <a:ext cx="949927" cy="308693"/>
                      </a:xfrm>
                      <a:prstGeom prst="trapezoid">
                        <a:avLst>
                          <a:gd name="adj" fmla="val 71163"/>
                        </a:avLst>
                      </a:prstGeom>
                      <a:solidFill>
                        <a:srgbClr val="558ED5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sp>
                    <p:nvSpPr>
                      <p:cNvPr id="190" name="正方形/長方形 189"/>
                      <p:cNvSpPr/>
                      <p:nvPr/>
                    </p:nvSpPr>
                    <p:spPr>
                      <a:xfrm>
                        <a:off x="6968925" y="3602108"/>
                        <a:ext cx="999954" cy="504056"/>
                      </a:xfrm>
                      <a:prstGeom prst="rect">
                        <a:avLst/>
                      </a:prstGeom>
                      <a:solidFill>
                        <a:srgbClr val="558ED5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</p:grpSp>
                <p:sp>
                  <p:nvSpPr>
                    <p:cNvPr id="157" name="平行四辺形 156"/>
                    <p:cNvSpPr/>
                    <p:nvPr/>
                  </p:nvSpPr>
                  <p:spPr>
                    <a:xfrm rot="9937516">
                      <a:off x="1697232" y="4338624"/>
                      <a:ext cx="709898" cy="1547874"/>
                    </a:xfrm>
                    <a:prstGeom prst="parallelogram">
                      <a:avLst>
                        <a:gd name="adj" fmla="val 49361"/>
                      </a:avLst>
                    </a:prstGeom>
                    <a:solidFill>
                      <a:srgbClr val="C3D69B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500">
                        <a:solidFill>
                          <a:schemeClr val="bg1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58" name="円/楕円 157"/>
                    <p:cNvSpPr/>
                    <p:nvPr/>
                  </p:nvSpPr>
                  <p:spPr>
                    <a:xfrm>
                      <a:off x="1965884" y="4776933"/>
                      <a:ext cx="160318" cy="591463"/>
                    </a:xfrm>
                    <a:prstGeom prst="ellipse">
                      <a:avLst/>
                    </a:prstGeom>
                    <a:solidFill>
                      <a:schemeClr val="bg1">
                        <a:lumMod val="75000"/>
                        <a:lumOff val="25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500">
                        <a:solidFill>
                          <a:schemeClr val="bg1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cxnSp>
                  <p:nvCxnSpPr>
                    <p:cNvPr id="159" name="直線矢印コネクタ 158"/>
                    <p:cNvCxnSpPr>
                      <a:stCxn id="158" idx="2"/>
                      <a:endCxn id="188" idx="1"/>
                    </p:cNvCxnSpPr>
                    <p:nvPr/>
                  </p:nvCxnSpPr>
                  <p:spPr>
                    <a:xfrm>
                      <a:off x="1965884" y="5072665"/>
                      <a:ext cx="4240996" cy="8111"/>
                    </a:xfrm>
                    <a:prstGeom prst="straightConnector1">
                      <a:avLst/>
                    </a:prstGeom>
                    <a:solidFill>
                      <a:schemeClr val="tx1"/>
                    </a:solidFill>
                    <a:ln w="57150" cmpd="sng">
                      <a:solidFill>
                        <a:schemeClr val="tx1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0" name="直線コネクタ 159"/>
                    <p:cNvCxnSpPr/>
                    <p:nvPr/>
                  </p:nvCxnSpPr>
                  <p:spPr>
                    <a:xfrm flipV="1">
                      <a:off x="215627" y="5072665"/>
                      <a:ext cx="2060724" cy="21230"/>
                    </a:xfrm>
                    <a:prstGeom prst="line">
                      <a:avLst/>
                    </a:prstGeom>
                    <a:solidFill>
                      <a:schemeClr val="tx1"/>
                    </a:solidFill>
                    <a:ln w="57150" cmpd="sng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1" name="正方形/長方形 160"/>
                    <p:cNvSpPr/>
                    <p:nvPr/>
                  </p:nvSpPr>
                  <p:spPr>
                    <a:xfrm>
                      <a:off x="3964796" y="4654247"/>
                      <a:ext cx="574756" cy="836836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500">
                        <a:solidFill>
                          <a:schemeClr val="bg1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grpSp>
                  <p:nvGrpSpPr>
                    <p:cNvPr id="162" name="グループ化 78"/>
                    <p:cNvGrpSpPr/>
                    <p:nvPr/>
                  </p:nvGrpSpPr>
                  <p:grpSpPr>
                    <a:xfrm>
                      <a:off x="4726063" y="4709507"/>
                      <a:ext cx="320636" cy="726315"/>
                      <a:chOff x="4180328" y="3544646"/>
                      <a:chExt cx="288032" cy="618980"/>
                    </a:xfrm>
                    <a:solidFill>
                      <a:schemeClr val="tx1"/>
                    </a:solidFill>
                  </p:grpSpPr>
                  <p:cxnSp>
                    <p:nvCxnSpPr>
                      <p:cNvPr id="184" name="直線コネクタ 183"/>
                      <p:cNvCxnSpPr/>
                      <p:nvPr/>
                    </p:nvCxnSpPr>
                    <p:spPr>
                      <a:xfrm>
                        <a:off x="4180328" y="3544646"/>
                        <a:ext cx="72008" cy="618980"/>
                      </a:xfrm>
                      <a:prstGeom prst="line">
                        <a:avLst/>
                      </a:prstGeom>
                      <a:grpFill/>
                      <a:ln w="38100" cmpd="sng">
                        <a:solidFill>
                          <a:srgbClr val="558ED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5" name="直線コネクタ 184"/>
                      <p:cNvCxnSpPr/>
                      <p:nvPr/>
                    </p:nvCxnSpPr>
                    <p:spPr>
                      <a:xfrm>
                        <a:off x="4252336" y="3544646"/>
                        <a:ext cx="72008" cy="618980"/>
                      </a:xfrm>
                      <a:prstGeom prst="line">
                        <a:avLst/>
                      </a:prstGeom>
                      <a:grpFill/>
                      <a:ln w="38100" cmpd="sng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6" name="直線コネクタ 185"/>
                      <p:cNvCxnSpPr/>
                      <p:nvPr/>
                    </p:nvCxnSpPr>
                    <p:spPr>
                      <a:xfrm>
                        <a:off x="4324344" y="3544646"/>
                        <a:ext cx="72008" cy="618980"/>
                      </a:xfrm>
                      <a:prstGeom prst="line">
                        <a:avLst/>
                      </a:prstGeom>
                      <a:grpFill/>
                      <a:ln w="38100" cmpd="sng">
                        <a:solidFill>
                          <a:srgbClr val="558ED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7" name="直線コネクタ 186"/>
                      <p:cNvCxnSpPr/>
                      <p:nvPr/>
                    </p:nvCxnSpPr>
                    <p:spPr>
                      <a:xfrm>
                        <a:off x="4396352" y="3544646"/>
                        <a:ext cx="72008" cy="618980"/>
                      </a:xfrm>
                      <a:prstGeom prst="line">
                        <a:avLst/>
                      </a:prstGeom>
                      <a:grpFill/>
                      <a:ln w="38100" cmpd="sng">
                        <a:solidFill>
                          <a:srgbClr val="558ED5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3" name="グループ化 2"/>
                    <p:cNvGrpSpPr/>
                    <p:nvPr/>
                  </p:nvGrpSpPr>
                  <p:grpSpPr>
                    <a:xfrm>
                      <a:off x="1409383" y="4939150"/>
                      <a:ext cx="213643" cy="288259"/>
                      <a:chOff x="1788834" y="3740352"/>
                      <a:chExt cx="191919" cy="245660"/>
                    </a:xfrm>
                    <a:solidFill>
                      <a:schemeClr val="tx1"/>
                    </a:solidFill>
                  </p:grpSpPr>
                  <p:sp>
                    <p:nvSpPr>
                      <p:cNvPr id="182" name="フリーフォーム 181"/>
                      <p:cNvSpPr/>
                      <p:nvPr/>
                    </p:nvSpPr>
                    <p:spPr>
                      <a:xfrm>
                        <a:off x="1788834" y="3740352"/>
                        <a:ext cx="95959" cy="245660"/>
                      </a:xfrm>
                      <a:custGeom>
                        <a:avLst/>
                        <a:gdLst>
                          <a:gd name="connsiteX0" fmla="*/ 41378 w 191919"/>
                          <a:gd name="connsiteY0" fmla="*/ 0 h 491319"/>
                          <a:gd name="connsiteX1" fmla="*/ 191504 w 191919"/>
                          <a:gd name="connsiteY1" fmla="*/ 177421 h 491319"/>
                          <a:gd name="connsiteX2" fmla="*/ 435 w 191919"/>
                          <a:gd name="connsiteY2" fmla="*/ 327546 h 491319"/>
                          <a:gd name="connsiteX3" fmla="*/ 136913 w 191919"/>
                          <a:gd name="connsiteY3" fmla="*/ 491319 h 4913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1919" h="491319">
                            <a:moveTo>
                              <a:pt x="41378" y="0"/>
                            </a:moveTo>
                            <a:cubicBezTo>
                              <a:pt x="119853" y="61415"/>
                              <a:pt x="198328" y="122830"/>
                              <a:pt x="191504" y="177421"/>
                            </a:cubicBezTo>
                            <a:cubicBezTo>
                              <a:pt x="184680" y="232012"/>
                              <a:pt x="9533" y="275230"/>
                              <a:pt x="435" y="327546"/>
                            </a:cubicBezTo>
                            <a:cubicBezTo>
                              <a:pt x="-8664" y="379862"/>
                              <a:pt x="127815" y="475397"/>
                              <a:pt x="136913" y="491319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sp>
                    <p:nvSpPr>
                      <p:cNvPr id="183" name="フリーフォーム 182"/>
                      <p:cNvSpPr/>
                      <p:nvPr/>
                    </p:nvSpPr>
                    <p:spPr>
                      <a:xfrm>
                        <a:off x="1884794" y="3740352"/>
                        <a:ext cx="95959" cy="245660"/>
                      </a:xfrm>
                      <a:custGeom>
                        <a:avLst/>
                        <a:gdLst>
                          <a:gd name="connsiteX0" fmla="*/ 41378 w 191919"/>
                          <a:gd name="connsiteY0" fmla="*/ 0 h 491319"/>
                          <a:gd name="connsiteX1" fmla="*/ 191504 w 191919"/>
                          <a:gd name="connsiteY1" fmla="*/ 177421 h 491319"/>
                          <a:gd name="connsiteX2" fmla="*/ 435 w 191919"/>
                          <a:gd name="connsiteY2" fmla="*/ 327546 h 491319"/>
                          <a:gd name="connsiteX3" fmla="*/ 136913 w 191919"/>
                          <a:gd name="connsiteY3" fmla="*/ 491319 h 4913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1919" h="491319">
                            <a:moveTo>
                              <a:pt x="41378" y="0"/>
                            </a:moveTo>
                            <a:cubicBezTo>
                              <a:pt x="119853" y="61415"/>
                              <a:pt x="198328" y="122830"/>
                              <a:pt x="191504" y="177421"/>
                            </a:cubicBezTo>
                            <a:cubicBezTo>
                              <a:pt x="184680" y="232012"/>
                              <a:pt x="9533" y="275230"/>
                              <a:pt x="435" y="327546"/>
                            </a:cubicBezTo>
                            <a:cubicBezTo>
                              <a:pt x="-8664" y="379862"/>
                              <a:pt x="127815" y="475397"/>
                              <a:pt x="136913" y="491319"/>
                            </a:cubicBezTo>
                          </a:path>
                        </a:pathLst>
                      </a:custGeom>
                      <a:noFill/>
                      <a:ln>
                        <a:solidFill>
                          <a:srgbClr val="FFFFFF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</p:grpSp>
                <p:grpSp>
                  <p:nvGrpSpPr>
                    <p:cNvPr id="164" name="グループ化 62"/>
                    <p:cNvGrpSpPr/>
                    <p:nvPr/>
                  </p:nvGrpSpPr>
                  <p:grpSpPr>
                    <a:xfrm>
                      <a:off x="545067" y="3762998"/>
                      <a:ext cx="240477" cy="2619333"/>
                      <a:chOff x="1188850" y="2738012"/>
                      <a:chExt cx="216024" cy="2232248"/>
                    </a:xfrm>
                    <a:solidFill>
                      <a:schemeClr val="tx1"/>
                    </a:solidFill>
                  </p:grpSpPr>
                  <p:sp>
                    <p:nvSpPr>
                      <p:cNvPr id="179" name="正方形/長方形 178"/>
                      <p:cNvSpPr/>
                      <p:nvPr/>
                    </p:nvSpPr>
                    <p:spPr>
                      <a:xfrm>
                        <a:off x="1188850" y="2738012"/>
                        <a:ext cx="216024" cy="864096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75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sp>
                    <p:nvSpPr>
                      <p:cNvPr id="180" name="正方形/長方形 179"/>
                      <p:cNvSpPr/>
                      <p:nvPr/>
                    </p:nvSpPr>
                    <p:spPr>
                      <a:xfrm>
                        <a:off x="1188850" y="4106164"/>
                        <a:ext cx="216024" cy="864096"/>
                      </a:xfrm>
                      <a:prstGeom prst="rect">
                        <a:avLst/>
                      </a:prstGeom>
                      <a:solidFill>
                        <a:srgbClr val="E46C0A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cxnSp>
                    <p:nvCxnSpPr>
                      <p:cNvPr id="181" name="直線コネクタ 180"/>
                      <p:cNvCxnSpPr>
                        <a:stCxn id="179" idx="2"/>
                        <a:endCxn id="180" idx="0"/>
                      </p:cNvCxnSpPr>
                      <p:nvPr/>
                    </p:nvCxnSpPr>
                    <p:spPr>
                      <a:xfrm>
                        <a:off x="1296862" y="3602108"/>
                        <a:ext cx="0" cy="50405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5" name="グループ化 63"/>
                    <p:cNvGrpSpPr/>
                    <p:nvPr/>
                  </p:nvGrpSpPr>
                  <p:grpSpPr>
                    <a:xfrm>
                      <a:off x="3194048" y="3752383"/>
                      <a:ext cx="240477" cy="2619333"/>
                      <a:chOff x="2807804" y="2738012"/>
                      <a:chExt cx="216024" cy="2232248"/>
                    </a:xfrm>
                    <a:solidFill>
                      <a:schemeClr val="tx1"/>
                    </a:solidFill>
                  </p:grpSpPr>
                  <p:sp>
                    <p:nvSpPr>
                      <p:cNvPr id="176" name="正方形/長方形 175"/>
                      <p:cNvSpPr/>
                      <p:nvPr/>
                    </p:nvSpPr>
                    <p:spPr>
                      <a:xfrm>
                        <a:off x="2807804" y="2738012"/>
                        <a:ext cx="216024" cy="864096"/>
                      </a:xfrm>
                      <a:prstGeom prst="rect">
                        <a:avLst/>
                      </a:prstGeom>
                      <a:solidFill>
                        <a:srgbClr val="E46C0A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sp>
                    <p:nvSpPr>
                      <p:cNvPr id="177" name="正方形/長方形 176"/>
                      <p:cNvSpPr/>
                      <p:nvPr/>
                    </p:nvSpPr>
                    <p:spPr>
                      <a:xfrm>
                        <a:off x="2807804" y="4106164"/>
                        <a:ext cx="216024" cy="864096"/>
                      </a:xfrm>
                      <a:prstGeom prst="rect">
                        <a:avLst/>
                      </a:prstGeom>
                      <a:solidFill>
                        <a:srgbClr val="E46C0A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 dirty="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cxnSp>
                    <p:nvCxnSpPr>
                      <p:cNvPr id="178" name="直線コネクタ 177"/>
                      <p:cNvCxnSpPr/>
                      <p:nvPr/>
                    </p:nvCxnSpPr>
                    <p:spPr>
                      <a:xfrm>
                        <a:off x="2926788" y="3605248"/>
                        <a:ext cx="0" cy="50405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66" name="グループ化 64"/>
                    <p:cNvGrpSpPr/>
                    <p:nvPr/>
                  </p:nvGrpSpPr>
                  <p:grpSpPr>
                    <a:xfrm>
                      <a:off x="5466326" y="3762998"/>
                      <a:ext cx="240477" cy="2619333"/>
                      <a:chOff x="2807804" y="2738012"/>
                      <a:chExt cx="216024" cy="2232248"/>
                    </a:xfrm>
                    <a:solidFill>
                      <a:schemeClr val="tx1"/>
                    </a:solidFill>
                  </p:grpSpPr>
                  <p:sp>
                    <p:nvSpPr>
                      <p:cNvPr id="173" name="正方形/長方形 172"/>
                      <p:cNvSpPr/>
                      <p:nvPr/>
                    </p:nvSpPr>
                    <p:spPr>
                      <a:xfrm>
                        <a:off x="2807804" y="2738012"/>
                        <a:ext cx="216024" cy="86409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sp>
                    <p:nvSpPr>
                      <p:cNvPr id="174" name="正方形/長方形 173"/>
                      <p:cNvSpPr/>
                      <p:nvPr/>
                    </p:nvSpPr>
                    <p:spPr>
                      <a:xfrm>
                        <a:off x="2807804" y="4106164"/>
                        <a:ext cx="216024" cy="864096"/>
                      </a:xfrm>
                      <a:prstGeom prst="rect">
                        <a:avLst/>
                      </a:prstGeom>
                      <a:solidFill>
                        <a:srgbClr val="558ED5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kumimoji="1" lang="ja-JP" altLang="en-US" sz="1500">
                          <a:solidFill>
                            <a:schemeClr val="bg1"/>
                          </a:solidFill>
                          <a:latin typeface="Times"/>
                          <a:cs typeface="Times"/>
                        </a:endParaRPr>
                      </a:p>
                    </p:txBody>
                  </p:sp>
                  <p:cxnSp>
                    <p:nvCxnSpPr>
                      <p:cNvPr id="175" name="直線コネクタ 174"/>
                      <p:cNvCxnSpPr/>
                      <p:nvPr/>
                    </p:nvCxnSpPr>
                    <p:spPr>
                      <a:xfrm>
                        <a:off x="2926788" y="3605248"/>
                        <a:ext cx="0" cy="504056"/>
                      </a:xfrm>
                      <a:prstGeom prst="line">
                        <a:avLst/>
                      </a:prstGeom>
                      <a:grpFill/>
                      <a:ln w="38100">
                        <a:solidFill>
                          <a:schemeClr val="bg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67" name="テキスト ボックス 166"/>
                    <p:cNvSpPr txBox="1"/>
                    <p:nvPr/>
                  </p:nvSpPr>
                  <p:spPr>
                    <a:xfrm>
                      <a:off x="1390768" y="3631378"/>
                      <a:ext cx="1328194" cy="6166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FFFF"/>
                          </a:solidFill>
                          <a:latin typeface="Times"/>
                          <a:cs typeface="Times"/>
                        </a:rPr>
                        <a:t>VETO</a:t>
                      </a:r>
                      <a:endParaRPr kumimoji="1" lang="ja-JP" altLang="en-US" dirty="0">
                        <a:solidFill>
                          <a:srgbClr val="FFFFFF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68" name="テキスト ボックス 167"/>
                    <p:cNvSpPr txBox="1"/>
                    <p:nvPr/>
                  </p:nvSpPr>
                  <p:spPr>
                    <a:xfrm>
                      <a:off x="4444186" y="4056360"/>
                      <a:ext cx="751666" cy="6166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FFFF"/>
                          </a:solidFill>
                          <a:latin typeface="Times"/>
                          <a:cs typeface="Times"/>
                        </a:rPr>
                        <a:t>Si</a:t>
                      </a:r>
                      <a:endParaRPr kumimoji="1" lang="ja-JP" altLang="en-US" dirty="0">
                        <a:solidFill>
                          <a:srgbClr val="FFFFFF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69" name="テキスト ボックス 168"/>
                    <p:cNvSpPr txBox="1"/>
                    <p:nvPr/>
                  </p:nvSpPr>
                  <p:spPr>
                    <a:xfrm>
                      <a:off x="6217444" y="3887755"/>
                      <a:ext cx="1689924" cy="6166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FFFF"/>
                          </a:solidFill>
                          <a:latin typeface="Times"/>
                          <a:cs typeface="Times"/>
                        </a:rPr>
                        <a:t>NaI(Tl)</a:t>
                      </a:r>
                      <a:endParaRPr kumimoji="1" lang="ja-JP" altLang="en-US" dirty="0">
                        <a:solidFill>
                          <a:srgbClr val="FFFFFF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70" name="正方形/長方形 169"/>
                    <p:cNvSpPr/>
                    <p:nvPr/>
                  </p:nvSpPr>
                  <p:spPr>
                    <a:xfrm>
                      <a:off x="2553744" y="4237062"/>
                      <a:ext cx="224260" cy="1657346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sz="1500">
                        <a:solidFill>
                          <a:schemeClr val="bg1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71" name="テキスト ボックス 170"/>
                    <p:cNvSpPr txBox="1"/>
                    <p:nvPr/>
                  </p:nvSpPr>
                  <p:spPr>
                    <a:xfrm>
                      <a:off x="1949469" y="5862242"/>
                      <a:ext cx="1277241" cy="6166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FFFF"/>
                          </a:solidFill>
                          <a:latin typeface="Times"/>
                          <a:cs typeface="Times"/>
                        </a:rPr>
                        <a:t>PPAC</a:t>
                      </a:r>
                      <a:endParaRPr kumimoji="1" lang="ja-JP" altLang="en-US" dirty="0">
                        <a:solidFill>
                          <a:srgbClr val="FFFFFF"/>
                        </a:solidFill>
                        <a:latin typeface="Times"/>
                        <a:cs typeface="Times"/>
                      </a:endParaRPr>
                    </a:p>
                  </p:txBody>
                </p:sp>
                <p:sp>
                  <p:nvSpPr>
                    <p:cNvPr id="172" name="正方形/長方形 171"/>
                    <p:cNvSpPr/>
                    <p:nvPr/>
                  </p:nvSpPr>
                  <p:spPr>
                    <a:xfrm>
                      <a:off x="6937369" y="3208522"/>
                      <a:ext cx="569875" cy="66800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en-US" altLang="ja-JP" sz="2000" dirty="0" smtClean="0">
                          <a:solidFill>
                            <a:srgbClr val="FFFF00"/>
                          </a:solidFill>
                          <a:latin typeface="Times"/>
                          <a:cs typeface="Times"/>
                        </a:rPr>
                        <a:t>E</a:t>
                      </a:r>
                      <a:endParaRPr lang="ja-JP" altLang="en-US" sz="2000" dirty="0">
                        <a:solidFill>
                          <a:srgbClr val="FFFF00"/>
                        </a:solidFill>
                        <a:latin typeface="Times"/>
                        <a:cs typeface="Times"/>
                      </a:endParaRPr>
                    </a:p>
                  </p:txBody>
                </p:sp>
              </p:grpSp>
              <p:sp>
                <p:nvSpPr>
                  <p:cNvPr id="153" name="テキスト ボックス 152"/>
                  <p:cNvSpPr txBox="1"/>
                  <p:nvPr/>
                </p:nvSpPr>
                <p:spPr>
                  <a:xfrm>
                    <a:off x="-124640" y="1594078"/>
                    <a:ext cx="4367983" cy="7707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ja-JP" sz="2400" dirty="0" err="1" smtClean="0">
                        <a:solidFill>
                          <a:srgbClr val="FFFF00"/>
                        </a:solidFill>
                        <a:latin typeface="Times"/>
                        <a:cs typeface="Times"/>
                      </a:rPr>
                      <a:t>Bρ</a:t>
                    </a:r>
                    <a:r>
                      <a:rPr lang="en-US" altLang="ja-JP" sz="2400" dirty="0" smtClean="0">
                        <a:solidFill>
                          <a:srgbClr val="FFFF00"/>
                        </a:solidFill>
                        <a:latin typeface="Times"/>
                        <a:cs typeface="Times"/>
                      </a:rPr>
                      <a:t> − TOF − ΔE</a:t>
                    </a:r>
                    <a:endParaRPr kumimoji="1" lang="ja-JP" altLang="en-US" sz="2400" dirty="0">
                      <a:solidFill>
                        <a:srgbClr val="FFFF00"/>
                      </a:solidFill>
                      <a:latin typeface="Times"/>
                      <a:cs typeface="Times"/>
                    </a:endParaRPr>
                  </a:p>
                </p:txBody>
              </p:sp>
              <p:sp>
                <p:nvSpPr>
                  <p:cNvPr id="154" name="正方形/長方形 153"/>
                  <p:cNvSpPr/>
                  <p:nvPr/>
                </p:nvSpPr>
                <p:spPr>
                  <a:xfrm>
                    <a:off x="5961133" y="2048218"/>
                    <a:ext cx="2061119" cy="77077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ja-JP" sz="2400" dirty="0" smtClean="0">
                        <a:solidFill>
                          <a:srgbClr val="FFFF00"/>
                        </a:solidFill>
                        <a:latin typeface="Times"/>
                        <a:cs typeface="Times"/>
                      </a:rPr>
                      <a:t>ΔE − E</a:t>
                    </a:r>
                    <a:endParaRPr lang="ja-JP" altLang="en-US" sz="2400" dirty="0">
                      <a:solidFill>
                        <a:srgbClr val="FFFF00"/>
                      </a:solidFill>
                      <a:latin typeface="Times"/>
                      <a:cs typeface="Times"/>
                    </a:endParaRPr>
                  </a:p>
                </p:txBody>
              </p:sp>
            </p:grpSp>
          </p:grpSp>
        </p:grpSp>
      </p:grpSp>
      <p:sp>
        <p:nvSpPr>
          <p:cNvPr id="19" name="テキスト ボックス 18"/>
          <p:cNvSpPr txBox="1"/>
          <p:nvPr/>
        </p:nvSpPr>
        <p:spPr>
          <a:xfrm>
            <a:off x="4093093" y="3257376"/>
            <a:ext cx="2415896" cy="461665"/>
          </a:xfrm>
          <a:prstGeom prst="rect">
            <a:avLst/>
          </a:prstGeom>
          <a:noFill/>
          <a:ln w="28575" cmpd="sng">
            <a:solidFill>
              <a:srgbClr val="FFFF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At F3 Focal Plane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54018" y="1558864"/>
            <a:ext cx="1381207" cy="461665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Upstream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7625" y="4820464"/>
            <a:ext cx="2832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>
                <a:latin typeface="Times"/>
                <a:cs typeface="Times"/>
              </a:rPr>
              <a:t>Measurement of </a:t>
            </a:r>
            <a:r>
              <a:rPr lang="en-US" altLang="ja-JP" sz="2400" i="1" dirty="0" err="1">
                <a:latin typeface="Times"/>
                <a:cs typeface="Times"/>
              </a:rPr>
              <a:t>σ</a:t>
            </a:r>
            <a:r>
              <a:rPr lang="en-US" altLang="ja-JP" sz="2400" i="1" baseline="-25000" dirty="0" err="1">
                <a:latin typeface="Times"/>
                <a:cs typeface="Times"/>
              </a:rPr>
              <a:t>R</a:t>
            </a:r>
            <a:endParaRPr kumimoji="1" lang="en-US" altLang="ja-JP" sz="2400" i="1" dirty="0" smtClean="0">
              <a:latin typeface="Times"/>
              <a:cs typeface="Times"/>
            </a:endParaRPr>
          </a:p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Transmission method</a:t>
            </a:r>
            <a:endParaRPr kumimoji="1" lang="ja-JP" altLang="en-US" sz="24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049" y="5612670"/>
            <a:ext cx="4043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Reaction target: Be, C, Al, CH</a:t>
            </a:r>
            <a:r>
              <a:rPr kumimoji="1" lang="en-US" altLang="ja-JP" sz="2400" baseline="-25000" dirty="0" smtClean="0">
                <a:latin typeface="Times"/>
                <a:cs typeface="Times"/>
              </a:rPr>
              <a:t>2</a:t>
            </a:r>
            <a:endParaRPr kumimoji="1" lang="ja-JP" altLang="en-US" sz="2400" baseline="-25000" dirty="0">
              <a:latin typeface="Times"/>
              <a:cs typeface="Time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86624" y="6219337"/>
            <a:ext cx="2660704" cy="461665"/>
          </a:xfrm>
          <a:prstGeom prst="rect">
            <a:avLst/>
          </a:prstGeom>
          <a:noFill/>
          <a:ln w="19050" cmpd="sng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cs typeface="Times"/>
              </a:rPr>
              <a:t>Proton=(CH</a:t>
            </a:r>
            <a:r>
              <a:rPr kumimoji="1" lang="en-US" altLang="ja-JP" sz="2400" baseline="-25000" dirty="0" smtClean="0">
                <a:latin typeface="Times"/>
                <a:cs typeface="Times"/>
              </a:rPr>
              <a:t>2 </a:t>
            </a:r>
            <a:r>
              <a:rPr kumimoji="1" lang="en-US" altLang="ja-JP" sz="2400" dirty="0" smtClean="0">
                <a:latin typeface="Times"/>
                <a:cs typeface="Times"/>
              </a:rPr>
              <a:t>− C)/2</a:t>
            </a:r>
            <a:endParaRPr kumimoji="1" lang="ja-JP" altLang="en-US" sz="2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3807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 err="1" smtClean="0">
                <a:latin typeface="Times"/>
                <a:cs typeface="Times"/>
              </a:rPr>
              <a:t>Glauber</a:t>
            </a:r>
            <a:r>
              <a:rPr kumimoji="1" lang="en-US" altLang="ja-JP" b="1" dirty="0" smtClean="0">
                <a:latin typeface="Times"/>
                <a:cs typeface="Times"/>
              </a:rPr>
              <a:t> calculation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7258"/>
              </p:ext>
            </p:extLst>
          </p:nvPr>
        </p:nvGraphicFramePr>
        <p:xfrm>
          <a:off x="309977" y="1540861"/>
          <a:ext cx="8437573" cy="1246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1" name="数式" r:id="rId3" imgW="3695700" imgH="546100" progId="Equation.3">
                  <p:embed/>
                </p:oleObj>
              </mc:Choice>
              <mc:Fallback>
                <p:oleObj name="数式" r:id="rId3" imgW="3695700" imgH="54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9977" y="1540861"/>
                        <a:ext cx="8437573" cy="124678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 w="38100" cmpd="sng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0" y="2924594"/>
            <a:ext cx="3644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Times"/>
                <a:cs typeface="Times"/>
              </a:rPr>
              <a:t>Nucleon-Nucleon </a:t>
            </a:r>
          </a:p>
          <a:p>
            <a:pPr algn="ctr"/>
            <a:r>
              <a:rPr lang="en-US" altLang="ja-JP" sz="2400" dirty="0" smtClean="0">
                <a:latin typeface="Times"/>
                <a:cs typeface="Times"/>
              </a:rPr>
              <a:t>total cross section</a:t>
            </a:r>
            <a:r>
              <a:rPr kumimoji="1" lang="en-US" altLang="ja-JP" sz="2400" baseline="-25000" dirty="0" smtClean="0">
                <a:latin typeface="Times"/>
                <a:cs typeface="Times"/>
              </a:rPr>
              <a:t> </a:t>
            </a:r>
            <a:r>
              <a:rPr kumimoji="1" lang="en-US" altLang="ja-JP" sz="2400" dirty="0" smtClean="0">
                <a:latin typeface="Times"/>
                <a:cs typeface="Times"/>
              </a:rPr>
              <a:t>(</a:t>
            </a:r>
            <a:r>
              <a:rPr kumimoji="1" lang="ja-JP" altLang="en-US" sz="2400" dirty="0" smtClean="0">
                <a:latin typeface="Times"/>
                <a:cs typeface="Times"/>
              </a:rPr>
              <a:t>＊</a:t>
            </a:r>
            <a:r>
              <a:rPr kumimoji="1" lang="en-US" altLang="ja-JP" sz="2400" dirty="0" smtClean="0">
                <a:latin typeface="Times"/>
                <a:cs typeface="Times"/>
              </a:rPr>
              <a:t>)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3363862" y="2966145"/>
            <a:ext cx="2774167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Times"/>
                <a:cs typeface="Times"/>
              </a:rPr>
              <a:t>Density distribution</a:t>
            </a:r>
          </a:p>
          <a:p>
            <a:pPr algn="ctr"/>
            <a:r>
              <a:rPr lang="en-US" altLang="ja-JP" sz="2400" dirty="0">
                <a:solidFill>
                  <a:srgbClr val="FFFFFF"/>
                </a:solidFill>
                <a:latin typeface="Times"/>
                <a:cs typeface="Times"/>
              </a:rPr>
              <a:t>o</a:t>
            </a:r>
            <a:r>
              <a:rPr lang="en-US" altLang="ja-JP" sz="2400" dirty="0" smtClean="0">
                <a:solidFill>
                  <a:srgbClr val="FFFFFF"/>
                </a:solidFill>
                <a:latin typeface="Times"/>
                <a:cs typeface="Times"/>
              </a:rPr>
              <a:t>f projectile nucleus. </a:t>
            </a:r>
          </a:p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Times"/>
                <a:cs typeface="Times"/>
              </a:rPr>
              <a:t>(Model density)</a:t>
            </a:r>
            <a:endParaRPr lang="ja-JP" altLang="en-US" sz="2400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344163" y="2966145"/>
            <a:ext cx="26383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Times"/>
                <a:cs typeface="Times"/>
              </a:rPr>
              <a:t>Density distribution</a:t>
            </a:r>
          </a:p>
          <a:p>
            <a:pPr algn="ctr"/>
            <a:r>
              <a:rPr lang="en-US" altLang="ja-JP" sz="2400" dirty="0" smtClean="0">
                <a:solidFill>
                  <a:srgbClr val="FFFFFF"/>
                </a:solidFill>
                <a:latin typeface="Times"/>
                <a:cs typeface="Times"/>
              </a:rPr>
              <a:t>of target nucleus </a:t>
            </a:r>
          </a:p>
        </p:txBody>
      </p:sp>
      <p:cxnSp>
        <p:nvCxnSpPr>
          <p:cNvPr id="17" name="直線矢印コネクタ 16"/>
          <p:cNvCxnSpPr>
            <a:stCxn id="7" idx="0"/>
          </p:cNvCxnSpPr>
          <p:nvPr/>
        </p:nvCxnSpPr>
        <p:spPr>
          <a:xfrm flipV="1">
            <a:off x="1822450" y="2577441"/>
            <a:ext cx="3371850" cy="347153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629490" y="2496245"/>
            <a:ext cx="6350" cy="526534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4935012" y="2577441"/>
            <a:ext cx="1203017" cy="449961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/>
          <p:cNvSpPr/>
          <p:nvPr/>
        </p:nvSpPr>
        <p:spPr>
          <a:xfrm>
            <a:off x="309977" y="6428471"/>
            <a:ext cx="184666" cy="3795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aseline="30000" dirty="0">
                <a:latin typeface="Times"/>
                <a:cs typeface="Times"/>
              </a:rPr>
              <a:t> </a:t>
            </a:r>
            <a:endParaRPr lang="ja-JP" altLang="en-US" sz="2800" dirty="0">
              <a:latin typeface="Times"/>
              <a:cs typeface="Times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661" y="6557396"/>
            <a:ext cx="4532010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aseline="30000" dirty="0">
                <a:latin typeface="Times"/>
                <a:cs typeface="Times"/>
              </a:rPr>
              <a:t>＊</a:t>
            </a:r>
            <a:r>
              <a:rPr lang="en-US" altLang="ja-JP" sz="2000" baseline="30000" dirty="0">
                <a:latin typeface="Times"/>
                <a:cs typeface="Times"/>
              </a:rPr>
              <a:t>(</a:t>
            </a:r>
            <a:r>
              <a:rPr lang="en-US" altLang="ja-JP" sz="2000" b="1" baseline="30000" dirty="0">
                <a:latin typeface="Times"/>
                <a:cs typeface="Times"/>
              </a:rPr>
              <a:t>http://</a:t>
            </a:r>
            <a:r>
              <a:rPr lang="en-US" altLang="ja-JP" sz="2000" b="1" baseline="30000" dirty="0" err="1">
                <a:latin typeface="Times"/>
                <a:cs typeface="Times"/>
              </a:rPr>
              <a:t>pdg.lbl.gov</a:t>
            </a:r>
            <a:r>
              <a:rPr lang="en-US" altLang="ja-JP" sz="2000" b="1" baseline="30000" dirty="0">
                <a:latin typeface="Times"/>
                <a:cs typeface="Times"/>
              </a:rPr>
              <a:t>/2010/</a:t>
            </a:r>
            <a:r>
              <a:rPr lang="en-US" altLang="ja-JP" sz="2000" b="1" baseline="30000" dirty="0" err="1">
                <a:latin typeface="Times"/>
                <a:cs typeface="Times"/>
              </a:rPr>
              <a:t>hadronic-xsections</a:t>
            </a:r>
            <a:r>
              <a:rPr lang="en-US" altLang="ja-JP" sz="2000" b="1" baseline="30000" dirty="0">
                <a:latin typeface="Times"/>
                <a:cs typeface="Times"/>
              </a:rPr>
              <a:t>/</a:t>
            </a:r>
            <a:r>
              <a:rPr lang="en-US" altLang="ja-JP" sz="2000" b="1" baseline="30000" dirty="0" err="1">
                <a:latin typeface="Times"/>
                <a:cs typeface="Times"/>
              </a:rPr>
              <a:t>hadron.html</a:t>
            </a:r>
            <a:r>
              <a:rPr lang="en-US" altLang="ja-JP" sz="2000" b="1" baseline="30000" dirty="0">
                <a:latin typeface="Times"/>
                <a:cs typeface="Times"/>
              </a:rPr>
              <a:t>)</a:t>
            </a:r>
            <a:endParaRPr lang="ja-JP" altLang="en-US" sz="2000" dirty="0">
              <a:latin typeface="Times"/>
              <a:cs typeface="Time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94" y="3721386"/>
            <a:ext cx="3081433" cy="280652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03209" y="3813410"/>
            <a:ext cx="2949921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000000"/>
                </a:solidFill>
              </a:rPr>
              <a:t>Nucleon-nucleon total cross section </a:t>
            </a:r>
            <a:r>
              <a:rPr lang="en-US" altLang="ja-JP" sz="1200" i="1" dirty="0" err="1">
                <a:solidFill>
                  <a:srgbClr val="000000"/>
                </a:solidFill>
              </a:rPr>
              <a:t>σ</a:t>
            </a:r>
            <a:r>
              <a:rPr lang="en-US" altLang="ja-JP" sz="1200" i="1" baseline="-25000" dirty="0" err="1">
                <a:solidFill>
                  <a:srgbClr val="000000"/>
                </a:solidFill>
              </a:rPr>
              <a:t>NN</a:t>
            </a:r>
            <a:r>
              <a:rPr lang="en-US" altLang="ja-JP" sz="1200" dirty="0">
                <a:solidFill>
                  <a:srgbClr val="000000"/>
                </a:solidFill>
              </a:rPr>
              <a:t> </a:t>
            </a:r>
            <a:r>
              <a:rPr lang="en-US" altLang="ja-JP" sz="1200" dirty="0">
                <a:solidFill>
                  <a:schemeClr val="bg1"/>
                </a:solidFill>
              </a:rPr>
              <a:t>(</a:t>
            </a:r>
            <a:r>
              <a:rPr lang="ja-JP" altLang="en-US" sz="1200" dirty="0">
                <a:solidFill>
                  <a:schemeClr val="bg1"/>
                </a:solidFill>
              </a:rPr>
              <a:t>＊</a:t>
            </a:r>
            <a:r>
              <a:rPr lang="en-US" altLang="ja-JP" sz="1200" dirty="0" smtClean="0">
                <a:solidFill>
                  <a:schemeClr val="bg1"/>
                </a:solidFill>
              </a:rPr>
              <a:t>)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53189" y="5674492"/>
            <a:ext cx="58190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latin typeface="Times"/>
                <a:cs typeface="Times"/>
              </a:rPr>
              <a:t>w</a:t>
            </a:r>
            <a:r>
              <a:rPr kumimoji="1" lang="en-US" altLang="ja-JP" sz="2800" dirty="0" smtClean="0">
                <a:latin typeface="Times"/>
                <a:cs typeface="Times"/>
              </a:rPr>
              <a:t>ith</a:t>
            </a:r>
          </a:p>
          <a:p>
            <a:pPr algn="ctr"/>
            <a:r>
              <a:rPr kumimoji="1" lang="en-US" altLang="ja-JP" sz="2800" dirty="0" smtClean="0">
                <a:latin typeface="Times"/>
                <a:cs typeface="Times"/>
              </a:rPr>
              <a:t>Modified Optical Limit approximation.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035745" y="4282661"/>
            <a:ext cx="1297117" cy="526889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55868" y="5135263"/>
            <a:ext cx="2260721" cy="52322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i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ρ</a:t>
            </a:r>
            <a:r>
              <a:rPr kumimoji="1" lang="en-US" altLang="ja-JP" sz="2800" i="1" baseline="-25000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N</a:t>
            </a:r>
            <a:r>
              <a:rPr kumimoji="1" lang="en-US" altLang="ja-JP" sz="2800" dirty="0" smtClean="0">
                <a:latin typeface="Times"/>
                <a:cs typeface="Times"/>
              </a:rPr>
              <a:t> of </a:t>
            </a:r>
            <a:r>
              <a:rPr lang="en-US" altLang="ja-JP" sz="2800" baseline="30000" dirty="0" smtClean="0">
                <a:latin typeface="Times"/>
                <a:cs typeface="Times"/>
              </a:rPr>
              <a:t>14</a:t>
            </a:r>
            <a:r>
              <a:rPr lang="en-US" altLang="ja-JP" sz="2800" dirty="0" smtClean="0">
                <a:latin typeface="Times"/>
                <a:cs typeface="Times"/>
              </a:rPr>
              <a:t>B</a:t>
            </a:r>
            <a:r>
              <a:rPr kumimoji="1" lang="en-US" altLang="ja-JP" sz="2800" dirty="0" smtClean="0">
                <a:latin typeface="Times"/>
                <a:cs typeface="Times"/>
              </a:rPr>
              <a:t>, </a:t>
            </a:r>
            <a:r>
              <a:rPr kumimoji="1" lang="en-US" altLang="ja-JP" sz="2800" baseline="30000" dirty="0" smtClean="0">
                <a:latin typeface="Times"/>
                <a:cs typeface="Times"/>
              </a:rPr>
              <a:t>8</a:t>
            </a:r>
            <a:r>
              <a:rPr kumimoji="1" lang="en-US" altLang="ja-JP" sz="2800" dirty="0" smtClean="0">
                <a:latin typeface="Times"/>
                <a:cs typeface="Times"/>
              </a:rPr>
              <a:t>He 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sp>
        <p:nvSpPr>
          <p:cNvPr id="23" name="下矢印 22"/>
          <p:cNvSpPr/>
          <p:nvPr/>
        </p:nvSpPr>
        <p:spPr>
          <a:xfrm rot="18243151">
            <a:off x="5844674" y="4071374"/>
            <a:ext cx="1209885" cy="736891"/>
          </a:xfrm>
          <a:prstGeom prst="downArrow">
            <a:avLst>
              <a:gd name="adj1" fmla="val 49436"/>
              <a:gd name="adj2" fmla="val 5000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55868" y="4695826"/>
            <a:ext cx="226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Nucleus target</a:t>
            </a:r>
            <a:endParaRPr kumimoji="1" lang="ja-JP" altLang="en-US" sz="24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5969000" y="5125786"/>
            <a:ext cx="3021413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800" i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2800" i="1" baseline="-25000" dirty="0" err="1" smtClean="0">
                <a:solidFill>
                  <a:srgbClr val="FFFF00"/>
                </a:solidFill>
                <a:latin typeface="Times"/>
                <a:cs typeface="Times"/>
              </a:rPr>
              <a:t>n</a:t>
            </a:r>
            <a:r>
              <a:rPr lang="en-US" altLang="ja-JP" sz="2800" i="1" dirty="0" smtClean="0">
                <a:solidFill>
                  <a:srgbClr val="FFFF00"/>
                </a:solidFill>
                <a:latin typeface="Times"/>
                <a:cs typeface="Times"/>
              </a:rPr>
              <a:t>, </a:t>
            </a:r>
            <a:r>
              <a:rPr lang="en-US" altLang="ja-JP" sz="2800" i="1" dirty="0" err="1" smtClean="0">
                <a:solidFill>
                  <a:srgbClr val="FFFF00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2800" i="1" baseline="-25000" dirty="0" err="1" smtClean="0">
                <a:solidFill>
                  <a:srgbClr val="FFFF00"/>
                </a:solidFill>
                <a:latin typeface="Times"/>
                <a:cs typeface="Times"/>
              </a:rPr>
              <a:t>p</a:t>
            </a:r>
            <a:r>
              <a:rPr lang="en-US" altLang="ja-JP" sz="2800" dirty="0" smtClean="0">
                <a:latin typeface="Times"/>
                <a:cs typeface="Times"/>
              </a:rPr>
              <a:t> </a:t>
            </a:r>
            <a:r>
              <a:rPr lang="en-US" altLang="ja-JP" sz="2800" dirty="0">
                <a:latin typeface="Times"/>
                <a:cs typeface="Times"/>
              </a:rPr>
              <a:t>of </a:t>
            </a:r>
            <a:r>
              <a:rPr lang="en-US" altLang="ja-JP" sz="2800" baseline="30000" dirty="0">
                <a:latin typeface="Times"/>
                <a:cs typeface="Times"/>
              </a:rPr>
              <a:t>14</a:t>
            </a:r>
            <a:r>
              <a:rPr lang="en-US" altLang="ja-JP" sz="2800" dirty="0">
                <a:latin typeface="Times"/>
                <a:cs typeface="Times"/>
              </a:rPr>
              <a:t>B, </a:t>
            </a:r>
            <a:r>
              <a:rPr lang="en-US" altLang="ja-JP" sz="2800" baseline="30000" dirty="0" smtClean="0">
                <a:latin typeface="Times"/>
                <a:cs typeface="Times"/>
              </a:rPr>
              <a:t>8</a:t>
            </a:r>
            <a:r>
              <a:rPr lang="en-US" altLang="ja-JP" sz="2800" dirty="0" smtClean="0">
                <a:latin typeface="Times"/>
                <a:cs typeface="Times"/>
              </a:rPr>
              <a:t>He</a:t>
            </a:r>
            <a:endParaRPr lang="ja-JP" altLang="en-US" sz="2800" dirty="0">
              <a:latin typeface="Times"/>
              <a:cs typeface="Times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969001" y="4695826"/>
            <a:ext cx="302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  <a:latin typeface="Times"/>
                <a:cs typeface="Times"/>
              </a:rPr>
              <a:t>Proton target</a:t>
            </a:r>
            <a:endParaRPr kumimoji="1" lang="ja-JP" altLang="en-US" sz="24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8653" y="1839695"/>
            <a:ext cx="997309" cy="65655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4799608" y="1838269"/>
            <a:ext cx="1006003" cy="65655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6896100" y="1819950"/>
            <a:ext cx="1563909" cy="656550"/>
          </a:xfrm>
          <a:prstGeom prst="rect">
            <a:avLst/>
          </a:prstGeom>
          <a:noFill/>
          <a:ln w="28575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90177" y="1048306"/>
            <a:ext cx="35573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  <a:latin typeface="Times"/>
                <a:cs typeface="Times"/>
              </a:rPr>
              <a:t>Obtain this information</a:t>
            </a:r>
            <a:endParaRPr kumimoji="1" lang="ja-JP" altLang="en-US" sz="2800" dirty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816589" y="1819950"/>
            <a:ext cx="1079511" cy="6565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30" name="直線矢印コネクタ 29"/>
          <p:cNvCxnSpPr>
            <a:stCxn id="28" idx="2"/>
            <a:endCxn id="12" idx="0"/>
          </p:cNvCxnSpPr>
          <p:nvPr/>
        </p:nvCxnSpPr>
        <p:spPr>
          <a:xfrm flipH="1">
            <a:off x="6356345" y="1571526"/>
            <a:ext cx="1012524" cy="2484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3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0" animBg="1"/>
      <p:bldP spid="28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15" y="1587959"/>
            <a:ext cx="5515785" cy="522903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b="1" dirty="0" smtClean="0">
                <a:latin typeface="Times"/>
                <a:cs typeface="Times"/>
              </a:rPr>
              <a:t>Derivation of proton and neutron</a:t>
            </a:r>
            <a:br>
              <a:rPr kumimoji="1" lang="en-US" altLang="ja-JP" b="1" dirty="0" smtClean="0">
                <a:latin typeface="Times"/>
                <a:cs typeface="Times"/>
              </a:rPr>
            </a:br>
            <a:r>
              <a:rPr kumimoji="1" lang="en-US" altLang="ja-JP" b="1" dirty="0" smtClean="0">
                <a:latin typeface="Times"/>
                <a:cs typeface="Times"/>
              </a:rPr>
              <a:t> density distributions </a:t>
            </a:r>
            <a:r>
              <a:rPr kumimoji="1" lang="en-US" altLang="ja-JP" b="1" i="1" dirty="0" err="1" smtClean="0">
                <a:latin typeface="Symbol" charset="2"/>
                <a:cs typeface="Symbol" charset="2"/>
              </a:rPr>
              <a:t>ρ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p</a:t>
            </a:r>
            <a:r>
              <a:rPr kumimoji="1" lang="en-US" altLang="ja-JP" b="1" dirty="0" smtClean="0">
                <a:latin typeface="Times"/>
                <a:cs typeface="Times"/>
              </a:rPr>
              <a:t>, </a:t>
            </a:r>
            <a:r>
              <a:rPr kumimoji="1" lang="en-US" altLang="ja-JP" b="1" i="1" dirty="0" err="1" smtClean="0">
                <a:latin typeface="Symbol" charset="2"/>
                <a:cs typeface="Symbol" charset="2"/>
              </a:rPr>
              <a:t>ρ</a:t>
            </a:r>
            <a:r>
              <a:rPr kumimoji="1" lang="en-US" altLang="ja-JP" b="1" i="1" baseline="-25000" dirty="0" err="1" smtClean="0">
                <a:latin typeface="Times"/>
                <a:cs typeface="Times"/>
              </a:rPr>
              <a:t>n</a:t>
            </a:r>
            <a:endParaRPr kumimoji="1" lang="ja-JP" altLang="en-US" b="1" i="1" baseline="-25000" dirty="0">
              <a:latin typeface="Times"/>
              <a:cs typeface="Times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4317355" y="4437414"/>
            <a:ext cx="1332602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0" y="2441031"/>
            <a:ext cx="3369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>
                <a:latin typeface="Times"/>
                <a:cs typeface="Times"/>
              </a:rPr>
              <a:t>χ</a:t>
            </a:r>
            <a:r>
              <a:rPr lang="en-US" altLang="ja-JP" sz="3200" baseline="30000" dirty="0" smtClean="0">
                <a:latin typeface="Times"/>
                <a:cs typeface="Times"/>
              </a:rPr>
              <a:t>2</a:t>
            </a:r>
            <a:r>
              <a:rPr lang="en-US" altLang="ja-JP" sz="3200" dirty="0" smtClean="0">
                <a:latin typeface="Times"/>
                <a:cs typeface="Times"/>
              </a:rPr>
              <a:t> fitting with the width of </a:t>
            </a:r>
            <a:r>
              <a:rPr lang="en-US" altLang="ja-JP" sz="3200" i="1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3200" i="1" baseline="-25000" dirty="0" err="1" smtClean="0">
                <a:solidFill>
                  <a:srgbClr val="FF00FF"/>
                </a:solidFill>
                <a:latin typeface="Times"/>
                <a:cs typeface="Times"/>
              </a:rPr>
              <a:t>p</a:t>
            </a:r>
            <a:r>
              <a:rPr lang="en-US" altLang="ja-JP" sz="3200" dirty="0">
                <a:latin typeface="Times"/>
                <a:cs typeface="Times"/>
              </a:rPr>
              <a:t> </a:t>
            </a:r>
            <a:r>
              <a:rPr lang="en-US" altLang="ja-JP" sz="3200" dirty="0" smtClean="0">
                <a:latin typeface="Times"/>
                <a:cs typeface="Times"/>
              </a:rPr>
              <a:t>as a free parameter.</a:t>
            </a:r>
            <a:endParaRPr kumimoji="1" lang="en-US" altLang="ja-JP" sz="3200" baseline="-25000" dirty="0" smtClean="0">
              <a:latin typeface="Times"/>
              <a:cs typeface="Times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 flipH="1">
            <a:off x="5847772" y="3622059"/>
            <a:ext cx="909304" cy="33711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326752" y="2982177"/>
            <a:ext cx="14077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i="1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ρ</a:t>
            </a:r>
            <a:r>
              <a:rPr kumimoji="1" lang="en-US" altLang="ja-JP" sz="3200" i="1" baseline="-25000" dirty="0" err="1" smtClean="0">
                <a:solidFill>
                  <a:schemeClr val="bg1"/>
                </a:solidFill>
                <a:latin typeface="Times"/>
                <a:cs typeface="Times"/>
              </a:rPr>
              <a:t>Nucleon</a:t>
            </a:r>
            <a:endParaRPr kumimoji="1" lang="ja-JP" altLang="en-US" sz="3200" i="1" baseline="-250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0" y="4636924"/>
            <a:ext cx="3369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3200" i="1" baseline="-250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"/>
                <a:cs typeface="Times"/>
              </a:rPr>
              <a:t>n</a:t>
            </a:r>
            <a:r>
              <a:rPr lang="en-US" altLang="ja-JP" sz="3200" dirty="0" smtClean="0">
                <a:latin typeface="Times"/>
                <a:cs typeface="Times"/>
              </a:rPr>
              <a:t> is deduced by subtraction.</a:t>
            </a:r>
          </a:p>
          <a:p>
            <a:pPr algn="ctr"/>
            <a:r>
              <a:rPr lang="en-US" altLang="ja-JP" sz="3200" i="1" dirty="0" err="1" smtClean="0">
                <a:solidFill>
                  <a:srgbClr val="93CDDD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3200" i="1" baseline="-25000" dirty="0" err="1" smtClean="0">
                <a:solidFill>
                  <a:srgbClr val="93CDDD"/>
                </a:solidFill>
                <a:latin typeface="Times"/>
                <a:cs typeface="Times"/>
              </a:rPr>
              <a:t>n</a:t>
            </a:r>
            <a:r>
              <a:rPr lang="en-US" altLang="ja-JP" sz="3200" dirty="0" smtClean="0">
                <a:latin typeface="Times"/>
                <a:cs typeface="Times"/>
              </a:rPr>
              <a:t>=</a:t>
            </a:r>
            <a:r>
              <a:rPr lang="en-US" altLang="ja-JP" sz="32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32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3200" dirty="0" smtClean="0">
                <a:latin typeface="Times"/>
                <a:cs typeface="Times"/>
              </a:rPr>
              <a:t>− </a:t>
            </a:r>
            <a:r>
              <a:rPr lang="en-US" altLang="ja-JP" sz="3200" i="1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ρ</a:t>
            </a:r>
            <a:r>
              <a:rPr lang="en-US" altLang="ja-JP" sz="3200" i="1" baseline="-25000" dirty="0" err="1" smtClean="0">
                <a:solidFill>
                  <a:srgbClr val="FF00FF"/>
                </a:solidFill>
                <a:latin typeface="Times"/>
                <a:cs typeface="Times"/>
              </a:rPr>
              <a:t>p</a:t>
            </a:r>
            <a:endParaRPr kumimoji="1" lang="ja-JP" altLang="en-US" sz="3200" i="1" baseline="-25000" dirty="0">
              <a:solidFill>
                <a:srgbClr val="FF00FF"/>
              </a:solidFill>
              <a:latin typeface="Times"/>
              <a:cs typeface="Time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26752" y="3827892"/>
            <a:ext cx="2313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  <a:latin typeface="Times"/>
                <a:cs typeface="Times"/>
              </a:rPr>
              <a:t>From</a:t>
            </a:r>
          </a:p>
          <a:p>
            <a:r>
              <a:rPr lang="en-US" altLang="ja-JP" sz="2000" dirty="0" smtClean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altLang="ja-JP" sz="2000" i="1" dirty="0" err="1" smtClean="0">
                <a:solidFill>
                  <a:srgbClr val="000000"/>
                </a:solidFill>
                <a:latin typeface="Times"/>
                <a:cs typeface="Times"/>
              </a:rPr>
              <a:t>σ</a:t>
            </a:r>
            <a:r>
              <a:rPr lang="en-US" altLang="ja-JP" sz="2000" i="1" baseline="-25000" dirty="0" err="1" smtClean="0">
                <a:solidFill>
                  <a:srgbClr val="000000"/>
                </a:solidFill>
                <a:latin typeface="Times"/>
                <a:cs typeface="Times"/>
              </a:rPr>
              <a:t>R</a:t>
            </a:r>
            <a:r>
              <a:rPr lang="en-US" altLang="ja-JP" sz="2000" dirty="0" smtClean="0">
                <a:solidFill>
                  <a:srgbClr val="000000"/>
                </a:solidFill>
                <a:latin typeface="Times"/>
                <a:cs typeface="Times"/>
              </a:rPr>
              <a:t> on nucleus target</a:t>
            </a:r>
            <a:endParaRPr kumimoji="1" lang="ja-JP" alt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579999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3" y="1370667"/>
            <a:ext cx="3031021" cy="2595777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1" y="4278427"/>
            <a:ext cx="2941287" cy="251892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830" y="1906560"/>
            <a:ext cx="4670382" cy="453179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4000" b="1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4000" b="1" dirty="0" smtClean="0">
                <a:latin typeface="Times"/>
                <a:cs typeface="Times"/>
              </a:rPr>
              <a:t> </a:t>
            </a:r>
            <a:r>
              <a:rPr lang="en-US" altLang="ja-JP" sz="4000" b="1" dirty="0">
                <a:latin typeface="Times"/>
                <a:cs typeface="Times"/>
              </a:rPr>
              <a:t>and </a:t>
            </a:r>
            <a:r>
              <a:rPr lang="en-US" altLang="ja-JP" sz="4000" b="1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4000" b="1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4000" b="1" dirty="0" smtClean="0">
                <a:latin typeface="Times"/>
                <a:cs typeface="Times"/>
              </a:rPr>
              <a:t> of</a:t>
            </a:r>
            <a:r>
              <a:rPr lang="en-US" altLang="ja-JP" sz="4000" b="1" i="1" baseline="-25000" dirty="0" smtClean="0">
                <a:latin typeface="Times"/>
                <a:cs typeface="Times"/>
              </a:rPr>
              <a:t>  </a:t>
            </a:r>
            <a:r>
              <a:rPr lang="en-US" altLang="ja-JP" b="1" baseline="30000" dirty="0" smtClean="0">
                <a:latin typeface="Times"/>
                <a:cs typeface="Times"/>
              </a:rPr>
              <a:t>8</a:t>
            </a:r>
            <a:r>
              <a:rPr lang="en-US" altLang="ja-JP" b="1" dirty="0" smtClean="0">
                <a:latin typeface="Times"/>
                <a:cs typeface="Times"/>
              </a:rPr>
              <a:t>He </a:t>
            </a:r>
            <a:endParaRPr kumimoji="1" lang="ja-JP" altLang="en-US" b="1" dirty="0">
              <a:latin typeface="Times"/>
              <a:cs typeface="Time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51830" y="1357169"/>
            <a:ext cx="4643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800" i="1" baseline="-25000" dirty="0" err="1" smtClean="0">
                <a:latin typeface="Times"/>
                <a:cs typeface="Times"/>
              </a:rPr>
              <a:t>p</a:t>
            </a:r>
            <a:r>
              <a:rPr lang="en-US" altLang="ja-JP" sz="2800" dirty="0" smtClean="0">
                <a:latin typeface="Times"/>
                <a:cs typeface="Times"/>
              </a:rPr>
              <a:t>(</a:t>
            </a:r>
            <a:r>
              <a:rPr lang="en-US" altLang="ja-JP" sz="2800" i="1" dirty="0" smtClean="0">
                <a:latin typeface="Times"/>
                <a:cs typeface="Times"/>
              </a:rPr>
              <a:t>R</a:t>
            </a:r>
            <a:r>
              <a:rPr lang="en-US" altLang="ja-JP" sz="2800" dirty="0" smtClean="0">
                <a:latin typeface="Times"/>
                <a:cs typeface="Times"/>
              </a:rPr>
              <a:t>) and </a:t>
            </a:r>
            <a:r>
              <a:rPr lang="en-US" altLang="ja-JP" sz="2800" i="1" dirty="0" err="1" smtClean="0">
                <a:latin typeface="Symbol" charset="2"/>
                <a:cs typeface="Symbol" charset="2"/>
              </a:rPr>
              <a:t>ρ</a:t>
            </a:r>
            <a:r>
              <a:rPr lang="en-US" altLang="ja-JP" sz="2800" i="1" baseline="-25000" dirty="0" err="1" smtClean="0">
                <a:latin typeface="Times"/>
                <a:cs typeface="Times"/>
              </a:rPr>
              <a:t>N</a:t>
            </a:r>
            <a:r>
              <a:rPr lang="en-US" altLang="ja-JP" sz="2800" dirty="0" smtClean="0">
                <a:latin typeface="Times"/>
                <a:cs typeface="Times"/>
              </a:rPr>
              <a:t>(</a:t>
            </a:r>
            <a:r>
              <a:rPr lang="en-US" altLang="ja-JP" sz="2800" i="1" dirty="0" smtClean="0">
                <a:latin typeface="Times"/>
                <a:cs typeface="Times"/>
              </a:rPr>
              <a:t>R</a:t>
            </a:r>
            <a:r>
              <a:rPr lang="en-US" altLang="ja-JP" sz="2800" dirty="0" smtClean="0">
                <a:latin typeface="Times"/>
                <a:cs typeface="Times"/>
              </a:rPr>
              <a:t>)</a:t>
            </a:r>
            <a:endParaRPr kumimoji="1" lang="ja-JP" altLang="en-US" sz="2800" dirty="0">
              <a:latin typeface="Times"/>
              <a:cs typeface="Times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1580" y="3897413"/>
            <a:ext cx="294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i="1" dirty="0" err="1" smtClean="0">
                <a:solidFill>
                  <a:srgbClr val="FFFFFF"/>
                </a:solidFill>
                <a:latin typeface="Times"/>
                <a:cs typeface="Times"/>
              </a:rPr>
              <a:t>σ</a:t>
            </a:r>
            <a:r>
              <a:rPr lang="en-US" altLang="ja-JP" i="1" baseline="-25000" dirty="0" err="1" smtClean="0">
                <a:solidFill>
                  <a:srgbClr val="FFFFFF"/>
                </a:solidFill>
                <a:latin typeface="Times"/>
                <a:cs typeface="Times"/>
              </a:rPr>
              <a:t>R</a:t>
            </a:r>
            <a:r>
              <a:rPr lang="en-US" altLang="ja-JP" dirty="0" smtClean="0">
                <a:solidFill>
                  <a:srgbClr val="FFFFFF"/>
                </a:solidFill>
                <a:latin typeface="Times"/>
                <a:cs typeface="Times"/>
              </a:rPr>
              <a:t>(E) on proton target</a:t>
            </a:r>
            <a:endParaRPr kumimoji="1" lang="ja-JP" altLang="en-US" dirty="0">
              <a:solidFill>
                <a:srgbClr val="FFFFFF"/>
              </a:solidFill>
              <a:latin typeface="Times"/>
              <a:cs typeface="Times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595995" y="2539186"/>
            <a:ext cx="228390" cy="976638"/>
          </a:xfrm>
          <a:prstGeom prst="rect">
            <a:avLst/>
          </a:prstGeom>
          <a:noFill/>
          <a:ln w="9525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076710" y="2890310"/>
            <a:ext cx="1185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i="1" dirty="0" err="1" smtClean="0">
                <a:solidFill>
                  <a:srgbClr val="FFFFFF"/>
                </a:solidFill>
                <a:latin typeface="Times"/>
                <a:cs typeface="Times"/>
              </a:rPr>
              <a:t>σ</a:t>
            </a:r>
            <a:r>
              <a:rPr lang="en-US" altLang="ja-JP" sz="1400" i="1" baseline="-25000" dirty="0" err="1" smtClean="0">
                <a:solidFill>
                  <a:srgbClr val="FFFFFF"/>
                </a:solidFill>
                <a:latin typeface="Times"/>
                <a:cs typeface="Times"/>
              </a:rPr>
              <a:t>I</a:t>
            </a:r>
            <a:r>
              <a:rPr lang="en-US" altLang="ja-JP" sz="1400" dirty="0" smtClean="0">
                <a:solidFill>
                  <a:srgbClr val="FFFFFF"/>
                </a:solidFill>
                <a:latin typeface="Times"/>
                <a:cs typeface="Times"/>
              </a:rPr>
              <a:t> @ LBL [*]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121580" y="1048306"/>
            <a:ext cx="2848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i="1" dirty="0" err="1">
                <a:latin typeface="Times"/>
                <a:cs typeface="Times"/>
              </a:rPr>
              <a:t>σ</a:t>
            </a:r>
            <a:r>
              <a:rPr lang="en-US" altLang="ja-JP" i="1" baseline="-25000" dirty="0" err="1">
                <a:latin typeface="Times"/>
                <a:cs typeface="Times"/>
              </a:rPr>
              <a:t>R</a:t>
            </a:r>
            <a:r>
              <a:rPr lang="en-US" altLang="ja-JP" dirty="0">
                <a:latin typeface="Times"/>
                <a:cs typeface="Times"/>
              </a:rPr>
              <a:t>(E) on </a:t>
            </a:r>
            <a:r>
              <a:rPr lang="en-US" altLang="ja-JP" dirty="0" smtClean="0">
                <a:latin typeface="Times"/>
                <a:cs typeface="Times"/>
              </a:rPr>
              <a:t>nucleus </a:t>
            </a:r>
            <a:r>
              <a:rPr lang="en-US" altLang="ja-JP" dirty="0">
                <a:latin typeface="Times"/>
                <a:cs typeface="Times"/>
              </a:rPr>
              <a:t>target</a:t>
            </a:r>
            <a:endParaRPr lang="ja-JP" altLang="en-US" dirty="0">
              <a:latin typeface="Times"/>
              <a:cs typeface="Time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373270" y="6489579"/>
            <a:ext cx="4888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/>
              <a:t>[*] I. </a:t>
            </a:r>
            <a:r>
              <a:rPr lang="en-US" altLang="ja-JP" sz="1600" dirty="0" err="1"/>
              <a:t>Tanihata</a:t>
            </a:r>
            <a:r>
              <a:rPr lang="en-US" altLang="ja-JP" sz="1600" dirty="0"/>
              <a:t>, et al., Phys. </a:t>
            </a:r>
            <a:r>
              <a:rPr lang="en-US" altLang="ja-JP" sz="1600" dirty="0" err="1"/>
              <a:t>Lett</a:t>
            </a:r>
            <a:r>
              <a:rPr lang="en-US" altLang="ja-JP" sz="1600" dirty="0"/>
              <a:t>. B </a:t>
            </a:r>
            <a:r>
              <a:rPr lang="en-US" altLang="ja-JP" sz="1600" dirty="0" smtClean="0"/>
              <a:t>160 </a:t>
            </a:r>
            <a:r>
              <a:rPr lang="en-US" altLang="ja-JP" sz="1600" dirty="0"/>
              <a:t>(</a:t>
            </a:r>
            <a:r>
              <a:rPr lang="en-US" altLang="ja-JP" sz="1600" dirty="0" smtClean="0"/>
              <a:t>1985) 380-384  </a:t>
            </a:r>
            <a:endParaRPr lang="ja-JP" altLang="en-US" sz="16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2795508" y="3084706"/>
            <a:ext cx="349498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209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22416</TotalTime>
  <Words>1323</Words>
  <Application>Microsoft Macintosh PowerPoint</Application>
  <PresentationFormat>画面に合わせる (4:3)</PresentationFormat>
  <Paragraphs>258</Paragraphs>
  <Slides>23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ホワイト</vt:lpstr>
      <vt:lpstr>数式</vt:lpstr>
      <vt:lpstr>Reaction cross sections of 14B and 8He on proton target for the separation of proton and neutron density distributions</vt:lpstr>
      <vt:lpstr>σR on proton target</vt:lpstr>
      <vt:lpstr>Neutron rich nucleus 14B</vt:lpstr>
      <vt:lpstr>Neutron rich nucleus 8He</vt:lpstr>
      <vt:lpstr>Purpose of this study</vt:lpstr>
      <vt:lpstr>Set up</vt:lpstr>
      <vt:lpstr>Glauber calculation</vt:lpstr>
      <vt:lpstr>Derivation of proton and neutron  density distributions ρp, ρn</vt:lpstr>
      <vt:lpstr>ρp and ρn of  8He </vt:lpstr>
      <vt:lpstr>ρp and ρn of  14B </vt:lpstr>
      <vt:lpstr>8He root mean square radii  Rproton, Rneutron, Rmatter</vt:lpstr>
      <vt:lpstr>14B root mean square radii  Rproton, Rneutron, Rmatter</vt:lpstr>
      <vt:lpstr>Summary</vt:lpstr>
      <vt:lpstr>Sub</vt:lpstr>
      <vt:lpstr>Relation between Reaction cross section(σR) and density distribution</vt:lpstr>
      <vt:lpstr>Measurement of σR 〜Transmission method〜</vt:lpstr>
      <vt:lpstr>ρN of 8He</vt:lpstr>
      <vt:lpstr>Single particle density calculation</vt:lpstr>
      <vt:lpstr>14B  Comparison between Exp. and Calc. value</vt:lpstr>
      <vt:lpstr>σR for 8He on nucleus targets</vt:lpstr>
      <vt:lpstr>σR for 8He on proton targets</vt:lpstr>
      <vt:lpstr>σR on proton target</vt:lpstr>
      <vt:lpstr>σI for 14B, 8He on C, CH2 targets.</vt:lpstr>
    </vt:vector>
  </TitlesOfParts>
  <Company>大阪大学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中性子過剰核14Bの 反応断面積と中性子ハロー構造</dc:title>
  <dc:creator>田中 聖臣</dc:creator>
  <cp:lastModifiedBy>田中 聖臣</cp:lastModifiedBy>
  <cp:revision>632</cp:revision>
  <cp:lastPrinted>2014-05-30T21:18:49Z</cp:lastPrinted>
  <dcterms:created xsi:type="dcterms:W3CDTF">2013-09-13T09:37:05Z</dcterms:created>
  <dcterms:modified xsi:type="dcterms:W3CDTF">2014-06-01T08:32:53Z</dcterms:modified>
</cp:coreProperties>
</file>