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410" r:id="rId2"/>
    <p:sldId id="429" r:id="rId3"/>
    <p:sldId id="434" r:id="rId4"/>
    <p:sldId id="414" r:id="rId5"/>
    <p:sldId id="308" r:id="rId6"/>
    <p:sldId id="435" r:id="rId7"/>
    <p:sldId id="461" r:id="rId8"/>
    <p:sldId id="408" r:id="rId9"/>
    <p:sldId id="418" r:id="rId10"/>
    <p:sldId id="437" r:id="rId11"/>
    <p:sldId id="402" r:id="rId12"/>
    <p:sldId id="438" r:id="rId13"/>
    <p:sldId id="271" r:id="rId14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渡邉慎" initials="渡邉慎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06400"/>
    <a:srgbClr val="FF00FF"/>
    <a:srgbClr val="FF99FF"/>
    <a:srgbClr val="EEA264"/>
    <a:srgbClr val="FFCCFF"/>
    <a:srgbClr val="0000FF"/>
    <a:srgbClr val="292929"/>
    <a:srgbClr val="FEF6F0"/>
    <a:srgbClr val="FE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4934" autoAdjust="0"/>
  </p:normalViewPr>
  <p:slideViewPr>
    <p:cSldViewPr>
      <p:cViewPr varScale="1">
        <p:scale>
          <a:sx n="78" d="100"/>
          <a:sy n="78" d="100"/>
        </p:scale>
        <p:origin x="852" y="4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2EFC5-DE1A-4B59-8325-6351AFE85BF3}" type="datetimeFigureOut">
              <a:rPr kumimoji="1" lang="ja-JP" altLang="en-US" smtClean="0"/>
              <a:t>2014/6/3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9F83B-57AB-4B3C-9540-93B0021B53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2324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08A11-3335-4BE5-B584-29571EDAC769}" type="datetimeFigureOut">
              <a:rPr kumimoji="1" lang="ja-JP" altLang="en-US" smtClean="0"/>
              <a:t>2014/6/3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68999-C364-4D3B-B3C8-CD43A477DD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757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AA8A6-6C5B-4C1B-A8A2-633E55B852C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3529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64DB-7E84-48FA-B104-298F6723DAD8}" type="slidenum">
              <a:rPr lang="ja-JP" altLang="en-US" smtClean="0">
                <a:solidFill>
                  <a:prstClr val="black"/>
                </a:solidFill>
              </a:rPr>
              <a:pPr/>
              <a:t>10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35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8999-C364-4D3B-B3C8-CD43A477DD7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2761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8999-C364-4D3B-B3C8-CD43A477DD7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1057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 smtClean="0">
              <a:solidFill>
                <a:srgbClr val="4D4D4D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8999-C364-4D3B-B3C8-CD43A477DD7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869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8999-C364-4D3B-B3C8-CD43A477DD7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807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8999-C364-4D3B-B3C8-CD43A477DD7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362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ja-JP" altLang="en-US" sz="1200" kern="0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AA8A6-6C5B-4C1B-A8A2-633E55B852C4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874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sz="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8999-C364-4D3B-B3C8-CD43A477DD7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2512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8999-C364-4D3B-B3C8-CD43A477DD7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3120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8999-C364-4D3B-B3C8-CD43A477DD7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538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68999-C364-4D3B-B3C8-CD43A477DD7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309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64DB-7E84-48FA-B104-298F6723DAD8}" type="slidenum">
              <a:rPr lang="ja-JP" altLang="en-US" smtClean="0">
                <a:solidFill>
                  <a:prstClr val="black"/>
                </a:solidFill>
              </a:rPr>
              <a:pPr/>
              <a:t>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00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2014/6/3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4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2014/6/3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0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2014/6/3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09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2014/6/3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91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2014/6/3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4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2014/6/3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38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2014/6/3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678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2014/6/3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8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2014/6/3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8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2014/6/3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54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2014/6/3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36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2014/6/3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094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2014/6/3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0"/>
            <a:ext cx="9144000" cy="85123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83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5749117"/>
            <a:ext cx="9144000" cy="86409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ja-JP" sz="1800" dirty="0" smtClean="0">
                <a:solidFill>
                  <a:srgbClr val="4D4D4D"/>
                </a:solidFill>
              </a:rPr>
              <a:t>2/June/2014</a:t>
            </a:r>
          </a:p>
          <a:p>
            <a:pPr>
              <a:lnSpc>
                <a:spcPct val="80000"/>
              </a:lnSpc>
            </a:pPr>
            <a:r>
              <a:rPr lang="en-US" altLang="ja-JP" sz="1800" dirty="0" smtClean="0">
                <a:solidFill>
                  <a:srgbClr val="4D4D4D"/>
                </a:solidFill>
              </a:rPr>
              <a:t>Advances in Radioactive Isotope Science (ARIS2014)</a:t>
            </a:r>
          </a:p>
          <a:p>
            <a:pPr>
              <a:lnSpc>
                <a:spcPct val="80000"/>
              </a:lnSpc>
            </a:pPr>
            <a:r>
              <a:rPr lang="en-US" altLang="ja-JP" sz="1800" dirty="0" smtClean="0">
                <a:solidFill>
                  <a:srgbClr val="4D4D4D"/>
                </a:solidFill>
              </a:rPr>
              <a:t>the University of Tokyo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0" y="270892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u="sng" dirty="0">
                <a:solidFill>
                  <a:srgbClr val="4D4D4D"/>
                </a:solidFill>
              </a:rPr>
              <a:t>S. </a:t>
            </a:r>
            <a:r>
              <a:rPr lang="en-US" altLang="ja-JP" sz="2800" u="sng" dirty="0" smtClean="0">
                <a:solidFill>
                  <a:srgbClr val="4D4D4D"/>
                </a:solidFill>
              </a:rPr>
              <a:t>Watanabe</a:t>
            </a:r>
            <a:endParaRPr lang="en-US" altLang="ja-JP" sz="2800" dirty="0" smtClean="0">
              <a:solidFill>
                <a:srgbClr val="4D4D4D"/>
              </a:solidFill>
            </a:endParaRPr>
          </a:p>
          <a:p>
            <a:pPr algn="ctr"/>
            <a:r>
              <a:rPr lang="en-US" altLang="ja-JP" sz="2400" baseline="30000" dirty="0" smtClean="0">
                <a:solidFill>
                  <a:srgbClr val="4D4D4D"/>
                </a:solidFill>
              </a:rPr>
              <a:t>A</a:t>
            </a:r>
            <a:r>
              <a:rPr lang="en-US" altLang="ja-JP" sz="2400" dirty="0" smtClean="0">
                <a:solidFill>
                  <a:srgbClr val="4D4D4D"/>
                </a:solidFill>
              </a:rPr>
              <a:t>K. </a:t>
            </a:r>
            <a:r>
              <a:rPr lang="en-US" altLang="ja-JP" sz="2400" dirty="0" err="1" smtClean="0">
                <a:solidFill>
                  <a:srgbClr val="4D4D4D"/>
                </a:solidFill>
              </a:rPr>
              <a:t>Minomo</a:t>
            </a:r>
            <a:r>
              <a:rPr lang="en-US" altLang="ja-JP" sz="2400" dirty="0" smtClean="0">
                <a:solidFill>
                  <a:srgbClr val="4D4D4D"/>
                </a:solidFill>
              </a:rPr>
              <a:t>, M. Shimada, S. </a:t>
            </a:r>
            <a:r>
              <a:rPr lang="en-US" altLang="ja-JP" sz="2400" dirty="0" err="1" smtClean="0">
                <a:solidFill>
                  <a:srgbClr val="4D4D4D"/>
                </a:solidFill>
              </a:rPr>
              <a:t>Tagami</a:t>
            </a:r>
            <a:r>
              <a:rPr lang="en-US" altLang="ja-JP" sz="2400" dirty="0" smtClean="0">
                <a:solidFill>
                  <a:srgbClr val="4D4D4D"/>
                </a:solidFill>
              </a:rPr>
              <a:t>, </a:t>
            </a:r>
            <a:r>
              <a:rPr lang="en-US" altLang="ja-JP" sz="2400" baseline="30000" dirty="0" smtClean="0">
                <a:solidFill>
                  <a:srgbClr val="4D4D4D"/>
                </a:solidFill>
              </a:rPr>
              <a:t>B</a:t>
            </a:r>
            <a:r>
              <a:rPr lang="en-US" altLang="ja-JP" sz="2400" dirty="0" smtClean="0">
                <a:solidFill>
                  <a:srgbClr val="4D4D4D"/>
                </a:solidFill>
              </a:rPr>
              <a:t>M. Kimura,</a:t>
            </a:r>
          </a:p>
          <a:p>
            <a:pPr algn="ctr"/>
            <a:r>
              <a:rPr lang="en-US" altLang="ja-JP" sz="2400" baseline="30000" dirty="0" smtClean="0">
                <a:solidFill>
                  <a:srgbClr val="4D4D4D"/>
                </a:solidFill>
              </a:rPr>
              <a:t>C</a:t>
            </a:r>
            <a:r>
              <a:rPr lang="en-US" altLang="ja-JP" sz="2400" dirty="0" smtClean="0">
                <a:solidFill>
                  <a:srgbClr val="4D4D4D"/>
                </a:solidFill>
              </a:rPr>
              <a:t>M. </a:t>
            </a:r>
            <a:r>
              <a:rPr lang="en-US" altLang="ja-JP" sz="2400" dirty="0" err="1" smtClean="0">
                <a:solidFill>
                  <a:srgbClr val="4D4D4D"/>
                </a:solidFill>
              </a:rPr>
              <a:t>Takechi</a:t>
            </a:r>
            <a:r>
              <a:rPr lang="en-US" altLang="ja-JP" sz="2400" dirty="0" smtClean="0">
                <a:solidFill>
                  <a:srgbClr val="4D4D4D"/>
                </a:solidFill>
              </a:rPr>
              <a:t>, </a:t>
            </a:r>
            <a:r>
              <a:rPr lang="en-US" altLang="ja-JP" sz="2400" baseline="30000" dirty="0" smtClean="0">
                <a:solidFill>
                  <a:srgbClr val="4D4D4D"/>
                </a:solidFill>
              </a:rPr>
              <a:t>D</a:t>
            </a:r>
            <a:r>
              <a:rPr lang="en-US" altLang="ja-JP" sz="2400" dirty="0" smtClean="0">
                <a:solidFill>
                  <a:srgbClr val="4D4D4D"/>
                </a:solidFill>
              </a:rPr>
              <a:t>M. Fukuda, </a:t>
            </a:r>
            <a:r>
              <a:rPr lang="en-US" altLang="ja-JP" sz="2400" baseline="30000" dirty="0" smtClean="0">
                <a:solidFill>
                  <a:srgbClr val="4D4D4D"/>
                </a:solidFill>
              </a:rPr>
              <a:t>E</a:t>
            </a:r>
            <a:r>
              <a:rPr lang="en-US" altLang="ja-JP" sz="2400" dirty="0" smtClean="0">
                <a:solidFill>
                  <a:srgbClr val="4D4D4D"/>
                </a:solidFill>
              </a:rPr>
              <a:t>D. Nishimura, </a:t>
            </a:r>
            <a:r>
              <a:rPr lang="en-US" altLang="ja-JP" sz="2400" baseline="30000" dirty="0" smtClean="0">
                <a:solidFill>
                  <a:srgbClr val="4D4D4D"/>
                </a:solidFill>
              </a:rPr>
              <a:t>F</a:t>
            </a:r>
            <a:r>
              <a:rPr lang="en-US" altLang="ja-JP" sz="2400" dirty="0" smtClean="0">
                <a:solidFill>
                  <a:srgbClr val="4D4D4D"/>
                </a:solidFill>
              </a:rPr>
              <a:t>T. Suzuki,</a:t>
            </a:r>
          </a:p>
          <a:p>
            <a:pPr algn="ctr"/>
            <a:r>
              <a:rPr lang="en-US" altLang="ja-JP" sz="2400" dirty="0" smtClean="0">
                <a:solidFill>
                  <a:srgbClr val="4D4D4D"/>
                </a:solidFill>
              </a:rPr>
              <a:t>T. Matsumoto, Y. R. Shimizu, and M. </a:t>
            </a:r>
            <a:r>
              <a:rPr lang="en-US" altLang="ja-JP" sz="2400" dirty="0" err="1" smtClean="0">
                <a:solidFill>
                  <a:srgbClr val="4D4D4D"/>
                </a:solidFill>
              </a:rPr>
              <a:t>Yahiro</a:t>
            </a:r>
            <a:endParaRPr lang="ja-JP" altLang="ja-JP" sz="2400" dirty="0">
              <a:solidFill>
                <a:srgbClr val="4D4D4D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524214" y="4413049"/>
            <a:ext cx="60955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2200" i="1" dirty="0" smtClean="0">
                <a:solidFill>
                  <a:srgbClr val="4D4D4D"/>
                </a:solidFill>
                <a:latin typeface="+mj-lt"/>
              </a:rPr>
              <a:t>Kyushu Univ., </a:t>
            </a:r>
            <a:r>
              <a:rPr lang="en-US" altLang="ja-JP" sz="2200" baseline="30000" dirty="0" smtClean="0">
                <a:solidFill>
                  <a:srgbClr val="4D4D4D"/>
                </a:solidFill>
                <a:latin typeface="+mj-lt"/>
              </a:rPr>
              <a:t>A</a:t>
            </a:r>
            <a:r>
              <a:rPr lang="en-US" altLang="ja-JP" sz="2200" i="1" dirty="0" smtClean="0">
                <a:solidFill>
                  <a:srgbClr val="4D4D4D"/>
                </a:solidFill>
                <a:latin typeface="+mj-lt"/>
              </a:rPr>
              <a:t>RCNP,</a:t>
            </a:r>
            <a:r>
              <a:rPr lang="en-US" altLang="ja-JP" sz="2200" kern="100" dirty="0" smtClean="0">
                <a:solidFill>
                  <a:srgbClr val="4D4D4D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200" kern="100" baseline="30000" dirty="0" err="1" smtClean="0">
                <a:solidFill>
                  <a:srgbClr val="4D4D4D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B</a:t>
            </a:r>
            <a:r>
              <a:rPr lang="en-US" altLang="ja-JP" sz="2200" i="1" kern="100" dirty="0" err="1" smtClean="0">
                <a:solidFill>
                  <a:srgbClr val="4D4D4D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Hokkaido</a:t>
            </a:r>
            <a:r>
              <a:rPr lang="en-US" altLang="ja-JP" sz="2200" i="1" kern="100" dirty="0" smtClean="0">
                <a:solidFill>
                  <a:srgbClr val="4D4D4D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200" i="1" kern="100" dirty="0">
                <a:solidFill>
                  <a:srgbClr val="4D4D4D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Univ</a:t>
            </a:r>
            <a:r>
              <a:rPr lang="en-US" altLang="ja-JP" sz="2200" i="1" kern="100" dirty="0" smtClean="0">
                <a:solidFill>
                  <a:srgbClr val="4D4D4D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r>
              <a:rPr lang="en-US" altLang="ja-JP" sz="2200" kern="100" dirty="0" smtClean="0">
                <a:solidFill>
                  <a:srgbClr val="4D4D4D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, </a:t>
            </a:r>
            <a:r>
              <a:rPr lang="en-US" altLang="ja-JP" sz="2200" kern="100" baseline="30000" dirty="0" err="1" smtClean="0">
                <a:solidFill>
                  <a:srgbClr val="4D4D4D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C</a:t>
            </a:r>
            <a:r>
              <a:rPr lang="en-US" altLang="ja-JP" sz="2200" i="1" kern="100" dirty="0" err="1" smtClean="0">
                <a:solidFill>
                  <a:srgbClr val="4D4D4D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Nigata</a:t>
            </a:r>
            <a:r>
              <a:rPr lang="en-US" altLang="ja-JP" sz="2200" i="1" kern="100" dirty="0" smtClean="0">
                <a:solidFill>
                  <a:srgbClr val="4D4D4D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 Univ.</a:t>
            </a:r>
            <a:r>
              <a:rPr lang="en-US" altLang="ja-JP" sz="2200" kern="100" dirty="0" smtClean="0">
                <a:solidFill>
                  <a:srgbClr val="4D4D4D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,</a:t>
            </a:r>
            <a:endParaRPr lang="en-US" altLang="ja-JP" sz="2200" kern="100" dirty="0" smtClean="0">
              <a:solidFill>
                <a:srgbClr val="4D4D4D"/>
              </a:solidFill>
              <a:latin typeface="+mj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ja-JP" sz="2200" kern="100" dirty="0" smtClean="0">
                <a:solidFill>
                  <a:srgbClr val="4D4D4D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200" kern="100" baseline="30000" dirty="0" err="1" smtClean="0">
                <a:solidFill>
                  <a:srgbClr val="4D4D4D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D</a:t>
            </a:r>
            <a:r>
              <a:rPr lang="en-US" altLang="ja-JP" sz="2200" i="1" kern="100" dirty="0" err="1" smtClean="0">
                <a:solidFill>
                  <a:srgbClr val="4D4D4D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Osaka</a:t>
            </a:r>
            <a:r>
              <a:rPr lang="en-US" altLang="ja-JP" sz="2200" i="1" kern="100" dirty="0" smtClean="0">
                <a:solidFill>
                  <a:srgbClr val="4D4D4D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200" i="1" kern="100" dirty="0">
                <a:solidFill>
                  <a:srgbClr val="4D4D4D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Univ</a:t>
            </a:r>
            <a:r>
              <a:rPr lang="en-US" altLang="ja-JP" sz="2200" i="1" kern="100" dirty="0" smtClean="0">
                <a:solidFill>
                  <a:srgbClr val="4D4D4D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r>
              <a:rPr lang="en-US" altLang="ja-JP" sz="2200" kern="100" dirty="0" smtClean="0">
                <a:solidFill>
                  <a:srgbClr val="4D4D4D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, </a:t>
            </a:r>
            <a:r>
              <a:rPr lang="en-US" altLang="ja-JP" sz="2200" kern="100" baseline="30000" dirty="0" err="1" smtClean="0">
                <a:solidFill>
                  <a:srgbClr val="4D4D4D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E</a:t>
            </a:r>
            <a:r>
              <a:rPr lang="en-US" altLang="ja-JP" sz="2200" i="1" kern="100" dirty="0" err="1" smtClean="0">
                <a:solidFill>
                  <a:srgbClr val="4D4D4D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Tokyo</a:t>
            </a:r>
            <a:r>
              <a:rPr lang="en-US" altLang="ja-JP" sz="2200" i="1" kern="100" dirty="0" smtClean="0">
                <a:solidFill>
                  <a:srgbClr val="4D4D4D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200" i="1" kern="100" dirty="0">
                <a:solidFill>
                  <a:srgbClr val="4D4D4D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Univ. of Sci</a:t>
            </a:r>
            <a:r>
              <a:rPr lang="en-US" altLang="ja-JP" sz="2200" i="1" kern="100" dirty="0" smtClean="0">
                <a:solidFill>
                  <a:srgbClr val="4D4D4D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.</a:t>
            </a:r>
            <a:r>
              <a:rPr lang="en-US" altLang="ja-JP" sz="2200" kern="100" dirty="0" smtClean="0">
                <a:solidFill>
                  <a:srgbClr val="4D4D4D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, </a:t>
            </a:r>
            <a:r>
              <a:rPr lang="en-US" altLang="ja-JP" sz="2200" kern="100" baseline="30000" dirty="0" err="1" smtClean="0">
                <a:solidFill>
                  <a:srgbClr val="4D4D4D"/>
                </a:solidFill>
                <a:ea typeface="ＭＳ ゴシック" panose="020B0609070205080204" pitchFamily="49" charset="-128"/>
                <a:cs typeface="Times New Roman" panose="02020603050405020304" pitchFamily="18" charset="0"/>
              </a:rPr>
              <a:t>F</a:t>
            </a:r>
            <a:r>
              <a:rPr lang="en-US" altLang="ja-JP" sz="2200" i="1" kern="100" dirty="0" err="1" smtClean="0">
                <a:solidFill>
                  <a:srgbClr val="4D4D4D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Saitama</a:t>
            </a:r>
            <a:r>
              <a:rPr lang="en-US" altLang="ja-JP" sz="2200" i="1" kern="100" dirty="0" smtClean="0">
                <a:solidFill>
                  <a:srgbClr val="4D4D4D"/>
                </a:solidFill>
                <a:latin typeface="+mj-lt"/>
                <a:ea typeface="ＭＳ ゴシック" panose="020B0609070205080204" pitchFamily="49" charset="-128"/>
                <a:cs typeface="Times New Roman" panose="02020603050405020304" pitchFamily="18" charset="0"/>
              </a:rPr>
              <a:t> Univ.</a:t>
            </a:r>
            <a:endParaRPr lang="en-US" altLang="ja-JP" sz="2200" i="1" kern="100" baseline="30000" dirty="0" smtClean="0">
              <a:solidFill>
                <a:srgbClr val="4D4D4D"/>
              </a:solidFill>
              <a:latin typeface="+mj-lt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486615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 smtClean="0">
                <a:solidFill>
                  <a:srgbClr val="C00000"/>
                </a:solidFill>
              </a:rPr>
              <a:t>Ground-State </a:t>
            </a:r>
            <a:r>
              <a:rPr lang="en-US" altLang="ja-JP" sz="4000" b="1" dirty="0">
                <a:solidFill>
                  <a:srgbClr val="C00000"/>
                </a:solidFill>
              </a:rPr>
              <a:t>Properties of Mg Isotopes</a:t>
            </a:r>
            <a:br>
              <a:rPr lang="en-US" altLang="ja-JP" sz="4000" b="1" dirty="0">
                <a:solidFill>
                  <a:srgbClr val="C00000"/>
                </a:solidFill>
              </a:rPr>
            </a:br>
            <a:r>
              <a:rPr lang="en-US" altLang="ja-JP" sz="4000" b="1" dirty="0">
                <a:solidFill>
                  <a:srgbClr val="C00000"/>
                </a:solidFill>
              </a:rPr>
              <a:t>in and </a:t>
            </a:r>
            <a:r>
              <a:rPr lang="en-US" altLang="ja-JP" sz="4000" b="1" dirty="0" smtClean="0">
                <a:solidFill>
                  <a:srgbClr val="C00000"/>
                </a:solidFill>
              </a:rPr>
              <a:t>beyond </a:t>
            </a:r>
            <a:r>
              <a:rPr lang="en-US" altLang="ja-JP" sz="4000" b="1" dirty="0">
                <a:solidFill>
                  <a:srgbClr val="C00000"/>
                </a:solidFill>
              </a:rPr>
              <a:t>the Island of Inversion through Reaction Cross Sections</a:t>
            </a:r>
            <a:endParaRPr kumimoji="1" lang="ja-JP" alt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8"/>
    </mc:Choice>
    <mc:Fallback xmlns="">
      <p:transition spd="slow" advTm="1124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507145"/>
            <a:ext cx="3442047" cy="3514258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8172400" y="188640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9/12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2271" y="40899"/>
            <a:ext cx="67161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solidFill>
                  <a:schemeClr val="bg1"/>
                </a:solidFill>
              </a:rPr>
              <a:t>AMD results for Mg isotopes</a:t>
            </a:r>
            <a:endParaRPr lang="en-US" altLang="ja-JP" sz="4400" baseline="-25000" dirty="0">
              <a:solidFill>
                <a:schemeClr val="bg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181" y="1484784"/>
            <a:ext cx="2455051" cy="244529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388564" y="3075688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B.E./nucleon</a:t>
            </a:r>
            <a:endParaRPr kumimoji="1" lang="ja-JP" altLang="en-US" sz="24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4628" y="4048448"/>
            <a:ext cx="2409376" cy="2389948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360605" y="5345936"/>
            <a:ext cx="5116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 smtClean="0"/>
              <a:t>S</a:t>
            </a:r>
            <a:r>
              <a:rPr kumimoji="1" lang="en-US" altLang="ja-JP" sz="3200" i="1" baseline="-25000" dirty="0" smtClean="0"/>
              <a:t>n</a:t>
            </a:r>
            <a:endParaRPr kumimoji="1" lang="ja-JP" altLang="en-US" sz="3200" i="1" baseline="-25000" dirty="0" smtClean="0"/>
          </a:p>
        </p:txBody>
      </p:sp>
      <p:sp>
        <p:nvSpPr>
          <p:cNvPr id="14" name="正方形/長方形 13"/>
          <p:cNvSpPr/>
          <p:nvPr/>
        </p:nvSpPr>
        <p:spPr>
          <a:xfrm>
            <a:off x="1074969" y="5065439"/>
            <a:ext cx="38570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Exp.</a:t>
            </a:r>
            <a:r>
              <a:rPr lang="en-US" altLang="ja-JP" sz="1400" i="1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P. </a:t>
            </a:r>
            <a:r>
              <a:rPr lang="en-US" altLang="ja-JP" sz="1400" i="1" dirty="0" err="1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Doornenbal</a:t>
            </a:r>
            <a:r>
              <a:rPr lang="en-US" altLang="ja-JP" sz="1400" i="1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et al., PRL111, 212502 (2013).</a:t>
            </a:r>
            <a:endParaRPr lang="ja-JP" altLang="en-US" sz="1400" i="1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49315" y="3923773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/>
              <a:t>E</a:t>
            </a:r>
            <a:r>
              <a:rPr kumimoji="1" lang="en-US" altLang="ja-JP" sz="2000" dirty="0" smtClean="0"/>
              <a:t>(2+)</a:t>
            </a:r>
            <a:endParaRPr kumimoji="1" lang="ja-JP" altLang="en-US" sz="20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49315" y="3068960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/>
              <a:t>E</a:t>
            </a:r>
            <a:r>
              <a:rPr kumimoji="1" lang="en-US" altLang="ja-JP" sz="2000" dirty="0" smtClean="0"/>
              <a:t>(4+)</a:t>
            </a:r>
            <a:endParaRPr kumimoji="1" lang="ja-JP" altLang="en-US" sz="2000" dirty="0" smtClean="0"/>
          </a:p>
        </p:txBody>
      </p:sp>
      <p:sp>
        <p:nvSpPr>
          <p:cNvPr id="18" name="正方形/長方形 17"/>
          <p:cNvSpPr/>
          <p:nvPr/>
        </p:nvSpPr>
        <p:spPr>
          <a:xfrm>
            <a:off x="5508104" y="6438396"/>
            <a:ext cx="33303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Exp.</a:t>
            </a:r>
            <a:r>
              <a:rPr lang="en-US" altLang="ja-JP" sz="1200" i="1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ja-JP" sz="1200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G. Audi et al., Chin. Phys. C </a:t>
            </a:r>
            <a:r>
              <a:rPr lang="fr-FR" altLang="ja-JP" sz="1200" b="1" i="1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fr-FR" altLang="ja-JP" sz="1200" i="1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ja-JP" sz="1200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1157 (2012).</a:t>
            </a:r>
            <a:endParaRPr lang="ja-JP" altLang="en-US" sz="1200" i="1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611560" y="5589240"/>
            <a:ext cx="4176464" cy="1080120"/>
          </a:xfrm>
          <a:prstGeom prst="roundRect">
            <a:avLst>
              <a:gd name="adj" fmla="val 1047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AMD is highly reliable particularly for β</a:t>
            </a:r>
            <a:r>
              <a:rPr lang="en-US" altLang="ja-JP" sz="2800" baseline="-25000" dirty="0" smtClean="0">
                <a:solidFill>
                  <a:schemeClr val="tx1"/>
                </a:solidFill>
              </a:rPr>
              <a:t>2</a:t>
            </a:r>
            <a:r>
              <a:rPr lang="en-US" altLang="ja-JP" sz="2800" dirty="0" smtClean="0">
                <a:solidFill>
                  <a:schemeClr val="tx1"/>
                </a:solidFill>
              </a:rPr>
              <a:t>.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99827" y="951111"/>
            <a:ext cx="8114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/>
              <a:t>AMD is applied to calculate </a:t>
            </a:r>
            <a:r>
              <a:rPr lang="en-US" altLang="ja-JP" sz="2400" i="1" dirty="0" smtClean="0"/>
              <a:t>E</a:t>
            </a:r>
            <a:r>
              <a:rPr lang="en-US" altLang="ja-JP" sz="2400" dirty="0" smtClean="0"/>
              <a:t>(2+), </a:t>
            </a:r>
            <a:r>
              <a:rPr lang="en-US" altLang="ja-JP" sz="2400" i="1" dirty="0" smtClean="0"/>
              <a:t>E</a:t>
            </a:r>
            <a:r>
              <a:rPr lang="en-US" altLang="ja-JP" sz="2400" dirty="0" smtClean="0"/>
              <a:t>(4+), B.E./nucleon, </a:t>
            </a:r>
            <a:r>
              <a:rPr lang="en-US" altLang="ja-JP" sz="2400" dirty="0"/>
              <a:t>and </a:t>
            </a:r>
            <a:r>
              <a:rPr lang="en-US" altLang="ja-JP" sz="2400" i="1" dirty="0" smtClean="0"/>
              <a:t>S</a:t>
            </a:r>
            <a:r>
              <a:rPr lang="en-US" altLang="ja-JP" sz="2400" i="1" baseline="-25000" dirty="0" smtClean="0"/>
              <a:t>n</a:t>
            </a:r>
            <a:r>
              <a:rPr lang="en-US" altLang="ja-JP" sz="2400" dirty="0" smtClean="0"/>
              <a:t>.</a:t>
            </a:r>
            <a:endParaRPr lang="ja-JP" altLang="en-US" sz="2400" dirty="0"/>
          </a:p>
        </p:txBody>
      </p:sp>
      <p:sp>
        <p:nvSpPr>
          <p:cNvPr id="16" name="正方形/長方形 15"/>
          <p:cNvSpPr/>
          <p:nvPr/>
        </p:nvSpPr>
        <p:spPr>
          <a:xfrm rot="20256896">
            <a:off x="934858" y="2240791"/>
            <a:ext cx="23304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en-US" altLang="ja-JP" sz="36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preliminary</a:t>
            </a:r>
            <a:endParaRPr lang="ja-JP" altLang="en-US" sz="36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3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01" y="1332179"/>
            <a:ext cx="3826768" cy="498494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058" y="1290996"/>
            <a:ext cx="3190056" cy="3078302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>
            <a:off x="2936563" y="1362000"/>
            <a:ext cx="0" cy="4474060"/>
          </a:xfrm>
          <a:prstGeom prst="line">
            <a:avLst/>
          </a:prstGeom>
          <a:ln w="19050">
            <a:prstDash val="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499555" y="904822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00B050"/>
                </a:solidFill>
              </a:rPr>
              <a:t>N</a:t>
            </a:r>
            <a:r>
              <a:rPr kumimoji="1" lang="en-US" altLang="ja-JP" sz="2400" dirty="0" smtClean="0">
                <a:solidFill>
                  <a:srgbClr val="00B050"/>
                </a:solidFill>
              </a:rPr>
              <a:t>=20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7308304" y="1380872"/>
            <a:ext cx="0" cy="2600702"/>
          </a:xfrm>
          <a:prstGeom prst="line">
            <a:avLst/>
          </a:prstGeom>
          <a:ln w="19050">
            <a:prstDash val="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892043" y="904822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00B050"/>
                </a:solidFill>
              </a:rPr>
              <a:t>N</a:t>
            </a:r>
            <a:r>
              <a:rPr kumimoji="1" lang="en-US" altLang="ja-JP" sz="2400" dirty="0" smtClean="0">
                <a:solidFill>
                  <a:srgbClr val="00B050"/>
                </a:solidFill>
              </a:rPr>
              <a:t>=20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  <p:cxnSp>
        <p:nvCxnSpPr>
          <p:cNvPr id="16" name="直線コネクタ 15"/>
          <p:cNvCxnSpPr/>
          <p:nvPr/>
        </p:nvCxnSpPr>
        <p:spPr>
          <a:xfrm>
            <a:off x="8365709" y="1411156"/>
            <a:ext cx="0" cy="2600702"/>
          </a:xfrm>
          <a:prstGeom prst="line">
            <a:avLst/>
          </a:prstGeom>
          <a:ln w="19050">
            <a:prstDash val="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7961052" y="904822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00B050"/>
                </a:solidFill>
              </a:rPr>
              <a:t>N</a:t>
            </a:r>
            <a:r>
              <a:rPr kumimoji="1" lang="en-US" altLang="ja-JP" sz="2400" dirty="0" smtClean="0">
                <a:solidFill>
                  <a:srgbClr val="00B050"/>
                </a:solidFill>
              </a:rPr>
              <a:t>=28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4204983" y="1372016"/>
            <a:ext cx="0" cy="4474060"/>
          </a:xfrm>
          <a:prstGeom prst="line">
            <a:avLst/>
          </a:prstGeom>
          <a:ln w="19050">
            <a:prstDash val="dash"/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795699" y="904822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00B050"/>
                </a:solidFill>
              </a:rPr>
              <a:t>N</a:t>
            </a:r>
            <a:r>
              <a:rPr kumimoji="1" lang="en-US" altLang="ja-JP" sz="2400" dirty="0" smtClean="0">
                <a:solidFill>
                  <a:srgbClr val="00B050"/>
                </a:solidFill>
              </a:rPr>
              <a:t>=28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4650890" y="4407616"/>
            <a:ext cx="4134938" cy="993001"/>
            <a:chOff x="5130013" y="4581128"/>
            <a:chExt cx="4134938" cy="993001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5130013" y="4581128"/>
              <a:ext cx="381367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ü"/>
              </a:pPr>
              <a:r>
                <a:rPr kumimoji="1" lang="en-US" altLang="ja-JP" sz="2000" dirty="0" smtClean="0">
                  <a:solidFill>
                    <a:srgbClr val="4D4D4D"/>
                  </a:solidFill>
                </a:rPr>
                <a:t>Big jump of </a:t>
              </a:r>
              <a:r>
                <a:rPr kumimoji="1" lang="en-US" altLang="ja-JP" sz="2000" dirty="0" err="1" smtClean="0">
                  <a:solidFill>
                    <a:srgbClr val="4D4D4D"/>
                  </a:solidFill>
                </a:rPr>
                <a:t>σ</a:t>
              </a:r>
              <a:r>
                <a:rPr kumimoji="1" lang="en-US" altLang="ja-JP" sz="2000" baseline="-25000" dirty="0" err="1" smtClean="0">
                  <a:solidFill>
                    <a:srgbClr val="4D4D4D"/>
                  </a:solidFill>
                </a:rPr>
                <a:t>R</a:t>
              </a:r>
              <a:r>
                <a:rPr kumimoji="1" lang="en-US" altLang="ja-JP" sz="2000" dirty="0" smtClean="0">
                  <a:solidFill>
                    <a:srgbClr val="4D4D4D"/>
                  </a:solidFill>
                </a:rPr>
                <a:t> from </a:t>
              </a:r>
              <a:r>
                <a:rPr kumimoji="1" lang="en-US" altLang="ja-JP" sz="2000" i="1" dirty="0" smtClean="0">
                  <a:solidFill>
                    <a:srgbClr val="4D4D4D"/>
                  </a:solidFill>
                </a:rPr>
                <a:t>N</a:t>
              </a:r>
              <a:r>
                <a:rPr kumimoji="1" lang="en-US" altLang="ja-JP" sz="2000" dirty="0" smtClean="0">
                  <a:solidFill>
                    <a:srgbClr val="4D4D4D"/>
                  </a:solidFill>
                </a:rPr>
                <a:t>=18 to 19</a:t>
              </a:r>
            </a:p>
            <a:p>
              <a:pPr marL="800100" lvl="1" indent="-342900">
                <a:buFont typeface="Wingdings" panose="05000000000000000000" pitchFamily="2" charset="2"/>
                <a:buChar char="Ø"/>
              </a:pPr>
              <a:r>
                <a:rPr lang="en-US" altLang="ja-JP" sz="2000" dirty="0" smtClean="0">
                  <a:solidFill>
                    <a:srgbClr val="4D4D4D"/>
                  </a:solidFill>
                </a:rPr>
                <a:t>From big jump of β</a:t>
              </a:r>
              <a:r>
                <a:rPr lang="en-US" altLang="ja-JP" sz="2000" baseline="-25000" dirty="0" smtClean="0">
                  <a:solidFill>
                    <a:srgbClr val="4D4D4D"/>
                  </a:solidFill>
                </a:rPr>
                <a:t>2</a:t>
              </a:r>
              <a:r>
                <a:rPr lang="en-US" altLang="ja-JP" sz="2000" dirty="0" smtClean="0">
                  <a:solidFill>
                    <a:srgbClr val="4D4D4D"/>
                  </a:solidFill>
                </a:rPr>
                <a:t> </a:t>
              </a:r>
              <a:endParaRPr kumimoji="1" lang="en-US" altLang="ja-JP" sz="2000" dirty="0" smtClean="0">
                <a:solidFill>
                  <a:srgbClr val="4D4D4D"/>
                </a:solidFill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455447" y="5174019"/>
              <a:ext cx="38095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chemeClr val="accent6">
                      <a:lumMod val="75000"/>
                    </a:schemeClr>
                  </a:solidFill>
                </a:rPr>
                <a:t>Entrance of the island of inversion</a:t>
              </a:r>
              <a:endParaRPr kumimoji="1" lang="ja-JP" altLang="en-US" sz="2400" b="1" dirty="0" smtClean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1081122" y="6499835"/>
            <a:ext cx="2627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altLang="ja-JP" sz="1200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M. Takechi et al., PLB 707, 357 (2012).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2576306" y="1344859"/>
            <a:ext cx="230208" cy="4511155"/>
          </a:xfrm>
          <a:prstGeom prst="rect">
            <a:avLst/>
          </a:prstGeom>
          <a:solidFill>
            <a:schemeClr val="accent4">
              <a:lumMod val="7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7020765" y="1356518"/>
            <a:ext cx="178740" cy="2644087"/>
          </a:xfrm>
          <a:prstGeom prst="rect">
            <a:avLst/>
          </a:prstGeom>
          <a:solidFill>
            <a:schemeClr val="accent4">
              <a:lumMod val="7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7128227" y="1357079"/>
            <a:ext cx="1318069" cy="2644087"/>
          </a:xfrm>
          <a:prstGeom prst="rect">
            <a:avLst/>
          </a:prstGeom>
          <a:solidFill>
            <a:schemeClr val="accent3">
              <a:lumMod val="7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926061" y="3479106"/>
            <a:ext cx="2501778" cy="400110"/>
          </a:xfrm>
          <a:prstGeom prst="rect">
            <a:avLst/>
          </a:prstGeom>
          <a:ln w="9525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Deformation by AMD</a:t>
            </a:r>
            <a:endParaRPr kumimoji="1" lang="ja-JP" altLang="en-US" sz="2000" dirty="0" smtClean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4644008" y="5464876"/>
            <a:ext cx="4464496" cy="1224791"/>
            <a:chOff x="5123131" y="5589240"/>
            <a:chExt cx="4464496" cy="1224791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5123131" y="5589240"/>
              <a:ext cx="4464496" cy="1224791"/>
              <a:chOff x="5113804" y="5928262"/>
              <a:chExt cx="4464496" cy="1224791"/>
            </a:xfrm>
          </p:grpSpPr>
          <p:sp>
            <p:nvSpPr>
              <p:cNvPr id="21" name="テキスト ボックス 20"/>
              <p:cNvSpPr txBox="1"/>
              <p:nvPr/>
            </p:nvSpPr>
            <p:spPr>
              <a:xfrm>
                <a:off x="5113804" y="5928262"/>
                <a:ext cx="44644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kumimoji="1" lang="en-US" altLang="ja-JP" sz="2000" dirty="0" smtClean="0">
                    <a:solidFill>
                      <a:srgbClr val="4D4D4D"/>
                    </a:solidFill>
                  </a:rPr>
                  <a:t>Deformation keeps large </a:t>
                </a:r>
                <a:r>
                  <a:rPr kumimoji="1" lang="en-US" altLang="ja-JP" sz="2000" dirty="0" err="1" smtClean="0">
                    <a:solidFill>
                      <a:srgbClr val="4D4D4D"/>
                    </a:solidFill>
                  </a:rPr>
                  <a:t>upto</a:t>
                </a:r>
                <a:r>
                  <a:rPr kumimoji="1" lang="en-US" altLang="ja-JP" sz="2000" dirty="0" smtClean="0">
                    <a:solidFill>
                      <a:srgbClr val="4D4D4D"/>
                    </a:solidFill>
                  </a:rPr>
                  <a:t> </a:t>
                </a:r>
                <a:r>
                  <a:rPr kumimoji="1" lang="en-US" altLang="ja-JP" sz="2000" i="1" dirty="0" smtClean="0">
                    <a:solidFill>
                      <a:srgbClr val="4D4D4D"/>
                    </a:solidFill>
                  </a:rPr>
                  <a:t>N</a:t>
                </a:r>
                <a:r>
                  <a:rPr kumimoji="1" lang="en-US" altLang="ja-JP" sz="2000" dirty="0" smtClean="0">
                    <a:solidFill>
                      <a:srgbClr val="4D4D4D"/>
                    </a:solidFill>
                  </a:rPr>
                  <a:t>=28.</a:t>
                </a:r>
              </a:p>
              <a:p>
                <a:pPr marL="800100" lvl="2" indent="-342900">
                  <a:buFont typeface="Wingdings" panose="05000000000000000000" pitchFamily="2" charset="2"/>
                  <a:buChar char="Ø"/>
                </a:pPr>
                <a:r>
                  <a:rPr lang="en-US" altLang="ja-JP" sz="2000" dirty="0" smtClean="0">
                    <a:solidFill>
                      <a:srgbClr val="4D4D4D"/>
                    </a:solidFill>
                  </a:rPr>
                  <a:t>Consistent with </a:t>
                </a:r>
                <a:r>
                  <a:rPr lang="en-US" altLang="ja-JP" sz="2000" i="1" dirty="0" smtClean="0">
                    <a:solidFill>
                      <a:srgbClr val="4D4D4D"/>
                    </a:solidFill>
                  </a:rPr>
                  <a:t>E</a:t>
                </a:r>
                <a:r>
                  <a:rPr lang="en-US" altLang="ja-JP" sz="2000" dirty="0" smtClean="0">
                    <a:solidFill>
                      <a:srgbClr val="4D4D4D"/>
                    </a:solidFill>
                  </a:rPr>
                  <a:t>(4+)/</a:t>
                </a:r>
                <a:r>
                  <a:rPr lang="en-US" altLang="ja-JP" sz="2000" i="1" dirty="0" smtClean="0">
                    <a:solidFill>
                      <a:srgbClr val="4D4D4D"/>
                    </a:solidFill>
                  </a:rPr>
                  <a:t>E</a:t>
                </a:r>
                <a:r>
                  <a:rPr lang="en-US" altLang="ja-JP" sz="2000" dirty="0" smtClean="0">
                    <a:solidFill>
                      <a:srgbClr val="4D4D4D"/>
                    </a:solidFill>
                  </a:rPr>
                  <a:t>(2+)〜3.1</a:t>
                </a:r>
                <a:endParaRPr kumimoji="1" lang="ja-JP" altLang="en-US" sz="2000" dirty="0" smtClean="0">
                  <a:solidFill>
                    <a:srgbClr val="4D4D4D"/>
                  </a:solidFill>
                </a:endParaRPr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5468779" y="6752943"/>
                <a:ext cx="36900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“Peninsula</a:t>
                </a:r>
                <a:r>
                  <a:rPr kumimoji="1" lang="en-US" altLang="ja-JP" sz="2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of large deformation”</a:t>
                </a:r>
                <a:endParaRPr kumimoji="1" lang="ja-JP" altLang="en-US" sz="2000" b="1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9" name="正方形/長方形 38"/>
            <p:cNvSpPr/>
            <p:nvPr/>
          </p:nvSpPr>
          <p:spPr>
            <a:xfrm>
              <a:off x="5979883" y="6209822"/>
              <a:ext cx="301300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i="1" dirty="0" smtClean="0">
                  <a:solidFill>
                    <a:srgbClr val="4D4D4D"/>
                  </a:solidFill>
                  <a:latin typeface="Times New Roman" pitchFamily="18" charset="0"/>
                  <a:cs typeface="Times New Roman" pitchFamily="18" charset="0"/>
                </a:rPr>
                <a:t>P. </a:t>
              </a:r>
              <a:r>
                <a:rPr lang="en-US" altLang="ja-JP" sz="1200" i="1" dirty="0" err="1" smtClean="0">
                  <a:solidFill>
                    <a:srgbClr val="4D4D4D"/>
                  </a:solidFill>
                  <a:latin typeface="Times New Roman" pitchFamily="18" charset="0"/>
                  <a:cs typeface="Times New Roman" pitchFamily="18" charset="0"/>
                </a:rPr>
                <a:t>Doornenbal</a:t>
              </a:r>
              <a:r>
                <a:rPr lang="en-US" altLang="ja-JP" sz="1200" i="1" dirty="0" smtClean="0">
                  <a:solidFill>
                    <a:srgbClr val="4D4D4D"/>
                  </a:solidFill>
                  <a:latin typeface="Times New Roman" pitchFamily="18" charset="0"/>
                  <a:cs typeface="Times New Roman" pitchFamily="18" charset="0"/>
                </a:rPr>
                <a:t> et al., PRL111, 212502 (2013).</a:t>
              </a:r>
              <a:endParaRPr lang="ja-JP" altLang="en-US" sz="1200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1248307" y="3205755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12</a:t>
            </a:r>
            <a:endParaRPr kumimoji="1" lang="ja-JP" altLang="en-US" sz="1600" dirty="0" smtClean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236877" y="421524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10</a:t>
            </a:r>
            <a:endParaRPr kumimoji="1" lang="ja-JP" altLang="en-US" sz="1600" dirty="0" smtClean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52271" y="40899"/>
            <a:ext cx="6258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ja-JP" sz="4400" dirty="0" smtClean="0">
                <a:solidFill>
                  <a:schemeClr val="bg1"/>
                </a:solidFill>
              </a:rPr>
              <a:t>β</a:t>
            </a:r>
            <a:r>
              <a:rPr lang="el-GR" altLang="ja-JP" sz="4400" baseline="-25000" dirty="0" smtClean="0">
                <a:solidFill>
                  <a:schemeClr val="bg1"/>
                </a:solidFill>
              </a:rPr>
              <a:t>2</a:t>
            </a:r>
            <a:r>
              <a:rPr lang="en-US" altLang="ja-JP" sz="4400" dirty="0" smtClean="0">
                <a:solidFill>
                  <a:schemeClr val="bg1"/>
                </a:solidFill>
              </a:rPr>
              <a:t> for Ne and Mg isotopes</a:t>
            </a:r>
            <a:endParaRPr lang="en-US" altLang="ja-JP" sz="4400" baseline="-25000" dirty="0">
              <a:solidFill>
                <a:schemeClr val="bg1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8017336" y="188640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10/12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7049771" y="2735233"/>
            <a:ext cx="2173892" cy="7078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ja-JP" sz="2000" b="1" i="1" dirty="0" smtClean="0">
                <a:solidFill>
                  <a:schemeClr val="accent6">
                    <a:lumMod val="75000"/>
                  </a:schemeClr>
                </a:solidFill>
                <a:effectLst>
                  <a:glow rad="444500">
                    <a:schemeClr val="bg1"/>
                  </a:glow>
                </a:effectLst>
              </a:rPr>
              <a:t>Peninsula of</a:t>
            </a:r>
          </a:p>
          <a:p>
            <a:r>
              <a:rPr lang="en-US" altLang="ja-JP" sz="2000" b="1" i="1" dirty="0" smtClean="0">
                <a:solidFill>
                  <a:schemeClr val="accent6">
                    <a:lumMod val="75000"/>
                  </a:schemeClr>
                </a:solidFill>
                <a:effectLst>
                  <a:glow rad="444500">
                    <a:schemeClr val="bg1"/>
                  </a:glow>
                </a:effectLst>
              </a:rPr>
              <a:t>large deformation</a:t>
            </a:r>
            <a:endParaRPr lang="ja-JP" altLang="en-US" sz="2000" b="1" i="1" dirty="0">
              <a:solidFill>
                <a:schemeClr val="accent6">
                  <a:lumMod val="75000"/>
                </a:schemeClr>
              </a:solidFill>
              <a:effectLst>
                <a:glow rad="444500">
                  <a:schemeClr val="bg1"/>
                </a:glow>
              </a:effectLst>
            </a:endParaRPr>
          </a:p>
        </p:txBody>
      </p:sp>
      <p:sp>
        <p:nvSpPr>
          <p:cNvPr id="36" name="テキスト ボックス 28"/>
          <p:cNvSpPr txBox="1"/>
          <p:nvPr/>
        </p:nvSpPr>
        <p:spPr>
          <a:xfrm>
            <a:off x="760075" y="6318660"/>
            <a:ext cx="3955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00" dirty="0" smtClean="0">
                <a:solidFill>
                  <a:srgbClr val="4D4D4D"/>
                </a:solidFill>
                <a:latin typeface="Times New Roman" pitchFamily="18" charset="0"/>
                <a:ea typeface="HGP明朝B" pitchFamily="18" charset="-128"/>
                <a:cs typeface="Times New Roman" pitchFamily="18" charset="0"/>
              </a:rPr>
              <a:t>Exp</a:t>
            </a:r>
            <a:r>
              <a:rPr lang="en-US" altLang="ja-JP" sz="1200" i="1" dirty="0" smtClean="0">
                <a:solidFill>
                  <a:srgbClr val="4D4D4D"/>
                </a:solidFill>
                <a:latin typeface="Times New Roman" pitchFamily="18" charset="0"/>
                <a:ea typeface="HGP明朝B" pitchFamily="18" charset="-128"/>
                <a:cs typeface="Times New Roman" pitchFamily="18" charset="0"/>
              </a:rPr>
              <a:t>. M. </a:t>
            </a:r>
            <a:r>
              <a:rPr lang="en-US" altLang="ja-JP" sz="1200" i="1" dirty="0" err="1" smtClean="0">
                <a:solidFill>
                  <a:srgbClr val="4D4D4D"/>
                </a:solidFill>
                <a:latin typeface="Times New Roman" pitchFamily="18" charset="0"/>
                <a:ea typeface="HGP明朝B" pitchFamily="18" charset="-128"/>
                <a:cs typeface="Times New Roman" pitchFamily="18" charset="0"/>
              </a:rPr>
              <a:t>Takechi</a:t>
            </a:r>
            <a:r>
              <a:rPr lang="en-US" altLang="ja-JP" sz="1200" i="1" dirty="0" smtClean="0">
                <a:solidFill>
                  <a:srgbClr val="4D4D4D"/>
                </a:solidFill>
                <a:latin typeface="Times New Roman" pitchFamily="18" charset="0"/>
                <a:ea typeface="HGP明朝B" pitchFamily="18" charset="-128"/>
                <a:cs typeface="Times New Roman" pitchFamily="18" charset="0"/>
              </a:rPr>
              <a:t>, EPJ Web of Conferences 66, 02101 (2014).</a:t>
            </a:r>
          </a:p>
        </p:txBody>
      </p:sp>
    </p:spTree>
    <p:extLst>
      <p:ext uri="{BB962C8B-B14F-4D97-AF65-F5344CB8AC3E}">
        <p14:creationId xmlns:p14="http://schemas.microsoft.com/office/powerpoint/2010/main" val="223459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8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3"/>
          <a:srcRect t="1872"/>
          <a:stretch/>
        </p:blipFill>
        <p:spPr>
          <a:xfrm>
            <a:off x="584676" y="2388945"/>
            <a:ext cx="8142152" cy="2942738"/>
          </a:xfrm>
          <a:prstGeom prst="rect">
            <a:avLst/>
          </a:prstGeom>
        </p:spPr>
      </p:pic>
      <p:sp>
        <p:nvSpPr>
          <p:cNvPr id="29" name="角丸四角形 28"/>
          <p:cNvSpPr/>
          <p:nvPr/>
        </p:nvSpPr>
        <p:spPr>
          <a:xfrm>
            <a:off x="305611" y="2131111"/>
            <a:ext cx="8534399" cy="3242105"/>
          </a:xfrm>
          <a:prstGeom prst="roundRect">
            <a:avLst>
              <a:gd name="adj" fmla="val 4286"/>
            </a:avLst>
          </a:prstGeom>
          <a:noFill/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6654615" y="1109630"/>
            <a:ext cx="2537785" cy="949390"/>
            <a:chOff x="5498348" y="1734516"/>
            <a:chExt cx="2644934" cy="1192587"/>
          </a:xfrm>
        </p:grpSpPr>
        <p:sp>
          <p:nvSpPr>
            <p:cNvPr id="21" name="雲形吹き出し 20"/>
            <p:cNvSpPr/>
            <p:nvPr/>
          </p:nvSpPr>
          <p:spPr>
            <a:xfrm rot="262425">
              <a:off x="5498348" y="1734516"/>
              <a:ext cx="2461324" cy="1192587"/>
            </a:xfrm>
            <a:prstGeom prst="cloudCallout">
              <a:avLst>
                <a:gd name="adj1" fmla="val 4878"/>
                <a:gd name="adj2" fmla="val 95178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endParaRPr lang="ja-JP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7328480" y="2234404"/>
              <a:ext cx="410078" cy="4100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748192" y="2060705"/>
              <a:ext cx="2395090" cy="541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200" i="1" dirty="0" smtClean="0">
                  <a:latin typeface="+mj-lt"/>
                  <a:cs typeface="Times New Roman" panose="02020603050405020304" pitchFamily="18" charset="0"/>
                </a:rPr>
                <a:t>N</a:t>
              </a:r>
              <a:r>
                <a:rPr lang="en-US" altLang="ja-JP" sz="2200" dirty="0" smtClean="0">
                  <a:latin typeface="+mj-lt"/>
                  <a:cs typeface="Times New Roman" panose="02020603050405020304" pitchFamily="18" charset="0"/>
                </a:rPr>
                <a:t>=28 </a:t>
              </a:r>
              <a:r>
                <a:rPr lang="en-US" altLang="ja-JP" sz="2200" dirty="0" err="1" smtClean="0">
                  <a:latin typeface="+mj-lt"/>
                  <a:cs typeface="Times New Roman" panose="02020603050405020304" pitchFamily="18" charset="0"/>
                </a:rPr>
                <a:t>magicity</a:t>
              </a:r>
              <a:r>
                <a:rPr lang="en-US" altLang="ja-JP" sz="2200" dirty="0" smtClean="0">
                  <a:latin typeface="+mj-lt"/>
                  <a:cs typeface="Times New Roman" panose="02020603050405020304" pitchFamily="18" charset="0"/>
                </a:rPr>
                <a:t>?</a:t>
              </a:r>
              <a:endParaRPr lang="ja-JP" altLang="en-US" sz="220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4005768" y="1072103"/>
            <a:ext cx="2537785" cy="949390"/>
            <a:chOff x="5498348" y="1734516"/>
            <a:chExt cx="2644934" cy="1192587"/>
          </a:xfrm>
        </p:grpSpPr>
        <p:sp>
          <p:nvSpPr>
            <p:cNvPr id="37" name="雲形吹き出し 36"/>
            <p:cNvSpPr/>
            <p:nvPr/>
          </p:nvSpPr>
          <p:spPr>
            <a:xfrm rot="262425">
              <a:off x="5498348" y="1734516"/>
              <a:ext cx="2461324" cy="1192587"/>
            </a:xfrm>
            <a:prstGeom prst="cloudCallout">
              <a:avLst>
                <a:gd name="adj1" fmla="val 4878"/>
                <a:gd name="adj2" fmla="val 95178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endParaRPr lang="ja-JP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7328480" y="2234404"/>
              <a:ext cx="410078" cy="4100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5748192" y="2060705"/>
              <a:ext cx="2395090" cy="541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200" i="1" dirty="0" smtClean="0">
                  <a:latin typeface="+mj-lt"/>
                  <a:cs typeface="Times New Roman" panose="02020603050405020304" pitchFamily="18" charset="0"/>
                </a:rPr>
                <a:t>N</a:t>
              </a:r>
              <a:r>
                <a:rPr lang="en-US" altLang="ja-JP" sz="2200" dirty="0" smtClean="0">
                  <a:latin typeface="+mj-lt"/>
                  <a:cs typeface="Times New Roman" panose="02020603050405020304" pitchFamily="18" charset="0"/>
                </a:rPr>
                <a:t>=20 </a:t>
              </a:r>
              <a:r>
                <a:rPr lang="en-US" altLang="ja-JP" sz="2200" dirty="0" err="1" smtClean="0">
                  <a:latin typeface="+mj-lt"/>
                  <a:cs typeface="Times New Roman" panose="02020603050405020304" pitchFamily="18" charset="0"/>
                </a:rPr>
                <a:t>magicity</a:t>
              </a:r>
              <a:r>
                <a:rPr lang="en-US" altLang="ja-JP" sz="2200" dirty="0" smtClean="0">
                  <a:latin typeface="+mj-lt"/>
                  <a:cs typeface="Times New Roman" panose="02020603050405020304" pitchFamily="18" charset="0"/>
                </a:rPr>
                <a:t>?</a:t>
              </a:r>
              <a:endParaRPr lang="ja-JP" altLang="en-US" sz="220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252271" y="40899"/>
            <a:ext cx="7230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solidFill>
                  <a:schemeClr val="bg1"/>
                </a:solidFill>
              </a:rPr>
              <a:t>Peninsula of large deformation</a:t>
            </a:r>
            <a:endParaRPr lang="en-US" altLang="ja-JP" sz="4400" baseline="-25000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017336" y="188640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11/12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761694" y="3037911"/>
            <a:ext cx="1262677" cy="893170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6032766" y="3037911"/>
            <a:ext cx="1988805" cy="260897"/>
          </a:xfrm>
          <a:prstGeom prst="rect">
            <a:avLst/>
          </a:prstGeom>
          <a:solidFill>
            <a:schemeClr val="accent6">
              <a:lumMod val="7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6097208" y="4048497"/>
            <a:ext cx="2973196" cy="8104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ja-JP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glow rad="444500">
                    <a:schemeClr val="bg1"/>
                  </a:glow>
                </a:effectLst>
              </a:rPr>
              <a:t>Peninsula of </a:t>
            </a:r>
          </a:p>
          <a:p>
            <a:pPr>
              <a:lnSpc>
                <a:spcPts val="2800"/>
              </a:lnSpc>
            </a:pPr>
            <a:r>
              <a:rPr lang="en-US" altLang="ja-JP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glow rad="444500">
                    <a:schemeClr val="bg1"/>
                  </a:glow>
                </a:effectLst>
              </a:rPr>
              <a:t>large deformation</a:t>
            </a:r>
            <a:endParaRPr lang="ja-JP" altLang="en-US" sz="2800" b="1" i="1" dirty="0">
              <a:solidFill>
                <a:schemeClr val="accent6">
                  <a:lumMod val="75000"/>
                </a:schemeClr>
              </a:solidFill>
              <a:effectLst>
                <a:glow rad="444500">
                  <a:schemeClr val="bg1"/>
                </a:glow>
              </a:effectLst>
            </a:endParaRPr>
          </a:p>
        </p:txBody>
      </p:sp>
      <p:cxnSp>
        <p:nvCxnSpPr>
          <p:cNvPr id="43" name="直線コネクタ 42"/>
          <p:cNvCxnSpPr/>
          <p:nvPr/>
        </p:nvCxnSpPr>
        <p:spPr>
          <a:xfrm flipV="1">
            <a:off x="4730305" y="3027331"/>
            <a:ext cx="0" cy="298167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flipH="1">
            <a:off x="7404286" y="3324444"/>
            <a:ext cx="670783" cy="4766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V="1">
            <a:off x="4730305" y="3632914"/>
            <a:ext cx="0" cy="298167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H="1" flipV="1">
            <a:off x="5392663" y="2282433"/>
            <a:ext cx="0" cy="232717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H="1" flipV="1">
            <a:off x="5062339" y="2282433"/>
            <a:ext cx="0" cy="2327178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flipH="1" flipV="1">
            <a:off x="7711777" y="2282433"/>
            <a:ext cx="0" cy="1368000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flipV="1">
            <a:off x="8052767" y="2282434"/>
            <a:ext cx="0" cy="1368006"/>
          </a:xfrm>
          <a:prstGeom prst="line">
            <a:avLst/>
          </a:prstGeom>
          <a:ln w="76200">
            <a:solidFill>
              <a:schemeClr val="accent3">
                <a:lumMod val="50000"/>
              </a:schemeClr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5" name="角丸四角形 54"/>
          <p:cNvSpPr/>
          <p:nvPr/>
        </p:nvSpPr>
        <p:spPr>
          <a:xfrm>
            <a:off x="728183" y="5737854"/>
            <a:ext cx="7687635" cy="499458"/>
          </a:xfrm>
          <a:prstGeom prst="roundRect">
            <a:avLst>
              <a:gd name="adj" fmla="val 1047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200" i="1" dirty="0"/>
              <a:t>N</a:t>
            </a:r>
            <a:r>
              <a:rPr lang="en-US" altLang="ja-JP" sz="3200" dirty="0"/>
              <a:t>=20 and </a:t>
            </a:r>
            <a:r>
              <a:rPr lang="en-US" altLang="ja-JP" sz="3200" i="1" dirty="0"/>
              <a:t>N</a:t>
            </a:r>
            <a:r>
              <a:rPr lang="en-US" altLang="ja-JP" sz="3200" dirty="0"/>
              <a:t>=28 </a:t>
            </a:r>
            <a:r>
              <a:rPr lang="en-US" altLang="ja-JP" sz="3200" dirty="0" err="1"/>
              <a:t>magicities</a:t>
            </a:r>
            <a:r>
              <a:rPr lang="en-US" altLang="ja-JP" sz="3200" dirty="0"/>
              <a:t> may disappear.</a:t>
            </a:r>
            <a:endParaRPr lang="ja-JP" altLang="en-US" sz="3200" dirty="0"/>
          </a:p>
        </p:txBody>
      </p:sp>
      <p:cxnSp>
        <p:nvCxnSpPr>
          <p:cNvPr id="44" name="直線コネクタ 43"/>
          <p:cNvCxnSpPr/>
          <p:nvPr/>
        </p:nvCxnSpPr>
        <p:spPr>
          <a:xfrm flipH="1" flipV="1">
            <a:off x="8046573" y="2986699"/>
            <a:ext cx="0" cy="360123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00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66806" y="1127164"/>
            <a:ext cx="8241234" cy="461665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4D4D4D"/>
                </a:solidFill>
              </a:rPr>
              <a:t>We have analyzed Mg isotopes with the microscopic framework.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322792" y="3368896"/>
            <a:ext cx="6697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AMD calculations reproduce experimental data </a:t>
            </a:r>
            <a:r>
              <a:rPr lang="en-US" altLang="ja-JP" sz="2400" dirty="0" smtClean="0">
                <a:solidFill>
                  <a:srgbClr val="4D4D4D"/>
                </a:solidFill>
              </a:rPr>
              <a:t>on </a:t>
            </a:r>
            <a:r>
              <a:rPr lang="en-US" altLang="ja-JP" sz="2400" dirty="0" err="1" smtClean="0">
                <a:solidFill>
                  <a:srgbClr val="4D4D4D"/>
                </a:solidFill>
              </a:rPr>
              <a:t>σ</a:t>
            </a:r>
            <a:r>
              <a:rPr lang="en-US" altLang="ja-JP" sz="2400" baseline="-25000" dirty="0" err="1" smtClean="0">
                <a:solidFill>
                  <a:srgbClr val="4D4D4D"/>
                </a:solidFill>
              </a:rPr>
              <a:t>R</a:t>
            </a:r>
            <a:r>
              <a:rPr lang="en-US" altLang="ja-JP" sz="2400" dirty="0" smtClean="0">
                <a:solidFill>
                  <a:srgbClr val="4D4D4D"/>
                </a:solidFill>
              </a:rPr>
              <a:t>, </a:t>
            </a:r>
            <a:r>
              <a:rPr lang="en-US" altLang="ja-JP" sz="2400" i="1" dirty="0" smtClean="0">
                <a:solidFill>
                  <a:srgbClr val="4D4D4D"/>
                </a:solidFill>
              </a:rPr>
              <a:t>E</a:t>
            </a:r>
            <a:r>
              <a:rPr lang="en-US" altLang="ja-JP" sz="2400" dirty="0" smtClean="0">
                <a:solidFill>
                  <a:srgbClr val="4D4D4D"/>
                </a:solidFill>
              </a:rPr>
              <a:t>(2+) and </a:t>
            </a:r>
            <a:r>
              <a:rPr lang="en-US" altLang="ja-JP" sz="2400" i="1" dirty="0" smtClean="0">
                <a:solidFill>
                  <a:srgbClr val="4D4D4D"/>
                </a:solidFill>
              </a:rPr>
              <a:t>E</a:t>
            </a:r>
            <a:r>
              <a:rPr lang="en-US" altLang="ja-JP" sz="2400" dirty="0" smtClean="0">
                <a:solidFill>
                  <a:srgbClr val="4D4D4D"/>
                </a:solidFill>
              </a:rPr>
              <a:t>(4+), B.E. and </a:t>
            </a:r>
            <a:r>
              <a:rPr lang="en-US" altLang="ja-JP" sz="2400" i="1" dirty="0" smtClean="0">
                <a:solidFill>
                  <a:srgbClr val="4D4D4D"/>
                </a:solidFill>
              </a:rPr>
              <a:t>S</a:t>
            </a:r>
            <a:r>
              <a:rPr lang="en-US" altLang="ja-JP" sz="2400" i="1" baseline="-25000" dirty="0" smtClean="0">
                <a:solidFill>
                  <a:srgbClr val="4D4D4D"/>
                </a:solidFill>
              </a:rPr>
              <a:t>n</a:t>
            </a:r>
            <a:r>
              <a:rPr lang="en-US" altLang="ja-JP" sz="2400" dirty="0" smtClean="0">
                <a:solidFill>
                  <a:srgbClr val="4D4D4D"/>
                </a:solidFill>
              </a:rPr>
              <a:t> systematically.</a:t>
            </a:r>
            <a:r>
              <a:rPr lang="ja-JP" altLang="en-US" sz="2400" dirty="0">
                <a:solidFill>
                  <a:srgbClr val="4D4D4D"/>
                </a:solidFill>
              </a:rPr>
              <a:t> </a:t>
            </a:r>
            <a:r>
              <a:rPr lang="en-US" altLang="ja-JP" sz="2400" dirty="0" smtClean="0">
                <a:solidFill>
                  <a:srgbClr val="4D4D4D"/>
                </a:solidFill>
              </a:rPr>
              <a:t>Therefore, AMD is highly reliable.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2271" y="40899"/>
            <a:ext cx="2367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solidFill>
                  <a:schemeClr val="bg1"/>
                </a:solidFill>
              </a:rPr>
              <a:t>Summary</a:t>
            </a:r>
            <a:endParaRPr lang="ja-JP" altLang="en-US" sz="4400" u="sng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017336" y="188640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12/12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22791" y="1916832"/>
            <a:ext cx="83852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ja-JP" sz="2400" dirty="0">
                <a:solidFill>
                  <a:srgbClr val="4D4D4D"/>
                </a:solidFill>
              </a:rPr>
              <a:t>As an experimental tool of </a:t>
            </a:r>
            <a:r>
              <a:rPr lang="en-US" altLang="ja-JP" sz="2400" dirty="0" smtClean="0">
                <a:solidFill>
                  <a:srgbClr val="4D4D4D"/>
                </a:solidFill>
              </a:rPr>
              <a:t>probing </a:t>
            </a:r>
            <a:r>
              <a:rPr lang="en-US" altLang="ja-JP" sz="2400" dirty="0">
                <a:solidFill>
                  <a:srgbClr val="4D4D4D"/>
                </a:solidFill>
              </a:rPr>
              <a:t>the deformation strength,  </a:t>
            </a: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measurements of </a:t>
            </a:r>
            <a:r>
              <a:rPr lang="en-US" altLang="ja-JP" sz="2400" dirty="0" err="1">
                <a:solidFill>
                  <a:schemeClr val="accent6">
                    <a:lumMod val="75000"/>
                  </a:schemeClr>
                </a:solidFill>
              </a:rPr>
              <a:t>σ</a:t>
            </a:r>
            <a:r>
              <a:rPr lang="en-US" altLang="ja-JP" sz="2400" baseline="-25000" dirty="0" err="1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</a:rPr>
              <a:t>are also quite useful</a:t>
            </a:r>
            <a:r>
              <a:rPr lang="en-US" altLang="ja-JP" sz="2400" dirty="0">
                <a:solidFill>
                  <a:srgbClr val="4D4D4D"/>
                </a:solidFill>
              </a:rPr>
              <a:t> in addition to measurements </a:t>
            </a:r>
            <a:r>
              <a:rPr lang="en-US" altLang="ja-JP" sz="2400" dirty="0" smtClean="0">
                <a:solidFill>
                  <a:srgbClr val="4D4D4D"/>
                </a:solidFill>
              </a:rPr>
              <a:t>of 2</a:t>
            </a:r>
            <a:r>
              <a:rPr lang="en-US" altLang="ja-JP" sz="2400" dirty="0">
                <a:solidFill>
                  <a:srgbClr val="4D4D4D"/>
                </a:solidFill>
              </a:rPr>
              <a:t>+ and 4+ excitation energies. ​</a:t>
            </a:r>
            <a:endParaRPr lang="en-US" altLang="ja-JP" sz="2400" dirty="0" smtClean="0">
              <a:solidFill>
                <a:srgbClr val="4D4D4D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22791" y="4820959"/>
            <a:ext cx="84256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solidFill>
                  <a:srgbClr val="4D4D4D"/>
                </a:solidFill>
              </a:rPr>
              <a:t>AMD calculations show that the island of inversion starts with </a:t>
            </a:r>
            <a:r>
              <a:rPr lang="en-US" altLang="ja-JP" sz="2400" i="1" dirty="0" smtClean="0">
                <a:solidFill>
                  <a:srgbClr val="4D4D4D"/>
                </a:solidFill>
              </a:rPr>
              <a:t>N</a:t>
            </a:r>
            <a:r>
              <a:rPr lang="en-US" altLang="ja-JP" sz="2400" dirty="0" smtClean="0">
                <a:solidFill>
                  <a:srgbClr val="4D4D4D"/>
                </a:solidFill>
              </a:rPr>
              <a:t>=19 and there exists a </a:t>
            </a: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“peninsula of large deformation” </a:t>
            </a:r>
            <a:r>
              <a:rPr lang="en-US" altLang="ja-JP" sz="2400" dirty="0" smtClean="0">
                <a:solidFill>
                  <a:srgbClr val="4D4D4D"/>
                </a:solidFill>
              </a:rPr>
              <a:t>between </a:t>
            </a:r>
            <a:r>
              <a:rPr lang="en-US" altLang="ja-JP" sz="2400" i="1" dirty="0" smtClean="0">
                <a:solidFill>
                  <a:srgbClr val="4D4D4D"/>
                </a:solidFill>
              </a:rPr>
              <a:t>N</a:t>
            </a:r>
            <a:r>
              <a:rPr lang="en-US" altLang="ja-JP" sz="2400" dirty="0" smtClean="0">
                <a:solidFill>
                  <a:srgbClr val="4D4D4D"/>
                </a:solidFill>
              </a:rPr>
              <a:t>=19 to 28.</a:t>
            </a:r>
          </a:p>
        </p:txBody>
      </p:sp>
    </p:spTree>
    <p:extLst>
      <p:ext uri="{BB962C8B-B14F-4D97-AF65-F5344CB8AC3E}">
        <p14:creationId xmlns:p14="http://schemas.microsoft.com/office/powerpoint/2010/main" val="408138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52271" y="40899"/>
            <a:ext cx="4998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solidFill>
                  <a:schemeClr val="bg1"/>
                </a:solidFill>
              </a:rPr>
              <a:t>Nuclear deformation</a:t>
            </a:r>
            <a:endParaRPr lang="en-US" altLang="ja-JP" sz="4400" baseline="-25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5245534" y="3727941"/>
                <a:ext cx="487249" cy="4042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gs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534" y="3727941"/>
                <a:ext cx="487249" cy="404213"/>
              </a:xfrm>
              <a:prstGeom prst="rect">
                <a:avLst/>
              </a:prstGeom>
              <a:blipFill rotWithShape="1">
                <a:blip r:embed="rId3"/>
                <a:stretch>
                  <a:fillRect l="-13750" r="-8750" b="-196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5275190" y="3266368"/>
                <a:ext cx="4151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190" y="3266368"/>
                <a:ext cx="415114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6176" r="-8824"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5275190" y="2195572"/>
                <a:ext cx="41511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b>
                          <m:r>
                            <a:rPr kumimoji="1" lang="en-US" altLang="ja-JP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190" y="2195572"/>
                <a:ext cx="41511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6176" r="-8824"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41"/>
          <p:cNvSpPr txBox="1"/>
          <p:nvPr/>
        </p:nvSpPr>
        <p:spPr>
          <a:xfrm>
            <a:off x="8172400" y="188640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1/12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37019" y="983630"/>
                <a:ext cx="836743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ü"/>
                </a:pPr>
                <a:r>
                  <a:rPr kumimoji="1" lang="en-US" altLang="ja-JP" sz="3200" dirty="0" smtClean="0"/>
                  <a:t>Usually, the deformation strength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ja-JP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en-US" sz="3200" dirty="0" smtClean="0"/>
                  <a:t> </a:t>
                </a:r>
                <a:r>
                  <a:rPr lang="en-US" altLang="ja-JP" sz="3200" dirty="0" smtClean="0"/>
                  <a:t>is determined from transition probabilities.</a:t>
                </a:r>
                <a:endParaRPr lang="ja-JP" altLang="en-US" sz="32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19" y="983630"/>
                <a:ext cx="8367430" cy="1077218"/>
              </a:xfrm>
              <a:prstGeom prst="rect">
                <a:avLst/>
              </a:prstGeom>
              <a:blipFill rotWithShape="0">
                <a:blip r:embed="rId6"/>
                <a:stretch>
                  <a:fillRect l="-1676" t="-6780" b="-175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/>
          <p:cNvSpPr txBox="1"/>
          <p:nvPr/>
        </p:nvSpPr>
        <p:spPr>
          <a:xfrm>
            <a:off x="237018" y="4531346"/>
            <a:ext cx="8549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kumimoji="1" lang="en-US" altLang="ja-JP" sz="3200" dirty="0" smtClean="0">
                <a:solidFill>
                  <a:srgbClr val="0070C0"/>
                </a:solidFill>
              </a:rPr>
              <a:t>Measurements for unstable nuclei are not easy.</a:t>
            </a:r>
            <a:endParaRPr kumimoji="1" lang="ja-JP" altLang="en-US" sz="3200" dirty="0" smtClean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/>
              <p:cNvSpPr/>
              <p:nvPr/>
            </p:nvSpPr>
            <p:spPr>
              <a:xfrm>
                <a:off x="1953109" y="5695402"/>
                <a:ext cx="13909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(4+)</m:t>
                    </m:r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37" name="正方形/長方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109" y="5695402"/>
                <a:ext cx="1390958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5677" t="-6579" r="-2620" b="-2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正方形/長方形 57"/>
              <p:cNvSpPr/>
              <p:nvPr/>
            </p:nvSpPr>
            <p:spPr>
              <a:xfrm>
                <a:off x="1953109" y="5216258"/>
                <a:ext cx="13909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ja-JP" sz="2400" i="1" smtClean="0">
                        <a:latin typeface="Cambria Math" panose="02040503050406030204" pitchFamily="18" charset="0"/>
                      </a:rPr>
                      <m:t>(2+)</m:t>
                    </m:r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8" name="正方形/長方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109" y="5216258"/>
                <a:ext cx="1390958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5677" t="-6667" r="-2620" b="-25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953109" y="6174545"/>
                <a:ext cx="3511539" cy="4948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4/2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(4+)/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2+</m:t>
                        </m:r>
                      </m:e>
                    </m:d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109" y="6174545"/>
                <a:ext cx="3511539" cy="494815"/>
              </a:xfrm>
              <a:prstGeom prst="rect">
                <a:avLst/>
              </a:prstGeom>
              <a:blipFill rotWithShape="1">
                <a:blip r:embed="rId9"/>
                <a:stretch>
                  <a:fillRect l="-2257" t="-4938" b="-172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左中かっこ 3"/>
          <p:cNvSpPr/>
          <p:nvPr/>
        </p:nvSpPr>
        <p:spPr>
          <a:xfrm>
            <a:off x="1585960" y="5224969"/>
            <a:ext cx="360040" cy="1422738"/>
          </a:xfrm>
          <a:prstGeom prst="leftBrace">
            <a:avLst/>
          </a:prstGeom>
          <a:ln w="285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226" y="1841191"/>
            <a:ext cx="290145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テキスト ボックス 37"/>
          <p:cNvSpPr txBox="1"/>
          <p:nvPr/>
        </p:nvSpPr>
        <p:spPr>
          <a:xfrm rot="17976540">
            <a:off x="1238356" y="2675808"/>
            <a:ext cx="10390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000000"/>
                </a:solidFill>
                <a:latin typeface="Arial" charset="0"/>
              </a:rPr>
              <a:t>rotation</a:t>
            </a:r>
            <a:endParaRPr lang="ja-JP" altLang="en-US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" name="下矢印 34"/>
          <p:cNvSpPr/>
          <p:nvPr/>
        </p:nvSpPr>
        <p:spPr>
          <a:xfrm>
            <a:off x="4271716" y="3451033"/>
            <a:ext cx="300284" cy="467725"/>
          </a:xfrm>
          <a:prstGeom prst="downArrow">
            <a:avLst>
              <a:gd name="adj1" fmla="val 18856"/>
              <a:gd name="adj2" fmla="val 726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/>
          <p:cNvCxnSpPr/>
          <p:nvPr/>
        </p:nvCxnSpPr>
        <p:spPr>
          <a:xfrm>
            <a:off x="4211960" y="3446584"/>
            <a:ext cx="90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4211960" y="2399809"/>
            <a:ext cx="90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4211960" y="3920684"/>
            <a:ext cx="90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4613662" y="3459256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00000"/>
                </a:solidFill>
              </a:rPr>
              <a:t>E2</a:t>
            </a:r>
            <a:endParaRPr kumimoji="1" lang="ja-JP" altLang="en-US" sz="2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52271" y="40899"/>
            <a:ext cx="59690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solidFill>
                  <a:schemeClr val="bg1"/>
                </a:solidFill>
              </a:rPr>
              <a:t>Systematic measurement</a:t>
            </a:r>
            <a:endParaRPr lang="en-US" altLang="ja-JP" sz="4400" baseline="-25000" dirty="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8172400" y="188640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2/12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3905493" y="1412776"/>
            <a:ext cx="4423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US" altLang="ja-JP" i="1" dirty="0" err="1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Doornenbal</a:t>
            </a:r>
            <a:r>
              <a:rPr lang="en-US" altLang="ja-JP" i="1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et al., PRL111, 212502 (2013).</a:t>
            </a:r>
            <a:endParaRPr lang="ja-JP" altLang="en-US" i="1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41284" y="970337"/>
            <a:ext cx="8364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kumimoji="1" lang="en-US" altLang="ja-JP" sz="2400" i="1" dirty="0" smtClean="0">
                <a:solidFill>
                  <a:srgbClr val="4D4D4D"/>
                </a:solidFill>
              </a:rPr>
              <a:t>E</a:t>
            </a:r>
            <a:r>
              <a:rPr kumimoji="1" lang="en-US" altLang="ja-JP" sz="2400" dirty="0" smtClean="0">
                <a:solidFill>
                  <a:srgbClr val="4D4D4D"/>
                </a:solidFill>
              </a:rPr>
              <a:t>(2+) and </a:t>
            </a:r>
            <a:r>
              <a:rPr kumimoji="1" lang="en-US" altLang="ja-JP" sz="2400" i="1" dirty="0" smtClean="0">
                <a:solidFill>
                  <a:srgbClr val="4D4D4D"/>
                </a:solidFill>
              </a:rPr>
              <a:t>E</a:t>
            </a:r>
            <a:r>
              <a:rPr kumimoji="1" lang="en-US" altLang="ja-JP" sz="2400" dirty="0" smtClean="0">
                <a:solidFill>
                  <a:srgbClr val="4D4D4D"/>
                </a:solidFill>
              </a:rPr>
              <a:t>(4+) were measured, for example, for Mg isotopes.</a:t>
            </a:r>
            <a:endParaRPr kumimoji="1" lang="ja-JP" altLang="en-US" sz="2400" dirty="0" smtClean="0">
              <a:solidFill>
                <a:srgbClr val="4D4D4D"/>
              </a:solidFill>
            </a:endParaRPr>
          </a:p>
        </p:txBody>
      </p:sp>
      <p:pic>
        <p:nvPicPr>
          <p:cNvPr id="29" name="Picture 2" descr="http://www.nishina.riken.jp/collaboration/SUNFLOWER/images/seastar/twopl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628" y="2996952"/>
            <a:ext cx="4326516" cy="292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正方形/長方形 30"/>
          <p:cNvSpPr/>
          <p:nvPr/>
        </p:nvSpPr>
        <p:spPr>
          <a:xfrm>
            <a:off x="395536" y="3570237"/>
            <a:ext cx="2617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ja-JP" sz="2800" b="1" dirty="0">
                <a:solidFill>
                  <a:srgbClr val="4D4D4D"/>
                </a:solidFill>
                <a:latin typeface="+mj-lt"/>
              </a:rPr>
              <a:t>SEASTAR project</a:t>
            </a:r>
            <a:endParaRPr lang="en-US" altLang="ja-JP" sz="2800" b="1" i="0" dirty="0">
              <a:solidFill>
                <a:srgbClr val="4D4D4D"/>
              </a:solidFill>
              <a:effectLst/>
              <a:latin typeface="+mj-lt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606219" y="4022047"/>
            <a:ext cx="3830933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ja-JP" sz="2400" dirty="0">
                <a:solidFill>
                  <a:srgbClr val="C00000"/>
                </a:solidFill>
                <a:latin typeface="+mj-lt"/>
              </a:rPr>
              <a:t>S</a:t>
            </a:r>
            <a:r>
              <a:rPr lang="en-US" altLang="ja-JP" sz="2400" dirty="0">
                <a:solidFill>
                  <a:srgbClr val="4D4D4D"/>
                </a:solidFill>
                <a:latin typeface="+mj-lt"/>
              </a:rPr>
              <a:t>hell </a:t>
            </a:r>
            <a:r>
              <a:rPr lang="en-US" altLang="ja-JP" sz="2400" dirty="0">
                <a:solidFill>
                  <a:srgbClr val="C00000"/>
                </a:solidFill>
                <a:latin typeface="+mj-lt"/>
              </a:rPr>
              <a:t>E</a:t>
            </a:r>
            <a:r>
              <a:rPr lang="en-US" altLang="ja-JP" sz="2400" dirty="0">
                <a:solidFill>
                  <a:srgbClr val="4D4D4D"/>
                </a:solidFill>
                <a:latin typeface="+mj-lt"/>
              </a:rPr>
              <a:t>volution </a:t>
            </a:r>
            <a:r>
              <a:rPr lang="en-US" altLang="ja-JP" sz="2400" dirty="0">
                <a:solidFill>
                  <a:srgbClr val="C00000"/>
                </a:solidFill>
                <a:latin typeface="+mj-lt"/>
              </a:rPr>
              <a:t>A</a:t>
            </a:r>
            <a:r>
              <a:rPr lang="en-US" altLang="ja-JP" sz="2400" dirty="0">
                <a:solidFill>
                  <a:srgbClr val="4D4D4D"/>
                </a:solidFill>
                <a:latin typeface="+mj-lt"/>
              </a:rPr>
              <a:t>nd </a:t>
            </a:r>
            <a:r>
              <a:rPr lang="en-US" altLang="ja-JP" sz="2400" dirty="0">
                <a:solidFill>
                  <a:srgbClr val="C00000"/>
                </a:solidFill>
                <a:latin typeface="+mj-lt"/>
              </a:rPr>
              <a:t>S</a:t>
            </a:r>
            <a:r>
              <a:rPr lang="en-US" altLang="ja-JP" sz="2400" dirty="0">
                <a:solidFill>
                  <a:srgbClr val="4D4D4D"/>
                </a:solidFill>
                <a:latin typeface="+mj-lt"/>
              </a:rPr>
              <a:t>earch for </a:t>
            </a:r>
            <a:r>
              <a:rPr lang="en-US" altLang="ja-JP" sz="2400" dirty="0">
                <a:solidFill>
                  <a:srgbClr val="C00000"/>
                </a:solidFill>
                <a:latin typeface="+mj-lt"/>
              </a:rPr>
              <a:t>T</a:t>
            </a:r>
            <a:r>
              <a:rPr lang="en-US" altLang="ja-JP" sz="2400" dirty="0">
                <a:solidFill>
                  <a:srgbClr val="4D4D4D"/>
                </a:solidFill>
                <a:latin typeface="+mj-lt"/>
              </a:rPr>
              <a:t>wo-plus energies </a:t>
            </a:r>
            <a:r>
              <a:rPr lang="en-US" altLang="ja-JP" sz="2400" dirty="0">
                <a:solidFill>
                  <a:srgbClr val="C00000"/>
                </a:solidFill>
                <a:latin typeface="+mj-lt"/>
              </a:rPr>
              <a:t>A</a:t>
            </a:r>
            <a:r>
              <a:rPr lang="en-US" altLang="ja-JP" sz="2400" dirty="0">
                <a:solidFill>
                  <a:srgbClr val="4D4D4D"/>
                </a:solidFill>
                <a:latin typeface="+mj-lt"/>
              </a:rPr>
              <a:t>t </a:t>
            </a:r>
            <a:r>
              <a:rPr lang="en-US" altLang="ja-JP" sz="2400" dirty="0">
                <a:solidFill>
                  <a:srgbClr val="C00000"/>
                </a:solidFill>
                <a:latin typeface="+mj-lt"/>
              </a:rPr>
              <a:t>R</a:t>
            </a:r>
            <a:r>
              <a:rPr lang="en-US" altLang="ja-JP" sz="2400" dirty="0">
                <a:solidFill>
                  <a:srgbClr val="4D4D4D"/>
                </a:solidFill>
                <a:latin typeface="+mj-lt"/>
              </a:rPr>
              <a:t>IBF</a:t>
            </a:r>
            <a:endParaRPr lang="ja-JP" altLang="en-US" sz="2400" dirty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683568" y="4794373"/>
            <a:ext cx="37150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http://www.nishina.riken.jp/collaboration/SUNFLOWER/experiment/seastar/index.html</a:t>
            </a:r>
          </a:p>
        </p:txBody>
      </p:sp>
      <p:sp>
        <p:nvSpPr>
          <p:cNvPr id="2" name="円/楕円 1"/>
          <p:cNvSpPr/>
          <p:nvPr/>
        </p:nvSpPr>
        <p:spPr>
          <a:xfrm rot="3182329">
            <a:off x="6752447" y="2575868"/>
            <a:ext cx="751316" cy="3455702"/>
          </a:xfrm>
          <a:prstGeom prst="ellipse">
            <a:avLst/>
          </a:prstGeom>
          <a:solidFill>
            <a:schemeClr val="accent6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9552" y="3284984"/>
            <a:ext cx="1401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</a:t>
            </a:r>
            <a:endParaRPr kumimoji="1" lang="ja-JP" altLang="en-US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2001397" y="1497635"/>
            <a:ext cx="527489" cy="548625"/>
          </a:xfrm>
          <a:prstGeom prst="downArrow">
            <a:avLst>
              <a:gd name="adj1" fmla="val 38828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236456" y="2102324"/>
            <a:ext cx="8656024" cy="838564"/>
          </a:xfrm>
          <a:prstGeom prst="roundRect">
            <a:avLst>
              <a:gd name="adj" fmla="val 11806"/>
            </a:avLst>
          </a:prstGeom>
          <a:noFill/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</a:rPr>
              <a:t>Systematic measurements for </a:t>
            </a:r>
            <a:r>
              <a:rPr lang="en-US" altLang="ja-JP" sz="2400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</a:rPr>
              <a:t>(2+), </a:t>
            </a:r>
            <a:r>
              <a:rPr lang="en-US" altLang="ja-JP" sz="2400" i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</a:rPr>
              <a:t>(4+) </a:t>
            </a:r>
            <a:r>
              <a:rPr lang="en-US" altLang="ja-JP" sz="2400" dirty="0">
                <a:solidFill>
                  <a:srgbClr val="4D4D4D"/>
                </a:solidFill>
              </a:rPr>
              <a:t>are quite </a:t>
            </a:r>
            <a:r>
              <a:rPr lang="en-US" altLang="ja-JP" sz="2400" dirty="0" smtClean="0">
                <a:solidFill>
                  <a:srgbClr val="4D4D4D"/>
                </a:solidFill>
              </a:rPr>
              <a:t>important</a:t>
            </a:r>
          </a:p>
          <a:p>
            <a:pPr algn="ctr"/>
            <a:r>
              <a:rPr lang="en-US" altLang="ja-JP" sz="2400" dirty="0" smtClean="0">
                <a:solidFill>
                  <a:srgbClr val="4D4D4D"/>
                </a:solidFill>
              </a:rPr>
              <a:t>to </a:t>
            </a:r>
            <a:r>
              <a:rPr lang="en-US" altLang="ja-JP" sz="2400" dirty="0">
                <a:solidFill>
                  <a:srgbClr val="4D4D4D"/>
                </a:solidFill>
              </a:rPr>
              <a:t>clarify the structure of unstable nuclei such as </a:t>
            </a:r>
            <a:r>
              <a:rPr lang="en-US" altLang="ja-JP" sz="2400" dirty="0" err="1">
                <a:solidFill>
                  <a:srgbClr val="4D4D4D"/>
                </a:solidFill>
              </a:rPr>
              <a:t>magicity</a:t>
            </a:r>
            <a:r>
              <a:rPr lang="en-US" altLang="ja-JP" sz="2400" dirty="0">
                <a:solidFill>
                  <a:srgbClr val="4D4D4D"/>
                </a:solidFill>
              </a:rPr>
              <a:t>.</a:t>
            </a:r>
            <a:endParaRPr lang="ja-JP" altLang="en-US" sz="2400" dirty="0">
              <a:solidFill>
                <a:srgbClr val="4D4D4D"/>
              </a:solidFill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236456" y="5445224"/>
            <a:ext cx="8656024" cy="1162816"/>
            <a:chOff x="236456" y="5445224"/>
            <a:chExt cx="8656024" cy="1162816"/>
          </a:xfrm>
        </p:grpSpPr>
        <p:sp>
          <p:nvSpPr>
            <p:cNvPr id="20" name="角丸四角形 19"/>
            <p:cNvSpPr/>
            <p:nvPr/>
          </p:nvSpPr>
          <p:spPr>
            <a:xfrm>
              <a:off x="236456" y="6132765"/>
              <a:ext cx="8656024" cy="475275"/>
            </a:xfrm>
            <a:prstGeom prst="roundRect">
              <a:avLst>
                <a:gd name="adj" fmla="val 15343"/>
              </a:avLst>
            </a:prstGeom>
            <a:noFill/>
            <a:ln w="952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600" b="1" dirty="0">
                  <a:solidFill>
                    <a:schemeClr val="accent6">
                      <a:lumMod val="75000"/>
                    </a:schemeClr>
                  </a:solidFill>
                </a:rPr>
                <a:t>Systematic</a:t>
              </a:r>
              <a:r>
                <a:rPr lang="ja-JP" altLang="en-US" sz="2600" b="1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altLang="ja-JP" sz="2600" b="1" dirty="0">
                  <a:solidFill>
                    <a:schemeClr val="accent6">
                      <a:lumMod val="75000"/>
                    </a:schemeClr>
                  </a:solidFill>
                </a:rPr>
                <a:t>measurements of </a:t>
              </a:r>
              <a:r>
                <a:rPr lang="en-US" altLang="ja-JP" sz="2600" b="1" dirty="0" err="1">
                  <a:solidFill>
                    <a:schemeClr val="accent6">
                      <a:lumMod val="75000"/>
                    </a:schemeClr>
                  </a:solidFill>
                </a:rPr>
                <a:t>σ</a:t>
              </a:r>
              <a:r>
                <a:rPr lang="en-US" altLang="ja-JP" sz="2600" b="1" baseline="-25000" dirty="0" err="1">
                  <a:solidFill>
                    <a:schemeClr val="accent6">
                      <a:lumMod val="75000"/>
                    </a:schemeClr>
                  </a:solidFill>
                </a:rPr>
                <a:t>R</a:t>
              </a:r>
              <a:r>
                <a:rPr lang="en-US" altLang="ja-JP" sz="2600" dirty="0">
                  <a:solidFill>
                    <a:srgbClr val="4D4D4D"/>
                  </a:solidFill>
                </a:rPr>
                <a:t> in addition to </a:t>
              </a:r>
              <a:r>
                <a:rPr lang="en-US" altLang="ja-JP" sz="2600" i="1" dirty="0">
                  <a:solidFill>
                    <a:srgbClr val="4D4D4D"/>
                  </a:solidFill>
                </a:rPr>
                <a:t>E</a:t>
              </a:r>
              <a:r>
                <a:rPr lang="en-US" altLang="ja-JP" sz="2600" dirty="0">
                  <a:solidFill>
                    <a:srgbClr val="4D4D4D"/>
                  </a:solidFill>
                </a:rPr>
                <a:t>(2+) and </a:t>
              </a:r>
              <a:r>
                <a:rPr lang="en-US" altLang="ja-JP" sz="2600" i="1" dirty="0">
                  <a:solidFill>
                    <a:srgbClr val="4D4D4D"/>
                  </a:solidFill>
                </a:rPr>
                <a:t>E</a:t>
              </a:r>
              <a:r>
                <a:rPr lang="en-US" altLang="ja-JP" sz="2600" dirty="0">
                  <a:solidFill>
                    <a:srgbClr val="4D4D4D"/>
                  </a:solidFill>
                </a:rPr>
                <a:t>(4+)</a:t>
              </a:r>
            </a:p>
          </p:txBody>
        </p:sp>
        <p:sp>
          <p:nvSpPr>
            <p:cNvPr id="22" name="下矢印 21"/>
            <p:cNvSpPr/>
            <p:nvPr/>
          </p:nvSpPr>
          <p:spPr>
            <a:xfrm>
              <a:off x="2001397" y="5445224"/>
              <a:ext cx="527489" cy="548625"/>
            </a:xfrm>
            <a:prstGeom prst="downArrow">
              <a:avLst>
                <a:gd name="adj1" fmla="val 38828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7337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矢印コネクタ 3"/>
          <p:cNvCxnSpPr/>
          <p:nvPr/>
        </p:nvCxnSpPr>
        <p:spPr>
          <a:xfrm>
            <a:off x="7784928" y="4807052"/>
            <a:ext cx="94731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2346" y="3948061"/>
            <a:ext cx="1718046" cy="171804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右矢印 13"/>
          <p:cNvSpPr/>
          <p:nvPr/>
        </p:nvSpPr>
        <p:spPr bwMode="auto">
          <a:xfrm>
            <a:off x="153221" y="3213957"/>
            <a:ext cx="602355" cy="400230"/>
          </a:xfrm>
          <a:prstGeom prst="rightArrow">
            <a:avLst>
              <a:gd name="adj1" fmla="val 50000"/>
              <a:gd name="adj2" fmla="val 85134"/>
            </a:avLst>
          </a:prstGeom>
          <a:solidFill>
            <a:srgbClr val="FFC000"/>
          </a:solidFill>
          <a:ln>
            <a:solidFill>
              <a:srgbClr val="B489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79987" y="1021367"/>
            <a:ext cx="8384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0" lang="en-US" altLang="ja-JP" sz="3200" kern="0" dirty="0" smtClean="0">
                <a:solidFill>
                  <a:srgbClr val="4D4D4D"/>
                </a:solidFill>
              </a:rPr>
              <a:t>Nuclear deformation can be determined from </a:t>
            </a:r>
            <a:r>
              <a:rPr kumimoji="0" lang="en-US" altLang="ja-JP" sz="3200" kern="0" dirty="0" err="1" smtClean="0">
                <a:solidFill>
                  <a:srgbClr val="4D4D4D"/>
                </a:solidFill>
              </a:rPr>
              <a:t>σ</a:t>
            </a:r>
            <a:r>
              <a:rPr kumimoji="0" lang="en-US" altLang="ja-JP" sz="3200" kern="0" baseline="-25000" dirty="0" err="1" smtClean="0">
                <a:solidFill>
                  <a:srgbClr val="4D4D4D"/>
                </a:solidFill>
              </a:rPr>
              <a:t>R</a:t>
            </a:r>
            <a:r>
              <a:rPr kumimoji="0" lang="en-US" altLang="ja-JP" sz="3200" kern="0" dirty="0" smtClean="0">
                <a:solidFill>
                  <a:srgbClr val="4D4D4D"/>
                </a:solidFill>
              </a:rPr>
              <a:t>.</a:t>
            </a:r>
            <a:endParaRPr lang="ja-JP" altLang="en-US" sz="3200" kern="0" dirty="0">
              <a:solidFill>
                <a:srgbClr val="4D4D4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32" y="2274773"/>
            <a:ext cx="2371984" cy="237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0" name="直線矢印コネクタ 59"/>
          <p:cNvCxnSpPr/>
          <p:nvPr/>
        </p:nvCxnSpPr>
        <p:spPr>
          <a:xfrm>
            <a:off x="1732712" y="4234510"/>
            <a:ext cx="5518850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>
            <a:endCxn id="94" idx="0"/>
          </p:cNvCxnSpPr>
          <p:nvPr/>
        </p:nvCxnSpPr>
        <p:spPr>
          <a:xfrm>
            <a:off x="1729824" y="3478080"/>
            <a:ext cx="5656610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6119796" y="2545405"/>
                <a:ext cx="2628668" cy="46166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400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r>
                        <a:rPr lang="en-US" altLang="ja-JP" sz="24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≒</m:t>
                      </m:r>
                      <m:r>
                        <a:rPr lang="en-US" altLang="ja-JP" sz="24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altLang="ja-JP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24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P</m:t>
                                  </m:r>
                                </m:sub>
                              </m:sSub>
                              <m:r>
                                <a:rPr lang="en-US" altLang="ja-JP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2400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T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ja-JP" sz="2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796" y="2545405"/>
                <a:ext cx="262866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テキスト ボックス 54"/>
          <p:cNvSpPr txBox="1"/>
          <p:nvPr/>
        </p:nvSpPr>
        <p:spPr>
          <a:xfrm>
            <a:off x="899592" y="4753412"/>
            <a:ext cx="1634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4D4D4D"/>
                </a:solidFill>
              </a:rPr>
              <a:t>Projectile</a:t>
            </a:r>
          </a:p>
          <a:p>
            <a:pPr algn="ctr"/>
            <a:r>
              <a:rPr lang="ja-JP" altLang="en-US" sz="2400" dirty="0" smtClean="0">
                <a:solidFill>
                  <a:srgbClr val="4D4D4D"/>
                </a:solidFill>
              </a:rPr>
              <a:t>（</a:t>
            </a:r>
            <a:r>
              <a:rPr lang="en-US" altLang="ja-JP" sz="2400" dirty="0" smtClean="0">
                <a:solidFill>
                  <a:srgbClr val="4D4D4D"/>
                </a:solidFill>
              </a:rPr>
              <a:t>Spherical</a:t>
            </a:r>
            <a:r>
              <a:rPr lang="ja-JP" altLang="en-US" sz="2400" dirty="0" smtClean="0">
                <a:solidFill>
                  <a:srgbClr val="4D4D4D"/>
                </a:solidFill>
              </a:rPr>
              <a:t>）</a:t>
            </a:r>
            <a:endParaRPr lang="ja-JP" altLang="en-US" sz="2400" dirty="0">
              <a:solidFill>
                <a:srgbClr val="4D4D4D"/>
              </a:solidFill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5385783" y="5317105"/>
            <a:ext cx="1638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Target</a:t>
            </a:r>
            <a:r>
              <a:rPr lang="ja-JP" altLang="en-US" sz="2400" dirty="0" smtClean="0">
                <a:solidFill>
                  <a:prstClr val="black"/>
                </a:solidFill>
              </a:rPr>
              <a:t>（</a:t>
            </a:r>
            <a:r>
              <a:rPr lang="en-US" altLang="ja-JP" sz="2400" baseline="30000" dirty="0" smtClean="0">
                <a:solidFill>
                  <a:prstClr val="black"/>
                </a:solidFill>
              </a:rPr>
              <a:t>12</a:t>
            </a:r>
            <a:r>
              <a:rPr lang="en-US" altLang="ja-JP" sz="2400" dirty="0" smtClean="0">
                <a:solidFill>
                  <a:prstClr val="black"/>
                </a:solidFill>
              </a:rPr>
              <a:t>C</a:t>
            </a:r>
            <a:r>
              <a:rPr lang="ja-JP" altLang="en-US" sz="2400" dirty="0" smtClean="0">
                <a:solidFill>
                  <a:prstClr val="black"/>
                </a:solidFill>
              </a:rPr>
              <a:t>）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70" name="右矢印 69"/>
          <p:cNvSpPr/>
          <p:nvPr/>
        </p:nvSpPr>
        <p:spPr bwMode="auto">
          <a:xfrm rot="5400000">
            <a:off x="1359093" y="3770880"/>
            <a:ext cx="747239" cy="180021"/>
          </a:xfrm>
          <a:prstGeom prst="rightArrow">
            <a:avLst>
              <a:gd name="adj1" fmla="val 50000"/>
              <a:gd name="adj2" fmla="val 8983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200" smtClean="0">
              <a:solidFill>
                <a:srgbClr val="F79646">
                  <a:lumMod val="20000"/>
                  <a:lumOff val="80000"/>
                </a:srgbClr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正方形/長方形 57"/>
              <p:cNvSpPr/>
              <p:nvPr/>
            </p:nvSpPr>
            <p:spPr>
              <a:xfrm>
                <a:off x="1734810" y="3589574"/>
                <a:ext cx="6350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 smtClean="0">
                              <a:solidFill>
                                <a:srgbClr val="F79646">
                                  <a:lumMod val="20000"/>
                                  <a:lumOff val="80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rgbClr val="F79646">
                                  <a:lumMod val="20000"/>
                                  <a:lumOff val="80000"/>
                                </a:srgbClr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srgbClr val="F79646">
                                  <a:lumMod val="20000"/>
                                  <a:lumOff val="80000"/>
                                </a:srgbClr>
                              </a:solidFill>
                              <a:latin typeface="Cambria Math"/>
                            </a:rPr>
                            <m:t>𝑷</m:t>
                          </m:r>
                        </m:sub>
                      </m:sSub>
                    </m:oMath>
                  </m:oMathPara>
                </a14:m>
                <a:endParaRPr lang="ja-JP" altLang="en-US" sz="2400" b="1" dirty="0">
                  <a:solidFill>
                    <a:srgbClr val="F79646">
                      <a:lumMod val="20000"/>
                      <a:lumOff val="80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58" name="正方形/長方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810" y="3589574"/>
                <a:ext cx="635046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37016"/>
            <a:ext cx="1779314" cy="3908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円/楕円 81"/>
          <p:cNvSpPr/>
          <p:nvPr/>
        </p:nvSpPr>
        <p:spPr>
          <a:xfrm>
            <a:off x="2915816" y="2521116"/>
            <a:ext cx="1923330" cy="192333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FF00FF"/>
              </a:solidFill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3139723" y="4753412"/>
            <a:ext cx="1629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00000"/>
                </a:solidFill>
              </a:rPr>
              <a:t>Projectile</a:t>
            </a:r>
          </a:p>
          <a:p>
            <a:r>
              <a:rPr lang="en-US" altLang="ja-JP" sz="2400" dirty="0" smtClean="0">
                <a:solidFill>
                  <a:srgbClr val="C00000"/>
                </a:solidFill>
              </a:rPr>
              <a:t>(Deformed)</a:t>
            </a:r>
            <a:endParaRPr lang="ja-JP" altLang="en-US" sz="2400" dirty="0">
              <a:solidFill>
                <a:srgbClr val="C00000"/>
              </a:solidFill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6904606" y="3226696"/>
            <a:ext cx="1139018" cy="3154632"/>
            <a:chOff x="9149980" y="2916541"/>
            <a:chExt cx="894637" cy="2645006"/>
          </a:xfrm>
        </p:grpSpPr>
        <p:sp>
          <p:nvSpPr>
            <p:cNvPr id="34" name="円/楕円 33"/>
            <p:cNvSpPr/>
            <p:nvPr/>
          </p:nvSpPr>
          <p:spPr>
            <a:xfrm>
              <a:off x="9149988" y="2916541"/>
              <a:ext cx="894629" cy="2645006"/>
            </a:xfrm>
            <a:prstGeom prst="ellipse">
              <a:avLst/>
            </a:prstGeom>
            <a:solidFill>
              <a:srgbClr val="00B05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79646">
                    <a:lumMod val="75000"/>
                  </a:srgbClr>
                </a:solidFill>
              </a:endParaRPr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9149980" y="2916541"/>
              <a:ext cx="894628" cy="26450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6939120" y="3478080"/>
            <a:ext cx="894628" cy="2645006"/>
            <a:chOff x="9149980" y="2916541"/>
            <a:chExt cx="894628" cy="2645006"/>
          </a:xfrm>
        </p:grpSpPr>
        <p:sp>
          <p:nvSpPr>
            <p:cNvPr id="94" name="円/楕円 93"/>
            <p:cNvSpPr/>
            <p:nvPr/>
          </p:nvSpPr>
          <p:spPr>
            <a:xfrm>
              <a:off x="9149980" y="2916541"/>
              <a:ext cx="894628" cy="2645006"/>
            </a:xfrm>
            <a:prstGeom prst="ellipse">
              <a:avLst/>
            </a:prstGeom>
            <a:solidFill>
              <a:schemeClr val="accent6">
                <a:lumMod val="75000"/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F79646">
                    <a:lumMod val="75000"/>
                  </a:srgbClr>
                </a:solidFill>
              </a:endParaRPr>
            </a:p>
          </p:txBody>
        </p:sp>
        <p:sp>
          <p:nvSpPr>
            <p:cNvPr id="2" name="円/楕円 1"/>
            <p:cNvSpPr/>
            <p:nvPr/>
          </p:nvSpPr>
          <p:spPr>
            <a:xfrm>
              <a:off x="9149980" y="2916541"/>
              <a:ext cx="894628" cy="26450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9218047" y="3146166"/>
              <a:ext cx="675967" cy="218575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円/楕円 29"/>
            <p:cNvSpPr/>
            <p:nvPr/>
          </p:nvSpPr>
          <p:spPr>
            <a:xfrm>
              <a:off x="9260259" y="3391497"/>
              <a:ext cx="465220" cy="169509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1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0" t="13095" r="36717" b="12594"/>
          <a:stretch/>
        </p:blipFill>
        <p:spPr bwMode="auto">
          <a:xfrm>
            <a:off x="6665306" y="4171033"/>
            <a:ext cx="796544" cy="127670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右矢印 70"/>
          <p:cNvSpPr/>
          <p:nvPr/>
        </p:nvSpPr>
        <p:spPr bwMode="auto">
          <a:xfrm rot="16200000">
            <a:off x="6977465" y="4433635"/>
            <a:ext cx="548193" cy="175755"/>
          </a:xfrm>
          <a:prstGeom prst="rightArrow">
            <a:avLst>
              <a:gd name="adj1" fmla="val 50000"/>
              <a:gd name="adj2" fmla="val 8983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1200" smtClean="0">
              <a:solidFill>
                <a:prstClr val="black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正方形/長方形 82"/>
              <p:cNvSpPr/>
              <p:nvPr/>
            </p:nvSpPr>
            <p:spPr>
              <a:xfrm>
                <a:off x="6669110" y="4369204"/>
                <a:ext cx="6350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altLang="ja-JP" sz="2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𝑻</m:t>
                          </m:r>
                        </m:sub>
                      </m:sSub>
                    </m:oMath>
                  </m:oMathPara>
                </a14:m>
                <a:endParaRPr lang="ja-JP" altLang="en-US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3" name="正方形/長方形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110" y="4369204"/>
                <a:ext cx="635046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矢印コネクタ 37"/>
          <p:cNvCxnSpPr>
            <a:endCxn id="34" idx="0"/>
          </p:cNvCxnSpPr>
          <p:nvPr/>
        </p:nvCxnSpPr>
        <p:spPr>
          <a:xfrm>
            <a:off x="3877481" y="3210546"/>
            <a:ext cx="3596639" cy="1615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5675800" y="4807052"/>
            <a:ext cx="105810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4373579" y="1946043"/>
            <a:ext cx="3685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dirty="0" smtClean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cf. Angular Momentum Projection</a:t>
            </a:r>
            <a:endParaRPr lang="ja-JP" altLang="en-US" sz="2000" i="1" dirty="0">
              <a:solidFill>
                <a:srgbClr val="4D4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52271" y="40899"/>
            <a:ext cx="4825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solidFill>
                  <a:schemeClr val="bg1"/>
                </a:solidFill>
              </a:rPr>
              <a:t>Deformation </a:t>
            </a:r>
            <a:r>
              <a:rPr lang="en-US" altLang="ja-JP" sz="4400" dirty="0">
                <a:solidFill>
                  <a:schemeClr val="bg1"/>
                </a:solidFill>
              </a:rPr>
              <a:t>and </a:t>
            </a:r>
            <a:r>
              <a:rPr lang="el-GR" altLang="ja-JP" sz="4400" dirty="0">
                <a:solidFill>
                  <a:schemeClr val="bg1"/>
                </a:solidFill>
              </a:rPr>
              <a:t>σ</a:t>
            </a:r>
            <a:r>
              <a:rPr lang="en-US" altLang="ja-JP" sz="4400" baseline="-25000" dirty="0" smtClean="0">
                <a:solidFill>
                  <a:schemeClr val="bg1"/>
                </a:solidFill>
              </a:rPr>
              <a:t>R</a:t>
            </a:r>
            <a:endParaRPr lang="en-US" altLang="ja-JP" sz="4400" baseline="-25000" dirty="0">
              <a:solidFill>
                <a:schemeClr val="bg1"/>
              </a:solidFill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755576" y="5891350"/>
            <a:ext cx="4247879" cy="554475"/>
            <a:chOff x="581032" y="5849537"/>
            <a:chExt cx="4247879" cy="554475"/>
          </a:xfrm>
        </p:grpSpPr>
        <p:sp>
          <p:nvSpPr>
            <p:cNvPr id="37" name="角丸四角形 36"/>
            <p:cNvSpPr/>
            <p:nvPr/>
          </p:nvSpPr>
          <p:spPr>
            <a:xfrm>
              <a:off x="581032" y="5849537"/>
              <a:ext cx="4247879" cy="554475"/>
            </a:xfrm>
            <a:prstGeom prst="roundRect">
              <a:avLst>
                <a:gd name="adj" fmla="val 2169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721928" y="5865164"/>
              <a:ext cx="396608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800" dirty="0"/>
                <a:t>Deformation enhances </a:t>
              </a:r>
              <a:r>
                <a:rPr lang="en-US" altLang="ja-JP" sz="2800" dirty="0" err="1" smtClean="0"/>
                <a:t>σ</a:t>
              </a:r>
              <a:r>
                <a:rPr lang="en-US" altLang="ja-JP" sz="2800" baseline="-25000" dirty="0" err="1" smtClean="0"/>
                <a:t>R</a:t>
              </a:r>
              <a:r>
                <a:rPr lang="en-US" altLang="ja-JP" sz="2800" dirty="0" smtClean="0"/>
                <a:t>.</a:t>
              </a:r>
              <a:endParaRPr lang="en-US" altLang="ja-JP" sz="2800" dirty="0"/>
            </a:p>
          </p:txBody>
        </p:sp>
      </p:grpSp>
      <p:sp>
        <p:nvSpPr>
          <p:cNvPr id="40" name="テキスト ボックス 39"/>
          <p:cNvSpPr txBox="1"/>
          <p:nvPr/>
        </p:nvSpPr>
        <p:spPr>
          <a:xfrm>
            <a:off x="8172400" y="188640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3/12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69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1703">
        <p:fade/>
      </p:transition>
    </mc:Choice>
    <mc:Fallback xmlns="">
      <p:transition spd="med" advTm="1517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1.66667E-6 -0.03797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1.66667E-6 -0.03171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82" grpId="0" animBg="1"/>
      <p:bldP spid="82" grpId="1" animBg="1"/>
      <p:bldP spid="101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28"/>
          <p:cNvSpPr txBox="1"/>
          <p:nvPr/>
        </p:nvSpPr>
        <p:spPr>
          <a:xfrm>
            <a:off x="1345025" y="1645996"/>
            <a:ext cx="3440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i="1" dirty="0" smtClean="0">
                <a:solidFill>
                  <a:srgbClr val="4D4D4D"/>
                </a:solidFill>
                <a:latin typeface="Times New Roman" pitchFamily="18" charset="0"/>
                <a:ea typeface="HGP明朝B" pitchFamily="18" charset="-128"/>
                <a:cs typeface="Times New Roman" pitchFamily="18" charset="0"/>
              </a:rPr>
              <a:t>M. </a:t>
            </a:r>
            <a:r>
              <a:rPr lang="en-US" altLang="ja-JP" sz="1600" i="1" dirty="0" err="1" smtClean="0">
                <a:solidFill>
                  <a:srgbClr val="4D4D4D"/>
                </a:solidFill>
                <a:latin typeface="Times New Roman" pitchFamily="18" charset="0"/>
                <a:ea typeface="HGP明朝B" pitchFamily="18" charset="-128"/>
                <a:cs typeface="Times New Roman" pitchFamily="18" charset="0"/>
              </a:rPr>
              <a:t>Takechi</a:t>
            </a:r>
            <a:r>
              <a:rPr lang="en-US" altLang="ja-JP" sz="1600" i="1" dirty="0" smtClean="0">
                <a:solidFill>
                  <a:srgbClr val="4D4D4D"/>
                </a:solidFill>
                <a:latin typeface="Times New Roman" pitchFamily="18" charset="0"/>
                <a:ea typeface="HGP明朝B" pitchFamily="18" charset="-128"/>
                <a:cs typeface="Times New Roman" pitchFamily="18" charset="0"/>
              </a:rPr>
              <a:t> et al., PLB 707, 357 (2012).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80112" y="1915086"/>
            <a:ext cx="3557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aseline="30000" dirty="0" smtClean="0">
                <a:solidFill>
                  <a:srgbClr val="4D4D4D"/>
                </a:solidFill>
              </a:rPr>
              <a:t>20-32</a:t>
            </a:r>
            <a:r>
              <a:rPr lang="en-US" altLang="ja-JP" sz="2000" dirty="0" smtClean="0">
                <a:solidFill>
                  <a:srgbClr val="4D4D4D"/>
                </a:solidFill>
              </a:rPr>
              <a:t>Ne + </a:t>
            </a:r>
            <a:r>
              <a:rPr lang="en-US" altLang="ja-JP" sz="2000" baseline="30000" dirty="0" smtClean="0">
                <a:solidFill>
                  <a:srgbClr val="4D4D4D"/>
                </a:solidFill>
              </a:rPr>
              <a:t>12</a:t>
            </a:r>
            <a:r>
              <a:rPr lang="en-US" altLang="ja-JP" sz="2000" dirty="0" smtClean="0">
                <a:solidFill>
                  <a:srgbClr val="4D4D4D"/>
                </a:solidFill>
              </a:rPr>
              <a:t>C at 240MeV/nucleon</a:t>
            </a:r>
            <a:endParaRPr kumimoji="1" lang="ja-JP" altLang="en-US" sz="2000" dirty="0">
              <a:solidFill>
                <a:srgbClr val="4D4D4D"/>
              </a:solidFill>
            </a:endParaRPr>
          </a:p>
        </p:txBody>
      </p:sp>
      <p:sp>
        <p:nvSpPr>
          <p:cNvPr id="7" name="コンテンツ プレースホルダー 1"/>
          <p:cNvSpPr txBox="1">
            <a:spLocks/>
          </p:cNvSpPr>
          <p:nvPr/>
        </p:nvSpPr>
        <p:spPr>
          <a:xfrm>
            <a:off x="179511" y="1279151"/>
            <a:ext cx="6033234" cy="464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altLang="ja-JP" sz="2400" dirty="0" err="1" smtClean="0">
                <a:solidFill>
                  <a:srgbClr val="4D4D4D"/>
                </a:solidFill>
              </a:rPr>
              <a:t>σ</a:t>
            </a:r>
            <a:r>
              <a:rPr lang="en-US" altLang="ja-JP" sz="2400" baseline="-25000" dirty="0" err="1" smtClean="0">
                <a:solidFill>
                  <a:srgbClr val="4D4D4D"/>
                </a:solidFill>
              </a:rPr>
              <a:t>I</a:t>
            </a:r>
            <a:r>
              <a:rPr lang="ja-JP" altLang="en-US" sz="2400" dirty="0" smtClean="0">
                <a:solidFill>
                  <a:srgbClr val="4D4D4D"/>
                </a:solidFill>
              </a:rPr>
              <a:t> </a:t>
            </a:r>
            <a:r>
              <a:rPr lang="en-US" altLang="ja-JP" sz="2400" dirty="0" smtClean="0">
                <a:solidFill>
                  <a:srgbClr val="4D4D4D"/>
                </a:solidFill>
              </a:rPr>
              <a:t>for </a:t>
            </a:r>
            <a:r>
              <a:rPr lang="en-US" altLang="ja-JP" sz="2400" baseline="30000" dirty="0" smtClean="0">
                <a:solidFill>
                  <a:srgbClr val="4D4D4D"/>
                </a:solidFill>
              </a:rPr>
              <a:t>20-32</a:t>
            </a:r>
            <a:r>
              <a:rPr lang="en-US" altLang="ja-JP" sz="2400" dirty="0" smtClean="0">
                <a:solidFill>
                  <a:srgbClr val="4D4D4D"/>
                </a:solidFill>
              </a:rPr>
              <a:t>Ne</a:t>
            </a:r>
            <a:r>
              <a:rPr lang="ja-JP" altLang="en-US" sz="2400" dirty="0" smtClean="0">
                <a:solidFill>
                  <a:srgbClr val="4D4D4D"/>
                </a:solidFill>
              </a:rPr>
              <a:t> </a:t>
            </a:r>
            <a:r>
              <a:rPr lang="en-US" altLang="ja-JP" sz="2400" dirty="0" smtClean="0">
                <a:solidFill>
                  <a:srgbClr val="4D4D4D"/>
                </a:solidFill>
              </a:rPr>
              <a:t>were measured</a:t>
            </a:r>
            <a:r>
              <a:rPr lang="ja-JP" altLang="en-US" sz="2400" dirty="0">
                <a:solidFill>
                  <a:srgbClr val="4D4D4D"/>
                </a:solidFill>
              </a:rPr>
              <a:t> </a:t>
            </a:r>
            <a:r>
              <a:rPr lang="en-US" altLang="ja-JP" sz="2400" dirty="0" smtClean="0">
                <a:solidFill>
                  <a:srgbClr val="4D4D4D"/>
                </a:solidFill>
              </a:rPr>
              <a:t>systematically.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31914" y="908720"/>
            <a:ext cx="1656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4D4D4D"/>
                </a:solidFill>
              </a:rPr>
              <a:t>Experiment</a:t>
            </a:r>
            <a:endParaRPr kumimoji="1" lang="ja-JP" altLang="en-US" sz="2400" b="1" dirty="0">
              <a:solidFill>
                <a:srgbClr val="4D4D4D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2271" y="40899"/>
            <a:ext cx="75131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solidFill>
                  <a:schemeClr val="bg1"/>
                </a:solidFill>
              </a:rPr>
              <a:t>Recent studies for </a:t>
            </a:r>
            <a:r>
              <a:rPr lang="en-US" altLang="ja-JP" sz="4400" baseline="-25000" dirty="0" smtClean="0">
                <a:solidFill>
                  <a:schemeClr val="bg1"/>
                </a:solidFill>
              </a:rPr>
              <a:t>10</a:t>
            </a:r>
            <a:r>
              <a:rPr lang="en-US" altLang="ja-JP" sz="4400" dirty="0" smtClean="0">
                <a:solidFill>
                  <a:schemeClr val="bg1"/>
                </a:solidFill>
              </a:rPr>
              <a:t>Ne isotopes</a:t>
            </a:r>
            <a:endParaRPr lang="en-US" altLang="ja-JP" sz="4400" baseline="-25000" dirty="0">
              <a:solidFill>
                <a:schemeClr val="bg1"/>
              </a:solidFill>
            </a:endParaRPr>
          </a:p>
        </p:txBody>
      </p:sp>
      <p:sp>
        <p:nvSpPr>
          <p:cNvPr id="18" name="コンテンツ プレースホルダー 1"/>
          <p:cNvSpPr txBox="1">
            <a:spLocks/>
          </p:cNvSpPr>
          <p:nvPr/>
        </p:nvSpPr>
        <p:spPr>
          <a:xfrm>
            <a:off x="182135" y="2492623"/>
            <a:ext cx="4380999" cy="560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altLang="ja-JP" sz="2400" dirty="0" err="1" smtClean="0">
                <a:solidFill>
                  <a:srgbClr val="4D4D4D"/>
                </a:solidFill>
              </a:rPr>
              <a:t>σ</a:t>
            </a:r>
            <a:r>
              <a:rPr lang="en-US" altLang="ja-JP" sz="2400" baseline="-25000" dirty="0" err="1" smtClean="0">
                <a:solidFill>
                  <a:srgbClr val="4D4D4D"/>
                </a:solidFill>
              </a:rPr>
              <a:t>I</a:t>
            </a:r>
            <a:r>
              <a:rPr lang="en-US" altLang="ja-JP" sz="2400" dirty="0" smtClean="0">
                <a:solidFill>
                  <a:srgbClr val="4D4D4D"/>
                </a:solidFill>
              </a:rPr>
              <a:t> were analyzed theoretically.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49287" y="3202477"/>
            <a:ext cx="3310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K. </a:t>
            </a:r>
            <a:r>
              <a:rPr lang="en-US" altLang="ja-JP" sz="1400" i="1" dirty="0" err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Minomo</a:t>
            </a:r>
            <a:r>
              <a:rPr lang="en-US" altLang="ja-JP" sz="1400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et al., PRL </a:t>
            </a:r>
            <a:r>
              <a:rPr lang="en-US" altLang="ja-JP" sz="1400" b="1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108</a:t>
            </a:r>
            <a:r>
              <a:rPr lang="en-US" altLang="ja-JP" sz="1400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, 052503 (2012</a:t>
            </a:r>
            <a:r>
              <a:rPr lang="en-US" altLang="ja-JP" sz="1400" i="1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altLang="ja-JP" sz="1400" i="1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4842" y="2933892"/>
            <a:ext cx="3598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AMD + Double Folding Model</a:t>
            </a:r>
            <a:endParaRPr kumimoji="1" lang="ja-JP" altLang="en-US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172400" y="188640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4/12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8"/>
          <p:cNvSpPr txBox="1"/>
          <p:nvPr/>
        </p:nvSpPr>
        <p:spPr>
          <a:xfrm>
            <a:off x="5711869" y="5949280"/>
            <a:ext cx="3396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i="1" dirty="0" smtClean="0">
                <a:latin typeface="Times New Roman" pitchFamily="18" charset="0"/>
                <a:ea typeface="HGP明朝B" pitchFamily="18" charset="-128"/>
                <a:cs typeface="Times New Roman" pitchFamily="18" charset="0"/>
              </a:rPr>
              <a:t>Exp. M. </a:t>
            </a:r>
            <a:r>
              <a:rPr lang="en-US" altLang="ja-JP" sz="1400" i="1" dirty="0" err="1" smtClean="0">
                <a:latin typeface="Times New Roman" pitchFamily="18" charset="0"/>
                <a:ea typeface="HGP明朝B" pitchFamily="18" charset="-128"/>
                <a:cs typeface="Times New Roman" pitchFamily="18" charset="0"/>
              </a:rPr>
              <a:t>Takechi</a:t>
            </a:r>
            <a:r>
              <a:rPr lang="en-US" altLang="ja-JP" sz="1400" i="1" dirty="0" smtClean="0">
                <a:latin typeface="Times New Roman" pitchFamily="18" charset="0"/>
                <a:ea typeface="HGP明朝B" pitchFamily="18" charset="-128"/>
                <a:cs typeface="Times New Roman" pitchFamily="18" charset="0"/>
              </a:rPr>
              <a:t> et al., PLB 707, 357 (2012).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31914" y="2132856"/>
            <a:ext cx="1078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4D4D4D"/>
                </a:solidFill>
              </a:rPr>
              <a:t>Theory</a:t>
            </a:r>
            <a:endParaRPr kumimoji="1" lang="ja-JP" altLang="en-US" sz="2400" b="1" dirty="0">
              <a:solidFill>
                <a:srgbClr val="4D4D4D"/>
              </a:solidFill>
            </a:endParaRPr>
          </a:p>
        </p:txBody>
      </p:sp>
      <p:sp>
        <p:nvSpPr>
          <p:cNvPr id="33" name="下矢印 32"/>
          <p:cNvSpPr/>
          <p:nvPr/>
        </p:nvSpPr>
        <p:spPr>
          <a:xfrm>
            <a:off x="458864" y="1893586"/>
            <a:ext cx="382550" cy="332806"/>
          </a:xfrm>
          <a:prstGeom prst="downArrow">
            <a:avLst>
              <a:gd name="adj1" fmla="val 37248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56" y="2361909"/>
            <a:ext cx="3594920" cy="352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テキスト ボックス 33"/>
          <p:cNvSpPr txBox="1"/>
          <p:nvPr/>
        </p:nvSpPr>
        <p:spPr>
          <a:xfrm>
            <a:off x="6212745" y="3532597"/>
            <a:ext cx="10262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AMD</a:t>
            </a:r>
          </a:p>
        </p:txBody>
      </p:sp>
      <p:cxnSp>
        <p:nvCxnSpPr>
          <p:cNvPr id="36" name="直線コネクタ 35"/>
          <p:cNvCxnSpPr/>
          <p:nvPr/>
        </p:nvCxnSpPr>
        <p:spPr>
          <a:xfrm>
            <a:off x="6804248" y="4076198"/>
            <a:ext cx="254404" cy="3482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7740352" y="4007668"/>
            <a:ext cx="323713" cy="3212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43" idx="3"/>
          </p:cNvCxnSpPr>
          <p:nvPr/>
        </p:nvCxnSpPr>
        <p:spPr>
          <a:xfrm>
            <a:off x="8172400" y="2708647"/>
            <a:ext cx="216024" cy="2000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6864798" y="2508592"/>
            <a:ext cx="1307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AMD-RGM</a:t>
            </a:r>
          </a:p>
        </p:txBody>
      </p:sp>
      <p:sp>
        <p:nvSpPr>
          <p:cNvPr id="52" name="正方形/長方形 51"/>
          <p:cNvSpPr/>
          <p:nvPr/>
        </p:nvSpPr>
        <p:spPr>
          <a:xfrm>
            <a:off x="8769868" y="4321033"/>
            <a:ext cx="144016" cy="457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7334992" y="4328895"/>
            <a:ext cx="1733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spherical-HF</a:t>
            </a:r>
            <a:endParaRPr lang="en-US" altLang="ja-JP" sz="2400" dirty="0">
              <a:solidFill>
                <a:srgbClr val="0000FF"/>
              </a:solidFill>
            </a:endParaRPr>
          </a:p>
        </p:txBody>
      </p:sp>
      <p:sp>
        <p:nvSpPr>
          <p:cNvPr id="53" name="左中かっこ 52"/>
          <p:cNvSpPr/>
          <p:nvPr/>
        </p:nvSpPr>
        <p:spPr>
          <a:xfrm rot="5400000">
            <a:off x="7370595" y="4900865"/>
            <a:ext cx="170708" cy="66872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/>
              <p:cNvSpPr txBox="1"/>
              <p:nvPr/>
            </p:nvSpPr>
            <p:spPr>
              <a:xfrm>
                <a:off x="6886190" y="4833711"/>
                <a:ext cx="1102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∼0.2</m:t>
                      </m:r>
                    </m:oMath>
                  </m:oMathPara>
                </a14:m>
                <a:endParaRPr kumimoji="1" lang="ja-JP" altLang="en-US" dirty="0" smtClean="0"/>
              </a:p>
            </p:txBody>
          </p:sp>
        </mc:Choice>
        <mc:Fallback xmlns="">
          <p:sp>
            <p:nvSpPr>
              <p:cNvPr id="54" name="テキスト ボックス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190" y="4833711"/>
                <a:ext cx="1102866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/>
              <p:cNvSpPr txBox="1"/>
              <p:nvPr/>
            </p:nvSpPr>
            <p:spPr>
              <a:xfrm>
                <a:off x="7840298" y="4833711"/>
                <a:ext cx="1067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altLang="ja-JP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∼0.4</m:t>
                      </m:r>
                    </m:oMath>
                  </m:oMathPara>
                </a14:m>
                <a:endParaRPr kumimoji="1" lang="ja-JP" altLang="en-US" dirty="0" smtClean="0"/>
              </a:p>
            </p:txBody>
          </p:sp>
        </mc:Choice>
        <mc:Fallback xmlns="">
          <p:sp>
            <p:nvSpPr>
              <p:cNvPr id="56" name="テキスト ボックス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0298" y="4833711"/>
                <a:ext cx="106760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左中かっこ 56"/>
          <p:cNvSpPr/>
          <p:nvPr/>
        </p:nvSpPr>
        <p:spPr>
          <a:xfrm rot="5400000">
            <a:off x="8219098" y="4893823"/>
            <a:ext cx="169869" cy="68365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8" name="グループ化 57"/>
          <p:cNvGrpSpPr/>
          <p:nvPr/>
        </p:nvGrpSpPr>
        <p:grpSpPr>
          <a:xfrm>
            <a:off x="6727450" y="2713426"/>
            <a:ext cx="2162490" cy="878163"/>
            <a:chOff x="6727450" y="2478829"/>
            <a:chExt cx="2162490" cy="878163"/>
          </a:xfrm>
        </p:grpSpPr>
        <p:sp>
          <p:nvSpPr>
            <p:cNvPr id="50" name="円/楕円 49"/>
            <p:cNvSpPr/>
            <p:nvPr/>
          </p:nvSpPr>
          <p:spPr>
            <a:xfrm rot="2939144">
              <a:off x="7959165" y="2287904"/>
              <a:ext cx="739849" cy="1121700"/>
            </a:xfrm>
            <a:prstGeom prst="ellipse">
              <a:avLst/>
            </a:prstGeom>
            <a:solidFill>
              <a:srgbClr val="00B05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6727450" y="2726050"/>
              <a:ext cx="125269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kumimoji="1" lang="en-US" altLang="ja-JP" sz="20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island of inversion</a:t>
              </a:r>
              <a:endParaRPr kumimoji="1" lang="ja-JP" altLang="en-US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489257" y="3554821"/>
            <a:ext cx="4248472" cy="2898515"/>
            <a:chOff x="489257" y="3770845"/>
            <a:chExt cx="4248472" cy="2898515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489257" y="3770845"/>
              <a:ext cx="4248472" cy="2898515"/>
              <a:chOff x="489257" y="4130885"/>
              <a:chExt cx="4248472" cy="2898515"/>
            </a:xfrm>
          </p:grpSpPr>
          <p:grpSp>
            <p:nvGrpSpPr>
              <p:cNvPr id="10" name="グループ化 9"/>
              <p:cNvGrpSpPr/>
              <p:nvPr/>
            </p:nvGrpSpPr>
            <p:grpSpPr>
              <a:xfrm>
                <a:off x="489257" y="5883643"/>
                <a:ext cx="4248472" cy="1145757"/>
                <a:chOff x="179512" y="2942275"/>
                <a:chExt cx="4248472" cy="1145757"/>
              </a:xfrm>
            </p:grpSpPr>
            <p:sp>
              <p:nvSpPr>
                <p:cNvPr id="14" name="角丸四角形 13"/>
                <p:cNvSpPr/>
                <p:nvPr/>
              </p:nvSpPr>
              <p:spPr>
                <a:xfrm>
                  <a:off x="179512" y="2942275"/>
                  <a:ext cx="4248472" cy="1145757"/>
                </a:xfrm>
                <a:prstGeom prst="roundRect">
                  <a:avLst>
                    <a:gd name="adj" fmla="val 10475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5" name="正方形/長方形 14"/>
                <p:cNvSpPr/>
                <p:nvPr/>
              </p:nvSpPr>
              <p:spPr>
                <a:xfrm>
                  <a:off x="542179" y="3499029"/>
                  <a:ext cx="319561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800" baseline="30000" dirty="0" smtClean="0"/>
                    <a:t>31</a:t>
                  </a:r>
                  <a:r>
                    <a:rPr lang="en-US" altLang="ja-JP" sz="2800" dirty="0" smtClean="0"/>
                    <a:t>Ne: </a:t>
                  </a:r>
                  <a:r>
                    <a:rPr lang="en-US" altLang="ja-JP" sz="2800" dirty="0" smtClean="0">
                      <a:solidFill>
                        <a:srgbClr val="C00000"/>
                      </a:solidFill>
                    </a:rPr>
                    <a:t>Deformed halo</a:t>
                  </a:r>
                  <a:endParaRPr lang="en-US" altLang="ja-JP" sz="28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6" name="正方形/長方形 15"/>
                <p:cNvSpPr/>
                <p:nvPr/>
              </p:nvSpPr>
              <p:spPr>
                <a:xfrm>
                  <a:off x="237033" y="3014283"/>
                  <a:ext cx="401635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800" baseline="30000" dirty="0" smtClean="0"/>
                    <a:t>29-32</a:t>
                  </a:r>
                  <a:r>
                    <a:rPr lang="en-US" altLang="ja-JP" sz="2800" dirty="0" smtClean="0"/>
                    <a:t>Ne: </a:t>
                  </a:r>
                  <a:r>
                    <a:rPr lang="en-US" altLang="ja-JP" sz="2800" dirty="0" smtClean="0">
                      <a:solidFill>
                        <a:srgbClr val="C00000"/>
                      </a:solidFill>
                    </a:rPr>
                    <a:t>Large deformation</a:t>
                  </a:r>
                  <a:endParaRPr lang="ja-JP" altLang="en-US" sz="2800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" name="正方形/長方形 1"/>
              <p:cNvSpPr/>
              <p:nvPr/>
            </p:nvSpPr>
            <p:spPr>
              <a:xfrm>
                <a:off x="1349287" y="4422618"/>
                <a:ext cx="332625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1400" i="1" dirty="0">
                    <a:solidFill>
                      <a:srgbClr val="4D4D4D"/>
                    </a:solidFill>
                    <a:latin typeface="Times New Roman" pitchFamily="18" charset="0"/>
                    <a:cs typeface="Times New Roman" pitchFamily="18" charset="0"/>
                  </a:rPr>
                  <a:t>W. </a:t>
                </a:r>
                <a:r>
                  <a:rPr lang="en-US" altLang="ja-JP" sz="1400" i="1" dirty="0" err="1">
                    <a:solidFill>
                      <a:srgbClr val="4D4D4D"/>
                    </a:solidFill>
                    <a:latin typeface="Times New Roman" pitchFamily="18" charset="0"/>
                    <a:cs typeface="Times New Roman" pitchFamily="18" charset="0"/>
                  </a:rPr>
                  <a:t>Horiuchi</a:t>
                </a:r>
                <a:r>
                  <a:rPr lang="en-US" altLang="ja-JP" sz="1400" i="1" dirty="0">
                    <a:solidFill>
                      <a:srgbClr val="4D4D4D"/>
                    </a:solidFill>
                    <a:latin typeface="Times New Roman" pitchFamily="18" charset="0"/>
                    <a:cs typeface="Times New Roman" pitchFamily="18" charset="0"/>
                  </a:rPr>
                  <a:t> et al., PRC </a:t>
                </a:r>
                <a:r>
                  <a:rPr lang="en-US" altLang="ja-JP" sz="1400" b="1" i="1" dirty="0">
                    <a:solidFill>
                      <a:srgbClr val="4D4D4D"/>
                    </a:solidFill>
                    <a:latin typeface="Times New Roman" pitchFamily="18" charset="0"/>
                    <a:cs typeface="Times New Roman" pitchFamily="18" charset="0"/>
                  </a:rPr>
                  <a:t>86</a:t>
                </a:r>
                <a:r>
                  <a:rPr lang="en-US" altLang="ja-JP" sz="1400" i="1" dirty="0">
                    <a:solidFill>
                      <a:srgbClr val="4D4D4D"/>
                    </a:solidFill>
                    <a:latin typeface="Times New Roman" pitchFamily="18" charset="0"/>
                    <a:cs typeface="Times New Roman" pitchFamily="18" charset="0"/>
                  </a:rPr>
                  <a:t>, 024614 (2012</a:t>
                </a:r>
                <a:r>
                  <a:rPr lang="en-US" altLang="ja-JP" sz="1400" i="1" dirty="0" smtClean="0">
                    <a:solidFill>
                      <a:srgbClr val="4D4D4D"/>
                    </a:solidFill>
                    <a:latin typeface="Times New Roman" pitchFamily="18" charset="0"/>
                    <a:cs typeface="Times New Roman" pitchFamily="18" charset="0"/>
                  </a:rPr>
                  <a:t>).</a:t>
                </a:r>
                <a:endParaRPr lang="en-US" altLang="ja-JP" sz="1400" i="1" dirty="0">
                  <a:solidFill>
                    <a:srgbClr val="4D4D4D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正方形/長方形 7"/>
              <p:cNvSpPr/>
              <p:nvPr/>
            </p:nvSpPr>
            <p:spPr>
              <a:xfrm>
                <a:off x="1349287" y="5425479"/>
                <a:ext cx="303916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altLang="ja-JP" sz="1400" i="1" dirty="0">
                    <a:solidFill>
                      <a:srgbClr val="4D4D4D"/>
                    </a:solidFill>
                    <a:latin typeface="Times New Roman" pitchFamily="18" charset="0"/>
                    <a:cs typeface="Times New Roman" pitchFamily="18" charset="0"/>
                  </a:rPr>
                  <a:t>Y. Urata et al., PRC </a:t>
                </a:r>
                <a:r>
                  <a:rPr lang="fr-FR" altLang="ja-JP" sz="1400" b="1" i="1" dirty="0">
                    <a:solidFill>
                      <a:srgbClr val="4D4D4D"/>
                    </a:solidFill>
                    <a:latin typeface="Times New Roman" pitchFamily="18" charset="0"/>
                    <a:cs typeface="Times New Roman" pitchFamily="18" charset="0"/>
                  </a:rPr>
                  <a:t>86</a:t>
                </a:r>
                <a:r>
                  <a:rPr lang="fr-FR" altLang="ja-JP" sz="1400" i="1" dirty="0">
                    <a:solidFill>
                      <a:srgbClr val="4D4D4D"/>
                    </a:solidFill>
                    <a:latin typeface="Times New Roman" pitchFamily="18" charset="0"/>
                    <a:cs typeface="Times New Roman" pitchFamily="18" charset="0"/>
                  </a:rPr>
                  <a:t>, 044613 (2012).</a:t>
                </a:r>
                <a:endParaRPr lang="en-US" altLang="ja-JP" sz="1400" i="1" dirty="0">
                  <a:solidFill>
                    <a:srgbClr val="4D4D4D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514842" y="4130885"/>
                <a:ext cx="27382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000" dirty="0" err="1" smtClean="0">
                    <a:solidFill>
                      <a:srgbClr val="4D4D4D"/>
                    </a:solidFill>
                  </a:rPr>
                  <a:t>Skyrme</a:t>
                </a:r>
                <a:r>
                  <a:rPr kumimoji="1" lang="en-US" altLang="ja-JP" sz="2000" dirty="0" smtClean="0">
                    <a:solidFill>
                      <a:srgbClr val="4D4D4D"/>
                    </a:solidFill>
                  </a:rPr>
                  <a:t>-HF + </a:t>
                </a:r>
                <a:r>
                  <a:rPr kumimoji="1" lang="en-US" altLang="ja-JP" sz="2000" dirty="0" err="1" smtClean="0">
                    <a:solidFill>
                      <a:srgbClr val="4D4D4D"/>
                    </a:solidFill>
                  </a:rPr>
                  <a:t>Glauber</a:t>
                </a:r>
                <a:endParaRPr kumimoji="1" lang="ja-JP" altLang="en-US" sz="2000" dirty="0" smtClean="0">
                  <a:solidFill>
                    <a:srgbClr val="4D4D4D"/>
                  </a:solidFill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514842" y="5110598"/>
                <a:ext cx="37589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ja-JP" sz="2000" dirty="0" smtClean="0">
                    <a:solidFill>
                      <a:srgbClr val="4D4D4D"/>
                    </a:solidFill>
                  </a:rPr>
                  <a:t>Particle Rotor Model + </a:t>
                </a:r>
                <a:r>
                  <a:rPr kumimoji="1" lang="en-US" altLang="ja-JP" sz="2000" dirty="0" err="1" smtClean="0">
                    <a:solidFill>
                      <a:srgbClr val="4D4D4D"/>
                    </a:solidFill>
                  </a:rPr>
                  <a:t>Glauber</a:t>
                </a:r>
                <a:endParaRPr kumimoji="1" lang="ja-JP" altLang="en-US" sz="2000" dirty="0" smtClean="0">
                  <a:solidFill>
                    <a:srgbClr val="4D4D4D"/>
                  </a:solidFill>
                </a:endParaRPr>
              </a:p>
            </p:txBody>
          </p:sp>
        </p:grpSp>
        <p:sp>
          <p:nvSpPr>
            <p:cNvPr id="6" name="正方形/長方形 5"/>
            <p:cNvSpPr/>
            <p:nvPr/>
          </p:nvSpPr>
          <p:spPr>
            <a:xfrm>
              <a:off x="1331640" y="4292752"/>
              <a:ext cx="28476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i="1" u="sng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W. </a:t>
              </a:r>
              <a:r>
                <a:rPr lang="en-US" altLang="ja-JP" sz="1600" i="1" u="sng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Horiuchi</a:t>
              </a:r>
              <a:r>
                <a:rPr lang="en-US" altLang="ja-JP" sz="1600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ja-JP" altLang="en-US" sz="1600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PS</a:t>
              </a:r>
              <a:r>
                <a:rPr lang="en-US" altLang="ja-JP" sz="1600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ja-JP" altLang="en-US" sz="1600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ja-JP" sz="1600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ja-JP" altLang="en-US" sz="1600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en-US" altLang="ja-JP" sz="1600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08 </a:t>
              </a:r>
              <a:r>
                <a:rPr lang="ja-JP" altLang="en-US" sz="1600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(Jun</a:t>
              </a:r>
              <a:r>
                <a:rPr lang="en-US" altLang="ja-JP" sz="1600" i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 </a:t>
              </a:r>
              <a:r>
                <a:rPr lang="en-US" altLang="ja-JP" sz="1600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ja-JP" altLang="en-US" sz="1600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altLang="ja-JP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16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252271" y="40899"/>
            <a:ext cx="76946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solidFill>
                  <a:schemeClr val="bg1"/>
                </a:solidFill>
              </a:rPr>
              <a:t>Motivation 1 (by measurements)</a:t>
            </a:r>
            <a:endParaRPr lang="en-US" altLang="ja-JP" sz="4400" baseline="-25000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172400" y="188640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5/12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856023" y="2644301"/>
            <a:ext cx="51723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altLang="ja-JP" sz="1600" i="1" dirty="0" err="1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Takechi</a:t>
            </a:r>
            <a:r>
              <a:rPr lang="en-US" altLang="ja-JP" sz="1600" i="1" dirty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et al., EPJ Web of Conferences </a:t>
            </a:r>
            <a:r>
              <a:rPr lang="en-US" altLang="ja-JP" sz="1600" b="1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altLang="ja-JP" sz="1600" i="1" dirty="0">
                <a:solidFill>
                  <a:srgbClr val="4D4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02101 (2014</a:t>
            </a:r>
            <a:r>
              <a:rPr lang="en-US" altLang="ja-JP" sz="1600" i="1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ja-JP" altLang="en-US" sz="1600" i="1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1795664"/>
            <a:ext cx="8443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Since, in the isotopes, precise measurements were recently made not only for </a:t>
            </a:r>
            <a:r>
              <a:rPr lang="en-US" altLang="ja-JP" sz="2400" dirty="0" err="1" smtClean="0"/>
              <a:t>σ</a:t>
            </a:r>
            <a:r>
              <a:rPr lang="en-US" altLang="ja-JP" sz="2400" baseline="-25000" dirty="0" err="1" smtClean="0"/>
              <a:t>R</a:t>
            </a:r>
            <a:r>
              <a:rPr lang="en-US" altLang="ja-JP" sz="2400" dirty="0" smtClean="0"/>
              <a:t> but also for </a:t>
            </a:r>
            <a:r>
              <a:rPr lang="en-US" altLang="ja-JP" sz="2400" i="1" dirty="0" smtClean="0"/>
              <a:t>E</a:t>
            </a:r>
            <a:r>
              <a:rPr lang="en-US" altLang="ja-JP" sz="2400" dirty="0" smtClean="0"/>
              <a:t>(2+) and </a:t>
            </a:r>
            <a:r>
              <a:rPr lang="en-US" altLang="ja-JP" sz="2400" i="1" dirty="0" smtClean="0"/>
              <a:t>E</a:t>
            </a:r>
            <a:r>
              <a:rPr lang="en-US" altLang="ja-JP" sz="2400" dirty="0" smtClean="0"/>
              <a:t>(4+).</a:t>
            </a:r>
            <a:endParaRPr kumimoji="1" lang="ja-JP" altLang="en-US" sz="2400" dirty="0" smtClean="0"/>
          </a:p>
        </p:txBody>
      </p:sp>
      <p:sp>
        <p:nvSpPr>
          <p:cNvPr id="26" name="正方形/長方形 25"/>
          <p:cNvSpPr/>
          <p:nvPr/>
        </p:nvSpPr>
        <p:spPr>
          <a:xfrm>
            <a:off x="2856023" y="2969278"/>
            <a:ext cx="39668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i="1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US" altLang="ja-JP" sz="1600" i="1" dirty="0" err="1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Doornenbal</a:t>
            </a:r>
            <a:r>
              <a:rPr lang="en-US" altLang="ja-JP" sz="1600" i="1" dirty="0" smtClean="0"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rPr>
              <a:t> et al., PRL111, 212502 (2013).</a:t>
            </a:r>
            <a:endParaRPr lang="ja-JP" altLang="en-US" sz="1600" i="1" dirty="0">
              <a:solidFill>
                <a:srgbClr val="4D4D4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95536" y="1003576"/>
            <a:ext cx="8443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 smtClean="0"/>
              <a:t>In this talk, I analyze Mg isotopes from 24 to 40 with the microscopic framework. </a:t>
            </a:r>
            <a:endParaRPr kumimoji="1" lang="ja-JP" altLang="en-US" sz="2400" dirty="0" smtClean="0"/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3"/>
          <a:srcRect t="1872"/>
          <a:stretch/>
        </p:blipFill>
        <p:spPr>
          <a:xfrm>
            <a:off x="584676" y="3758925"/>
            <a:ext cx="8142152" cy="2942738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>
          <a:xfrm>
            <a:off x="2452058" y="4405911"/>
            <a:ext cx="5576326" cy="255008"/>
          </a:xfrm>
          <a:prstGeom prst="rect">
            <a:avLst/>
          </a:prstGeom>
          <a:solidFill>
            <a:srgbClr val="FF00F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32" name="角丸四角形吹き出し 31"/>
          <p:cNvSpPr/>
          <p:nvPr/>
        </p:nvSpPr>
        <p:spPr>
          <a:xfrm>
            <a:off x="3432521" y="3584420"/>
            <a:ext cx="1432246" cy="646986"/>
          </a:xfrm>
          <a:prstGeom prst="wedgeRoundRectCallout">
            <a:avLst>
              <a:gd name="adj1" fmla="val -37921"/>
              <a:gd name="adj2" fmla="val 97309"/>
              <a:gd name="adj3" fmla="val 16667"/>
            </a:avLst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en-US" altLang="ja-JP" sz="3200" b="1" baseline="30000" dirty="0" smtClean="0">
                <a:solidFill>
                  <a:schemeClr val="tx1"/>
                </a:solidFill>
              </a:rPr>
              <a:t>24-40</a:t>
            </a:r>
            <a:r>
              <a:rPr lang="en-US" altLang="ja-JP" sz="3200" b="1" dirty="0" smtClean="0">
                <a:solidFill>
                  <a:schemeClr val="tx1"/>
                </a:solidFill>
              </a:rPr>
              <a:t>Mg</a:t>
            </a:r>
            <a:endParaRPr lang="ja-JP" altLang="en-US" sz="3200" dirty="0"/>
          </a:p>
        </p:txBody>
      </p:sp>
      <p:sp>
        <p:nvSpPr>
          <p:cNvPr id="13" name="角丸四角形 12"/>
          <p:cNvSpPr/>
          <p:nvPr/>
        </p:nvSpPr>
        <p:spPr>
          <a:xfrm>
            <a:off x="305611" y="3501091"/>
            <a:ext cx="8534399" cy="3242105"/>
          </a:xfrm>
          <a:prstGeom prst="roundRect">
            <a:avLst>
              <a:gd name="adj" fmla="val 4286"/>
            </a:avLst>
          </a:prstGeom>
          <a:noFill/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743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8172400" y="188640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6/12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808168" y="992632"/>
            <a:ext cx="24320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chemeClr val="accent6">
                    <a:lumMod val="75000"/>
                  </a:schemeClr>
                </a:solidFill>
              </a:rPr>
              <a:t>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σ</a:t>
            </a:r>
            <a:r>
              <a:rPr lang="en-US" altLang="ja-JP" sz="2400" baseline="-25000" dirty="0" err="1" smtClean="0"/>
              <a:t>R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i="1" dirty="0" smtClean="0"/>
              <a:t>E</a:t>
            </a:r>
            <a:r>
              <a:rPr lang="en-US" altLang="ja-JP" sz="2400" dirty="0" smtClean="0"/>
              <a:t>(2+) and </a:t>
            </a:r>
            <a:r>
              <a:rPr lang="en-US" altLang="ja-JP" sz="2400" i="1" dirty="0" smtClean="0"/>
              <a:t>E</a:t>
            </a:r>
            <a:r>
              <a:rPr lang="en-US" altLang="ja-JP" sz="2400" dirty="0" smtClean="0"/>
              <a:t>(4+)</a:t>
            </a:r>
            <a:endParaRPr kumimoji="1" lang="ja-JP" altLang="en-US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992632"/>
            <a:ext cx="3396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chemeClr val="accent6">
                    <a:lumMod val="75000"/>
                  </a:schemeClr>
                </a:solidFill>
              </a:rPr>
              <a:t>Microscopic framework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AMD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Double Folding Model</a:t>
            </a:r>
            <a:endParaRPr kumimoji="1" lang="ja-JP" altLang="en-US" sz="2400" dirty="0" smtClean="0"/>
          </a:p>
        </p:txBody>
      </p:sp>
      <p:sp>
        <p:nvSpPr>
          <p:cNvPr id="17" name="曲折矢印 16"/>
          <p:cNvSpPr/>
          <p:nvPr/>
        </p:nvSpPr>
        <p:spPr>
          <a:xfrm rot="5400000">
            <a:off x="3074302" y="1731757"/>
            <a:ext cx="2236879" cy="1159887"/>
          </a:xfrm>
          <a:prstGeom prst="bentArrow">
            <a:avLst>
              <a:gd name="adj1" fmla="val 13747"/>
              <a:gd name="adj2" fmla="val 17807"/>
              <a:gd name="adj3" fmla="val 26393"/>
              <a:gd name="adj4" fmla="val 437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52271" y="40899"/>
            <a:ext cx="76351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chemeClr val="bg1"/>
                </a:solidFill>
              </a:rPr>
              <a:t>Motivation 2 </a:t>
            </a:r>
            <a:r>
              <a:rPr lang="en-US" altLang="ja-JP" sz="4400" dirty="0" smtClean="0">
                <a:solidFill>
                  <a:schemeClr val="bg1"/>
                </a:solidFill>
              </a:rPr>
              <a:t>(theoretical points)</a:t>
            </a:r>
            <a:endParaRPr lang="en-US" altLang="ja-JP" sz="4400" baseline="-25000" dirty="0">
              <a:solidFill>
                <a:schemeClr val="bg1"/>
              </a:solidFill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3"/>
          <a:srcRect t="1872"/>
          <a:stretch/>
        </p:blipFill>
        <p:spPr>
          <a:xfrm>
            <a:off x="584676" y="3758925"/>
            <a:ext cx="8142152" cy="2942738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2452058" y="4405911"/>
            <a:ext cx="5576326" cy="255008"/>
          </a:xfrm>
          <a:prstGeom prst="rect">
            <a:avLst/>
          </a:prstGeom>
          <a:solidFill>
            <a:srgbClr val="FF00F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50"/>
              </a:solidFill>
            </a:endParaRPr>
          </a:p>
        </p:txBody>
      </p:sp>
      <p:sp>
        <p:nvSpPr>
          <p:cNvPr id="28" name="角丸四角形吹き出し 27"/>
          <p:cNvSpPr/>
          <p:nvPr/>
        </p:nvSpPr>
        <p:spPr>
          <a:xfrm>
            <a:off x="3432521" y="3584420"/>
            <a:ext cx="1432246" cy="646986"/>
          </a:xfrm>
          <a:prstGeom prst="wedgeRoundRectCallout">
            <a:avLst>
              <a:gd name="adj1" fmla="val -37921"/>
              <a:gd name="adj2" fmla="val 97309"/>
              <a:gd name="adj3" fmla="val 16667"/>
            </a:avLst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en-US" altLang="ja-JP" sz="3200" b="1" baseline="30000" dirty="0" smtClean="0">
                <a:solidFill>
                  <a:schemeClr val="tx1"/>
                </a:solidFill>
              </a:rPr>
              <a:t>24-40</a:t>
            </a:r>
            <a:r>
              <a:rPr lang="en-US" altLang="ja-JP" sz="3200" b="1" dirty="0" smtClean="0">
                <a:solidFill>
                  <a:schemeClr val="tx1"/>
                </a:solidFill>
              </a:rPr>
              <a:t>Mg</a:t>
            </a:r>
            <a:endParaRPr lang="ja-JP" altLang="en-US" sz="3200" dirty="0"/>
          </a:p>
        </p:txBody>
      </p:sp>
      <p:sp>
        <p:nvSpPr>
          <p:cNvPr id="29" name="角丸四角形 28"/>
          <p:cNvSpPr/>
          <p:nvPr/>
        </p:nvSpPr>
        <p:spPr>
          <a:xfrm>
            <a:off x="305611" y="3501091"/>
            <a:ext cx="8534399" cy="3242105"/>
          </a:xfrm>
          <a:prstGeom prst="roundRect">
            <a:avLst>
              <a:gd name="adj" fmla="val 4286"/>
            </a:avLst>
          </a:prstGeom>
          <a:noFill/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4221577" y="5453703"/>
            <a:ext cx="2510944" cy="4616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altLang="ja-JP" sz="2400" b="1" i="1" dirty="0">
                <a:solidFill>
                  <a:schemeClr val="accent6">
                    <a:lumMod val="75000"/>
                  </a:schemeClr>
                </a:solidFill>
                <a:effectLst>
                  <a:glow rad="444500">
                    <a:schemeClr val="bg1"/>
                  </a:glow>
                </a:effectLst>
              </a:rPr>
              <a:t>Island of Inversion</a:t>
            </a:r>
            <a:endParaRPr lang="ja-JP" altLang="en-US" sz="2400" b="1" i="1" dirty="0">
              <a:solidFill>
                <a:schemeClr val="accent6">
                  <a:lumMod val="75000"/>
                </a:schemeClr>
              </a:solidFill>
              <a:effectLst>
                <a:glow rad="444500">
                  <a:schemeClr val="bg1"/>
                </a:glow>
              </a:effectLst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4768382" y="4293096"/>
            <a:ext cx="1335438" cy="1082872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曲折矢印 30"/>
          <p:cNvSpPr/>
          <p:nvPr/>
        </p:nvSpPr>
        <p:spPr>
          <a:xfrm rot="16200000" flipH="1">
            <a:off x="3817481" y="1724975"/>
            <a:ext cx="2236878" cy="1159887"/>
          </a:xfrm>
          <a:prstGeom prst="bentArrow">
            <a:avLst>
              <a:gd name="adj1" fmla="val 13747"/>
              <a:gd name="adj2" fmla="val 17807"/>
              <a:gd name="adj3" fmla="val 26393"/>
              <a:gd name="adj4" fmla="val 4375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6654615" y="2191578"/>
            <a:ext cx="2537785" cy="949390"/>
            <a:chOff x="5498348" y="1734516"/>
            <a:chExt cx="2644934" cy="1192587"/>
          </a:xfrm>
        </p:grpSpPr>
        <p:sp>
          <p:nvSpPr>
            <p:cNvPr id="21" name="雲形吹き出し 20"/>
            <p:cNvSpPr/>
            <p:nvPr/>
          </p:nvSpPr>
          <p:spPr>
            <a:xfrm rot="262425">
              <a:off x="5498348" y="1734516"/>
              <a:ext cx="2461324" cy="1192587"/>
            </a:xfrm>
            <a:prstGeom prst="cloudCallout">
              <a:avLst>
                <a:gd name="adj1" fmla="val 5557"/>
                <a:gd name="adj2" fmla="val 117255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endParaRPr lang="ja-JP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7328480" y="2234404"/>
              <a:ext cx="410078" cy="4100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748192" y="2060705"/>
              <a:ext cx="2395090" cy="541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200" i="1" dirty="0" smtClean="0">
                  <a:latin typeface="+mj-lt"/>
                  <a:cs typeface="Times New Roman" panose="02020603050405020304" pitchFamily="18" charset="0"/>
                </a:rPr>
                <a:t>N</a:t>
              </a:r>
              <a:r>
                <a:rPr lang="en-US" altLang="ja-JP" sz="2200" dirty="0" smtClean="0">
                  <a:latin typeface="+mj-lt"/>
                  <a:cs typeface="Times New Roman" panose="02020603050405020304" pitchFamily="18" charset="0"/>
                </a:rPr>
                <a:t>=28 </a:t>
              </a:r>
              <a:r>
                <a:rPr lang="en-US" altLang="ja-JP" sz="2200" dirty="0" err="1" smtClean="0">
                  <a:latin typeface="+mj-lt"/>
                  <a:cs typeface="Times New Roman" panose="02020603050405020304" pitchFamily="18" charset="0"/>
                </a:rPr>
                <a:t>magicity</a:t>
              </a:r>
              <a:r>
                <a:rPr lang="en-US" altLang="ja-JP" sz="2200" dirty="0" smtClean="0">
                  <a:latin typeface="+mj-lt"/>
                  <a:cs typeface="Times New Roman" panose="02020603050405020304" pitchFamily="18" charset="0"/>
                </a:rPr>
                <a:t>?</a:t>
              </a:r>
              <a:endParaRPr lang="ja-JP" altLang="en-US" sz="220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4005768" y="2154051"/>
            <a:ext cx="2537785" cy="949390"/>
            <a:chOff x="5498348" y="1734516"/>
            <a:chExt cx="2644934" cy="1192587"/>
          </a:xfrm>
        </p:grpSpPr>
        <p:sp>
          <p:nvSpPr>
            <p:cNvPr id="37" name="雲形吹き出し 36"/>
            <p:cNvSpPr/>
            <p:nvPr/>
          </p:nvSpPr>
          <p:spPr>
            <a:xfrm rot="262425">
              <a:off x="5498348" y="1734516"/>
              <a:ext cx="2461324" cy="1192587"/>
            </a:xfrm>
            <a:prstGeom prst="cloudCallout">
              <a:avLst>
                <a:gd name="adj1" fmla="val 5625"/>
                <a:gd name="adj2" fmla="val 119462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rmAutofit/>
            </a:bodyPr>
            <a:lstStyle/>
            <a:p>
              <a:endParaRPr lang="ja-JP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7328480" y="2234404"/>
              <a:ext cx="410078" cy="4100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5748192" y="2060705"/>
              <a:ext cx="2395090" cy="5412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200" i="1" dirty="0" smtClean="0">
                  <a:latin typeface="+mj-lt"/>
                  <a:cs typeface="Times New Roman" panose="02020603050405020304" pitchFamily="18" charset="0"/>
                </a:rPr>
                <a:t>N</a:t>
              </a:r>
              <a:r>
                <a:rPr lang="en-US" altLang="ja-JP" sz="2200" dirty="0" smtClean="0">
                  <a:latin typeface="+mj-lt"/>
                  <a:cs typeface="Times New Roman" panose="02020603050405020304" pitchFamily="18" charset="0"/>
                </a:rPr>
                <a:t>=20 </a:t>
              </a:r>
              <a:r>
                <a:rPr lang="en-US" altLang="ja-JP" sz="2200" dirty="0" err="1" smtClean="0">
                  <a:latin typeface="+mj-lt"/>
                  <a:cs typeface="Times New Roman" panose="02020603050405020304" pitchFamily="18" charset="0"/>
                </a:rPr>
                <a:t>magicity</a:t>
              </a:r>
              <a:r>
                <a:rPr lang="en-US" altLang="ja-JP" sz="2200" dirty="0" smtClean="0">
                  <a:latin typeface="+mj-lt"/>
                  <a:cs typeface="Times New Roman" panose="02020603050405020304" pitchFamily="18" charset="0"/>
                </a:rPr>
                <a:t>?</a:t>
              </a:r>
              <a:endParaRPr lang="ja-JP" altLang="en-US" sz="2200" dirty="0">
                <a:latin typeface="+mj-l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3494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5100417" y="2291501"/>
            <a:ext cx="3528984" cy="1688021"/>
          </a:xfrm>
          <a:prstGeom prst="roundRect">
            <a:avLst>
              <a:gd name="adj" fmla="val 10475"/>
            </a:avLst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角丸四角形 14"/>
          <p:cNvSpPr/>
          <p:nvPr/>
        </p:nvSpPr>
        <p:spPr>
          <a:xfrm>
            <a:off x="538960" y="2291501"/>
            <a:ext cx="3528984" cy="1688021"/>
          </a:xfrm>
          <a:prstGeom prst="roundRect">
            <a:avLst>
              <a:gd name="adj" fmla="val 10475"/>
            </a:avLst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90872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>
                <a:solidFill>
                  <a:schemeClr val="accent6">
                    <a:lumMod val="75000"/>
                  </a:schemeClr>
                </a:solidFill>
              </a:rPr>
              <a:t>AMD</a:t>
            </a:r>
          </a:p>
          <a:p>
            <a:pPr algn="ctr"/>
            <a:r>
              <a:rPr lang="en-US" altLang="ja-JP" sz="2000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altLang="ja-JP" sz="2000" b="1" dirty="0" err="1" smtClean="0">
                <a:solidFill>
                  <a:schemeClr val="accent6">
                    <a:lumMod val="75000"/>
                  </a:schemeClr>
                </a:solidFill>
              </a:rPr>
              <a:t>Antysimmetrized</a:t>
            </a:r>
            <a:r>
              <a:rPr lang="en-US" altLang="ja-JP" sz="2000" b="1" dirty="0" smtClean="0">
                <a:solidFill>
                  <a:schemeClr val="accent6">
                    <a:lumMod val="75000"/>
                  </a:schemeClr>
                </a:solidFill>
              </a:rPr>
              <a:t> Molecular Dynamics)</a:t>
            </a:r>
            <a:endParaRPr kumimoji="1" lang="ja-JP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908720"/>
            <a:ext cx="457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chemeClr val="accent6">
                    <a:lumMod val="75000"/>
                  </a:schemeClr>
                </a:solidFill>
              </a:rPr>
              <a:t>DFM</a:t>
            </a:r>
          </a:p>
          <a:p>
            <a:pPr algn="ctr"/>
            <a:r>
              <a:rPr lang="en-US" altLang="ja-JP" sz="2000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altLang="ja-JP" sz="2000" b="1" dirty="0">
                <a:solidFill>
                  <a:schemeClr val="accent6">
                    <a:lumMod val="75000"/>
                  </a:schemeClr>
                </a:solidFill>
              </a:rPr>
              <a:t>Double Folding </a:t>
            </a:r>
            <a:r>
              <a:rPr lang="en-US" altLang="ja-JP" sz="2000" b="1" dirty="0" smtClean="0">
                <a:solidFill>
                  <a:schemeClr val="accent6">
                    <a:lumMod val="75000"/>
                  </a:schemeClr>
                </a:solidFill>
              </a:rPr>
              <a:t>Model)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0131" y="4056223"/>
            <a:ext cx="37705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 err="1" smtClean="0">
                <a:solidFill>
                  <a:srgbClr val="4D4D4D"/>
                </a:solidFill>
              </a:rPr>
              <a:t>Gogny</a:t>
            </a:r>
            <a:r>
              <a:rPr kumimoji="1" lang="en-US" altLang="ja-JP" sz="2000" dirty="0" smtClean="0">
                <a:solidFill>
                  <a:srgbClr val="4D4D4D"/>
                </a:solidFill>
              </a:rPr>
              <a:t> D1S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rgbClr val="4D4D4D"/>
                </a:solidFill>
              </a:rPr>
              <a:t>Angular Momentum Projection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srgbClr val="4D4D4D"/>
                </a:solidFill>
              </a:rPr>
              <a:t>Generator Coordinate Method</a:t>
            </a:r>
            <a:endParaRPr kumimoji="1" lang="en-US" altLang="ja-JP" sz="2000" dirty="0" smtClean="0">
              <a:solidFill>
                <a:srgbClr val="4D4D4D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33456" y="4085988"/>
            <a:ext cx="2634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 smtClean="0">
                <a:solidFill>
                  <a:srgbClr val="4D4D4D"/>
                </a:solidFill>
              </a:rPr>
              <a:t>Melbourne </a:t>
            </a:r>
            <a:r>
              <a:rPr kumimoji="1" lang="en-US" altLang="ja-JP" sz="2000" i="1" dirty="0" smtClean="0">
                <a:solidFill>
                  <a:srgbClr val="4D4D4D"/>
                </a:solidFill>
              </a:rPr>
              <a:t>g</a:t>
            </a:r>
            <a:r>
              <a:rPr kumimoji="1" lang="en-US" altLang="ja-JP" sz="2000" dirty="0" smtClean="0">
                <a:solidFill>
                  <a:srgbClr val="4D4D4D"/>
                </a:solidFill>
              </a:rPr>
              <a:t>-matrix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213" y="2411407"/>
            <a:ext cx="2493610" cy="1471921"/>
          </a:xfrm>
          <a:prstGeom prst="rect">
            <a:avLst/>
          </a:prstGeom>
        </p:spPr>
      </p:pic>
      <p:pic>
        <p:nvPicPr>
          <p:cNvPr id="114" name="図 1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95" y="2361824"/>
            <a:ext cx="3063481" cy="1617698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252271" y="40899"/>
            <a:ext cx="5575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solidFill>
                  <a:schemeClr val="bg1"/>
                </a:solidFill>
              </a:rPr>
              <a:t>Microscopic framework</a:t>
            </a:r>
            <a:endParaRPr lang="en-US" altLang="ja-JP" sz="4400" baseline="-250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60948" y="2362034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</a:p>
          <a:p>
            <a:r>
              <a:rPr kumimoji="1" lang="en-US" altLang="ja-JP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</a:t>
            </a:r>
            <a:endParaRPr kumimoji="1" lang="ja-JP" alt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900729" y="3557772"/>
            <a:ext cx="912281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4D4D4D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0934" y="3493852"/>
            <a:ext cx="1223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4D4D4D"/>
                </a:solidFill>
              </a:rPr>
              <a:t>Initial state</a:t>
            </a:r>
            <a:endParaRPr kumimoji="1" lang="ja-JP" altLang="en-US" dirty="0" smtClean="0">
              <a:solidFill>
                <a:srgbClr val="4D4D4D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712899" y="3491469"/>
            <a:ext cx="912281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4D4D4D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88529" y="3400237"/>
            <a:ext cx="1165310" cy="53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kumimoji="1" lang="en-US" altLang="ja-JP" dirty="0" smtClean="0">
                <a:solidFill>
                  <a:srgbClr val="4D4D4D"/>
                </a:solidFill>
              </a:rPr>
              <a:t>Deforme</a:t>
            </a:r>
            <a:r>
              <a:rPr lang="en-US" altLang="ja-JP" dirty="0" smtClean="0">
                <a:solidFill>
                  <a:srgbClr val="4D4D4D"/>
                </a:solidFill>
              </a:rPr>
              <a:t>d density</a:t>
            </a:r>
            <a:endParaRPr kumimoji="1" lang="ja-JP" altLang="en-US" dirty="0" smtClean="0">
              <a:solidFill>
                <a:srgbClr val="4D4D4D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707213" y="3600643"/>
            <a:ext cx="912281" cy="234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7237496" y="3607037"/>
            <a:ext cx="912281" cy="234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602729" y="3556690"/>
            <a:ext cx="10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Projectile</a:t>
            </a:r>
            <a:endParaRPr kumimoji="1" lang="ja-JP" altLang="en-US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122863" y="3556690"/>
            <a:ext cx="1239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Target (</a:t>
            </a:r>
            <a:r>
              <a:rPr kumimoji="1" lang="en-US" altLang="ja-JP" baseline="30000" dirty="0" smtClean="0"/>
              <a:t>12</a:t>
            </a:r>
            <a:r>
              <a:rPr kumimoji="1" lang="en-US" altLang="ja-JP" dirty="0" smtClean="0"/>
              <a:t>C)</a:t>
            </a:r>
            <a:endParaRPr kumimoji="1" lang="ja-JP" altLang="en-US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172400" y="188640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7/12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4932040" y="4410321"/>
                <a:ext cx="3970446" cy="818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  <a:ea typeface="Cambria Math" pitchFamily="18" charset="0"/>
                        </a:rPr>
                        <m:t>𝑈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𝑅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b="0" i="1" smtClean="0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ja-JP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P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P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 pitchFamily="18" charset="0"/>
                                  <a:ea typeface="Cambria Math" pitchFamily="18" charset="0"/>
                                </a:rPr>
                                <m:t>T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>
                                      <a:solidFill>
                                        <a:schemeClr val="tx1"/>
                                      </a:solidFill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T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itchFamily="18" charset="0"/>
                            </a:rPr>
                            <m:t>𝑣</m:t>
                          </m:r>
                          <m:r>
                            <m:rPr>
                              <m:nor/>
                            </m:rPr>
                            <a:rPr lang="en-US" altLang="ja-JP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altLang="ja-JP" b="1" i="1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altLang="ja-JP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m:t>;</m:t>
                          </m:r>
                          <m:r>
                            <m:rPr>
                              <m:nor/>
                            </m:rPr>
                            <a:rPr lang="en-US" altLang="ja-JP" b="0" i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ja-JP" altLang="en-US" i="1">
                              <a:solidFill>
                                <a:schemeClr val="tx1"/>
                              </a:solidFill>
                              <a:latin typeface="Cambria Math" pitchFamily="18" charset="0"/>
                            </a:rPr>
                            <m:t>𝜌</m:t>
                          </m:r>
                          <m:r>
                            <m:rPr>
                              <m:nor/>
                            </m:rPr>
                            <a:rPr lang="en-US" altLang="ja-JP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ea typeface="Cambria Math" pitchFamily="18" charset="0"/>
                              <a:cs typeface="Times New Roman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ja-JP" altLang="en-US" dirty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 dirty="0">
                                  <a:solidFill>
                                    <a:schemeClr val="tx1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𝑑</m:t>
                              </m:r>
                              <m:r>
                                <a:rPr lang="en-US" altLang="ja-JP" b="1" i="1" dirty="0">
                                  <a:solidFill>
                                    <a:schemeClr val="tx1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solidFill>
                                    <a:schemeClr val="tx1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P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 dirty="0">
                                  <a:latin typeface="Cambria Math" pitchFamily="18" charset="0"/>
                                  <a:ea typeface="Cambria Math" pitchFamily="18" charset="0"/>
                                </a:rPr>
                                <m:t>𝑑</m:t>
                              </m:r>
                              <m:r>
                                <a:rPr lang="en-US" altLang="ja-JP" b="1" i="1" dirty="0">
                                  <a:latin typeface="Cambria Math" pitchFamily="18" charset="0"/>
                                  <a:ea typeface="Cambria Math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 pitchFamily="18" charset="0"/>
                                  <a:ea typeface="Cambria Math" pitchFamily="18" charset="0"/>
                                </a:rPr>
                                <m:t>T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ja-JP" b="0" dirty="0" smtClean="0">
                  <a:latin typeface="Times New Roman" pitchFamily="18" charset="0"/>
                  <a:ea typeface="Cambria Math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410321"/>
                <a:ext cx="3970446" cy="81887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下カーブ矢印 1"/>
          <p:cNvSpPr/>
          <p:nvPr/>
        </p:nvSpPr>
        <p:spPr>
          <a:xfrm>
            <a:off x="3558931" y="2378086"/>
            <a:ext cx="2395482" cy="265139"/>
          </a:xfrm>
          <a:prstGeom prst="curvedDownArrow">
            <a:avLst>
              <a:gd name="adj1" fmla="val 0"/>
              <a:gd name="adj2" fmla="val 118352"/>
              <a:gd name="adj3" fmla="val 4354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704710" y="5949280"/>
            <a:ext cx="7715530" cy="505044"/>
          </a:xfrm>
          <a:prstGeom prst="roundRect">
            <a:avLst>
              <a:gd name="adj" fmla="val 10475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We calculate various observables microscopically.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813867" y="5086224"/>
            <a:ext cx="3801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Masaaki Kimura</a:t>
            </a:r>
            <a:r>
              <a:rPr lang="en-US" altLang="ja-JP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(Next speaker)</a:t>
            </a:r>
          </a:p>
          <a:p>
            <a:r>
              <a:rPr lang="en-US" altLang="ja-JP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Coexistence in the vicinity of </a:t>
            </a:r>
            <a:r>
              <a:rPr lang="en-US" altLang="ja-JP" i="1" baseline="30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en-US" altLang="ja-JP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ja-JP" altLang="en-US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514959" y="1715443"/>
            <a:ext cx="2729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 smtClean="0">
                <a:solidFill>
                  <a:srgbClr val="4D4D4D"/>
                </a:solidFill>
              </a:rPr>
              <a:t>Optical potentials</a:t>
            </a:r>
            <a:endParaRPr lang="en-US" altLang="ja-JP" sz="2400" dirty="0">
              <a:solidFill>
                <a:srgbClr val="4D4D4D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814291" y="1715443"/>
            <a:ext cx="2893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 smtClean="0">
                <a:solidFill>
                  <a:srgbClr val="4D4D4D"/>
                </a:solidFill>
              </a:rPr>
              <a:t>Projectile densities</a:t>
            </a:r>
            <a:endParaRPr lang="en-US" altLang="ja-JP" sz="24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6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430" y="1455474"/>
            <a:ext cx="4895850" cy="4676775"/>
          </a:xfrm>
          <a:prstGeom prst="rect">
            <a:avLst/>
          </a:prstGeom>
        </p:spPr>
      </p:pic>
      <p:sp>
        <p:nvSpPr>
          <p:cNvPr id="41" name="テキスト ボックス 28"/>
          <p:cNvSpPr txBox="1"/>
          <p:nvPr/>
        </p:nvSpPr>
        <p:spPr>
          <a:xfrm>
            <a:off x="4471148" y="6237312"/>
            <a:ext cx="4532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dirty="0" smtClean="0">
                <a:solidFill>
                  <a:srgbClr val="4D4D4D"/>
                </a:solidFill>
                <a:latin typeface="Times New Roman" pitchFamily="18" charset="0"/>
                <a:ea typeface="HGP明朝B" pitchFamily="18" charset="-128"/>
                <a:cs typeface="Times New Roman" pitchFamily="18" charset="0"/>
              </a:rPr>
              <a:t>Exp</a:t>
            </a:r>
            <a:r>
              <a:rPr lang="en-US" altLang="ja-JP" sz="1400" i="1" dirty="0" smtClean="0">
                <a:solidFill>
                  <a:srgbClr val="4D4D4D"/>
                </a:solidFill>
                <a:latin typeface="Times New Roman" pitchFamily="18" charset="0"/>
                <a:ea typeface="HGP明朝B" pitchFamily="18" charset="-128"/>
                <a:cs typeface="Times New Roman" pitchFamily="18" charset="0"/>
              </a:rPr>
              <a:t>. M. </a:t>
            </a:r>
            <a:r>
              <a:rPr lang="en-US" altLang="ja-JP" sz="1400" i="1" dirty="0" err="1" smtClean="0">
                <a:solidFill>
                  <a:srgbClr val="4D4D4D"/>
                </a:solidFill>
                <a:latin typeface="Times New Roman" pitchFamily="18" charset="0"/>
                <a:ea typeface="HGP明朝B" pitchFamily="18" charset="-128"/>
                <a:cs typeface="Times New Roman" pitchFamily="18" charset="0"/>
              </a:rPr>
              <a:t>Takechi</a:t>
            </a:r>
            <a:r>
              <a:rPr lang="en-US" altLang="ja-JP" sz="1400" i="1" dirty="0" smtClean="0">
                <a:solidFill>
                  <a:srgbClr val="4D4D4D"/>
                </a:solidFill>
                <a:latin typeface="Times New Roman" pitchFamily="18" charset="0"/>
                <a:ea typeface="HGP明朝B" pitchFamily="18" charset="-128"/>
                <a:cs typeface="Times New Roman" pitchFamily="18" charset="0"/>
              </a:rPr>
              <a:t>, EPJ Web of Conferences 66, 02101 (2014).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07504" y="1268760"/>
            <a:ext cx="3257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Deformation effect is significant for </a:t>
            </a:r>
            <a:r>
              <a:rPr lang="en-US" altLang="ja-JP" sz="2400" dirty="0" err="1" smtClean="0">
                <a:solidFill>
                  <a:schemeClr val="accent6">
                    <a:lumMod val="75000"/>
                  </a:schemeClr>
                </a:solidFill>
              </a:rPr>
              <a:t>σ</a:t>
            </a:r>
            <a:r>
              <a:rPr lang="en-US" altLang="ja-JP" sz="2400" baseline="-25000" dirty="0" err="1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7504" y="2492896"/>
            <a:ext cx="3257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altLang="ja-JP" sz="2400" dirty="0" smtClean="0">
                <a:solidFill>
                  <a:srgbClr val="4D4D4D"/>
                </a:solidFill>
              </a:rPr>
              <a:t>AMD well reproduces the measured </a:t>
            </a:r>
            <a:r>
              <a:rPr lang="en-US" altLang="ja-JP" sz="2400" dirty="0" err="1" smtClean="0">
                <a:solidFill>
                  <a:srgbClr val="4D4D4D"/>
                </a:solidFill>
              </a:rPr>
              <a:t>σ</a:t>
            </a:r>
            <a:r>
              <a:rPr lang="en-US" altLang="ja-JP" sz="2400" baseline="-25000" dirty="0" err="1" smtClean="0">
                <a:solidFill>
                  <a:srgbClr val="4D4D4D"/>
                </a:solidFill>
              </a:rPr>
              <a:t>R</a:t>
            </a:r>
            <a:r>
              <a:rPr lang="en-US" altLang="ja-JP" sz="2400" dirty="0" smtClean="0">
                <a:solidFill>
                  <a:srgbClr val="4D4D4D"/>
                </a:solidFill>
              </a:rPr>
              <a:t>.</a:t>
            </a:r>
            <a:endParaRPr lang="ja-JP" altLang="en-US" sz="2400" baseline="-25000" dirty="0">
              <a:solidFill>
                <a:srgbClr val="4D4D4D"/>
              </a:solidFill>
            </a:endParaRPr>
          </a:p>
        </p:txBody>
      </p:sp>
      <p:sp>
        <p:nvSpPr>
          <p:cNvPr id="75" name="上下矢印 74"/>
          <p:cNvSpPr/>
          <p:nvPr/>
        </p:nvSpPr>
        <p:spPr>
          <a:xfrm>
            <a:off x="7475488" y="3019809"/>
            <a:ext cx="134811" cy="471913"/>
          </a:xfrm>
          <a:prstGeom prst="upDownArrow">
            <a:avLst>
              <a:gd name="adj1" fmla="val 50000"/>
              <a:gd name="adj2" fmla="val 90038"/>
            </a:avLst>
          </a:prstGeom>
          <a:solidFill>
            <a:srgbClr val="92D050"/>
          </a:solidFill>
          <a:ln w="127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7" name="グループ化 76"/>
          <p:cNvGrpSpPr/>
          <p:nvPr/>
        </p:nvGrpSpPr>
        <p:grpSpPr>
          <a:xfrm>
            <a:off x="7242827" y="1674117"/>
            <a:ext cx="1303900" cy="555679"/>
            <a:chOff x="7434094" y="2132856"/>
            <a:chExt cx="1133351" cy="502697"/>
          </a:xfrm>
        </p:grpSpPr>
        <p:sp>
          <p:nvSpPr>
            <p:cNvPr id="78" name="円/楕円 77"/>
            <p:cNvSpPr/>
            <p:nvPr/>
          </p:nvSpPr>
          <p:spPr>
            <a:xfrm>
              <a:off x="8216980" y="2285087"/>
              <a:ext cx="350465" cy="350466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7434094" y="2132856"/>
              <a:ext cx="826524" cy="4176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baseline="30000" dirty="0" smtClean="0">
                  <a:solidFill>
                    <a:prstClr val="black"/>
                  </a:solidFill>
                </a:rPr>
                <a:t>37</a:t>
              </a:r>
              <a:r>
                <a:rPr lang="en-US" altLang="ja-JP" sz="2400" b="1" dirty="0" smtClean="0">
                  <a:solidFill>
                    <a:prstClr val="black"/>
                  </a:solidFill>
                </a:rPr>
                <a:t>Mg?</a:t>
              </a:r>
              <a:endParaRPr lang="ja-JP" altLang="en-US" sz="2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80" name="上下矢印 79"/>
          <p:cNvSpPr/>
          <p:nvPr/>
        </p:nvSpPr>
        <p:spPr>
          <a:xfrm>
            <a:off x="8147640" y="2043981"/>
            <a:ext cx="185669" cy="612236"/>
          </a:xfrm>
          <a:prstGeom prst="upDownArrow">
            <a:avLst>
              <a:gd name="adj1" fmla="val 36347"/>
              <a:gd name="adj2" fmla="val 81720"/>
            </a:avLst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4860032" y="1038730"/>
            <a:ext cx="4099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aseline="30000" dirty="0" smtClean="0">
                <a:solidFill>
                  <a:srgbClr val="4D4D4D"/>
                </a:solidFill>
              </a:rPr>
              <a:t>A</a:t>
            </a:r>
            <a:r>
              <a:rPr lang="en-US" altLang="ja-JP" sz="2400" dirty="0" smtClean="0">
                <a:solidFill>
                  <a:srgbClr val="4D4D4D"/>
                </a:solidFill>
              </a:rPr>
              <a:t>Mg+</a:t>
            </a:r>
            <a:r>
              <a:rPr lang="en-US" altLang="ja-JP" sz="2400" baseline="30000" dirty="0" smtClean="0">
                <a:solidFill>
                  <a:srgbClr val="4D4D4D"/>
                </a:solidFill>
              </a:rPr>
              <a:t>12</a:t>
            </a:r>
            <a:r>
              <a:rPr lang="en-US" altLang="ja-JP" sz="2400" dirty="0" smtClean="0">
                <a:solidFill>
                  <a:srgbClr val="4D4D4D"/>
                </a:solidFill>
              </a:rPr>
              <a:t>C, </a:t>
            </a:r>
            <a:r>
              <a:rPr lang="en-US" altLang="ja-JP" sz="2400" i="1" dirty="0" err="1" smtClean="0">
                <a:solidFill>
                  <a:srgbClr val="4D4D4D"/>
                </a:solidFill>
              </a:rPr>
              <a:t>E</a:t>
            </a:r>
            <a:r>
              <a:rPr lang="en-US" altLang="ja-JP" sz="2400" baseline="-25000" dirty="0" err="1" smtClean="0">
                <a:solidFill>
                  <a:srgbClr val="4D4D4D"/>
                </a:solidFill>
              </a:rPr>
              <a:t>lab</a:t>
            </a:r>
            <a:r>
              <a:rPr lang="en-US" altLang="ja-JP" sz="2400" dirty="0" smtClean="0">
                <a:solidFill>
                  <a:srgbClr val="4D4D4D"/>
                </a:solidFill>
              </a:rPr>
              <a:t>=240MeV/nucleon</a:t>
            </a:r>
            <a:endParaRPr lang="ja-JP" altLang="en-US" sz="2400" dirty="0">
              <a:solidFill>
                <a:srgbClr val="4D4D4D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172400" y="188640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8/12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52271" y="40899"/>
            <a:ext cx="58487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 smtClean="0">
                <a:solidFill>
                  <a:schemeClr val="bg1"/>
                </a:solidFill>
              </a:rPr>
              <a:t>Results: </a:t>
            </a:r>
            <a:r>
              <a:rPr lang="en-US" altLang="ja-JP" sz="4400" dirty="0" err="1" smtClean="0">
                <a:solidFill>
                  <a:schemeClr val="bg1"/>
                </a:solidFill>
              </a:rPr>
              <a:t>σ</a:t>
            </a:r>
            <a:r>
              <a:rPr lang="en-US" altLang="ja-JP" sz="4400" baseline="-25000" dirty="0" err="1" smtClean="0">
                <a:solidFill>
                  <a:schemeClr val="bg1"/>
                </a:solidFill>
              </a:rPr>
              <a:t>R</a:t>
            </a:r>
            <a:r>
              <a:rPr lang="en-US" altLang="ja-JP" sz="4400" dirty="0" smtClean="0">
                <a:solidFill>
                  <a:schemeClr val="bg1"/>
                </a:solidFill>
              </a:rPr>
              <a:t> for Mg (Z=12)</a:t>
            </a:r>
            <a:endParaRPr lang="en-US" altLang="ja-JP" sz="4400" baseline="-250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60032" y="2878901"/>
            <a:ext cx="19812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AMD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(w/ deformation)</a:t>
            </a:r>
            <a:endParaRPr kumimoji="1" lang="ja-JP" alt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554529" y="4523991"/>
            <a:ext cx="21115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spherical-HF</a:t>
            </a:r>
            <a:endParaRPr lang="en-US" altLang="ja-JP" sz="2400" dirty="0">
              <a:solidFill>
                <a:srgbClr val="0000FF"/>
              </a:solidFill>
            </a:endParaRPr>
          </a:p>
          <a:p>
            <a:r>
              <a:rPr kumimoji="1" lang="en-US" altLang="ja-JP" sz="2000" dirty="0" smtClean="0">
                <a:solidFill>
                  <a:srgbClr val="0000FF"/>
                </a:solidFill>
              </a:rPr>
              <a:t>(w/o deformation)</a:t>
            </a:r>
            <a:endParaRPr kumimoji="1" lang="ja-JP" altLang="en-US" sz="2400" dirty="0" smtClean="0">
              <a:solidFill>
                <a:srgbClr val="0000FF"/>
              </a:solidFill>
            </a:endParaRPr>
          </a:p>
        </p:txBody>
      </p:sp>
      <p:cxnSp>
        <p:nvCxnSpPr>
          <p:cNvPr id="17" name="直線コネクタ 16"/>
          <p:cNvCxnSpPr>
            <a:stCxn id="15" idx="2"/>
          </p:cNvCxnSpPr>
          <p:nvPr/>
        </p:nvCxnSpPr>
        <p:spPr>
          <a:xfrm>
            <a:off x="5850656" y="3648342"/>
            <a:ext cx="603129" cy="4587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コネクタ 43"/>
          <p:cNvCxnSpPr>
            <a:endCxn id="37" idx="1"/>
          </p:cNvCxnSpPr>
          <p:nvPr/>
        </p:nvCxnSpPr>
        <p:spPr>
          <a:xfrm>
            <a:off x="6228184" y="4653136"/>
            <a:ext cx="326345" cy="255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107504" y="3717032"/>
            <a:ext cx="3069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altLang="ja-JP" sz="2400" dirty="0" smtClean="0">
                <a:solidFill>
                  <a:srgbClr val="4D4D4D"/>
                </a:solidFill>
              </a:rPr>
              <a:t>For </a:t>
            </a:r>
            <a:r>
              <a:rPr lang="en-US" altLang="ja-JP" sz="2400" baseline="30000" dirty="0" smtClean="0">
                <a:solidFill>
                  <a:schemeClr val="accent6">
                    <a:lumMod val="75000"/>
                  </a:schemeClr>
                </a:solidFill>
              </a:rPr>
              <a:t>37</a:t>
            </a: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Mg</a:t>
            </a:r>
            <a:r>
              <a:rPr lang="en-US" altLang="ja-JP" sz="2400" dirty="0" smtClean="0">
                <a:solidFill>
                  <a:srgbClr val="4D4D4D"/>
                </a:solidFill>
              </a:rPr>
              <a:t>, AMD underestimates the experimental data.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5260428" y="1842392"/>
            <a:ext cx="2248763" cy="1413374"/>
            <a:chOff x="5260428" y="1842392"/>
            <a:chExt cx="2248763" cy="1413374"/>
          </a:xfrm>
        </p:grpSpPr>
        <p:cxnSp>
          <p:nvCxnSpPr>
            <p:cNvPr id="36" name="直線コネクタ 35"/>
            <p:cNvCxnSpPr>
              <a:stCxn id="6" idx="3"/>
              <a:endCxn id="75" idx="2"/>
            </p:cNvCxnSpPr>
            <p:nvPr/>
          </p:nvCxnSpPr>
          <p:spPr>
            <a:xfrm>
              <a:off x="6941547" y="2319475"/>
              <a:ext cx="567644" cy="93629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角丸四角形 5"/>
            <p:cNvSpPr/>
            <p:nvPr/>
          </p:nvSpPr>
          <p:spPr>
            <a:xfrm>
              <a:off x="5260428" y="1842392"/>
              <a:ext cx="1681119" cy="954166"/>
            </a:xfrm>
            <a:prstGeom prst="roundRect">
              <a:avLst/>
            </a:prstGeom>
            <a:noFill/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ja-JP" sz="2400" dirty="0">
                  <a:solidFill>
                    <a:prstClr val="black"/>
                  </a:solidFill>
                </a:rPr>
                <a:t>due to </a:t>
              </a:r>
            </a:p>
            <a:p>
              <a:pPr algn="ctr"/>
              <a:r>
                <a:rPr lang="en-US" altLang="ja-JP" sz="2400" dirty="0">
                  <a:solidFill>
                    <a:prstClr val="black"/>
                  </a:solidFill>
                </a:rPr>
                <a:t>deformation</a:t>
              </a:r>
              <a:endParaRPr lang="ja-JP" alt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585061" y="4897851"/>
            <a:ext cx="2794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</a:rPr>
              <a:t>“Deformed halo”?</a:t>
            </a:r>
            <a:endParaRPr kumimoji="1" lang="ja-JP" altLang="en-US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801085" y="5329899"/>
            <a:ext cx="30508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Maya </a:t>
            </a:r>
            <a:r>
              <a:rPr lang="en-US" altLang="ja-JP" sz="2000" i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Takechi</a:t>
            </a:r>
            <a:r>
              <a:rPr lang="en-US" altLang="ja-JP" sz="20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ja-JP" altLang="en-US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ja-JP" altLang="en-US" sz="20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altLang="ja-JP" sz="20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0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altLang="ja-JP" sz="20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r>
              <a:rPr lang="en-US" altLang="ja-JP" sz="20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ja-JP" altLang="en-US" sz="20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Poster </a:t>
            </a:r>
            <a:r>
              <a:rPr lang="ja-JP" altLang="en-US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 2 </a:t>
            </a:r>
            <a:r>
              <a:rPr lang="ja-JP" altLang="en-US" sz="20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(Jun</a:t>
            </a:r>
            <a:r>
              <a:rPr lang="en-US" altLang="ja-JP" sz="20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ja-JP" altLang="en-US" sz="20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ja-JP" altLang="en-US" sz="20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085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8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38.3|19.9|39.6|23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14438</TotalTime>
  <Words>935</Words>
  <Application>Microsoft Office PowerPoint</Application>
  <PresentationFormat>画面に合わせる (4:3)</PresentationFormat>
  <Paragraphs>185</Paragraphs>
  <Slides>13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2" baseType="lpstr">
      <vt:lpstr>HGP明朝B</vt:lpstr>
      <vt:lpstr>ＭＳ Ｐゴシック</vt:lpstr>
      <vt:lpstr>ＭＳ ゴシック</vt:lpstr>
      <vt:lpstr>Arial</vt:lpstr>
      <vt:lpstr>Calibri</vt:lpstr>
      <vt:lpstr>Cambria Math</vt:lpstr>
      <vt:lpstr>Times New Roman</vt:lpstr>
      <vt:lpstr>Wingdings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watanabe</dc:creator>
  <cp:lastModifiedBy>渡邉慎</cp:lastModifiedBy>
  <cp:revision>825</cp:revision>
  <cp:lastPrinted>2014-05-25T13:52:10Z</cp:lastPrinted>
  <dcterms:created xsi:type="dcterms:W3CDTF">2012-12-04T04:30:03Z</dcterms:created>
  <dcterms:modified xsi:type="dcterms:W3CDTF">2014-06-02T19:38:06Z</dcterms:modified>
</cp:coreProperties>
</file>