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60" r:id="rId2"/>
    <p:sldMasterId id="2147483664" r:id="rId3"/>
  </p:sldMasterIdLst>
  <p:sldIdLst>
    <p:sldId id="272" r:id="rId4"/>
    <p:sldId id="273" r:id="rId5"/>
    <p:sldId id="275" r:id="rId6"/>
    <p:sldId id="262" r:id="rId7"/>
    <p:sldId id="276" r:id="rId8"/>
    <p:sldId id="280" r:id="rId9"/>
    <p:sldId id="281" r:id="rId10"/>
    <p:sldId id="277" r:id="rId11"/>
    <p:sldId id="282" r:id="rId12"/>
    <p:sldId id="283" r:id="rId13"/>
    <p:sldId id="284" r:id="rId14"/>
    <p:sldId id="289" r:id="rId15"/>
    <p:sldId id="290" r:id="rId16"/>
    <p:sldId id="288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54ECA"/>
    <a:srgbClr val="703A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5022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</a:rPr>
              <a:t>ARIS, Tokyo 2014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77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5022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ARIS, Tokyo 2014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56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8993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8955000" cy="6669000"/>
            <a:chOff x="0" y="0"/>
            <a:chExt cx="8955000" cy="6669000"/>
          </a:xfrm>
        </p:grpSpPr>
        <p:pic>
          <p:nvPicPr>
            <p:cNvPr id="8" name="Picture 2" descr="D:\ipn-orsa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0" cy="10058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00" y="1027200"/>
              <a:ext cx="0" cy="324000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5000" y="189000"/>
              <a:ext cx="3240000" cy="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955000" y="3429000"/>
              <a:ext cx="0" cy="324000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6669000"/>
              <a:ext cx="3240000" cy="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8488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984770"/>
            <a:ext cx="9144000" cy="487323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8955000" cy="6669000"/>
            <a:chOff x="0" y="0"/>
            <a:chExt cx="8955000" cy="6669000"/>
          </a:xfrm>
        </p:grpSpPr>
        <p:pic>
          <p:nvPicPr>
            <p:cNvPr id="8" name="Picture 2" descr="D:\ipn-orsa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0" cy="10058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00" y="1027200"/>
              <a:ext cx="0" cy="324000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5000" y="189000"/>
              <a:ext cx="3240000" cy="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955000" y="3429000"/>
              <a:ext cx="0" cy="324000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6669000"/>
              <a:ext cx="3240000" cy="0"/>
            </a:xfrm>
            <a:prstGeom prst="line">
              <a:avLst/>
            </a:prstGeom>
            <a:ln w="571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9278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5011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119675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latin typeface="Calibri" pitchFamily="34" charset="0"/>
                <a:cs typeface="Arial" charset="0"/>
              </a:rPr>
              <a:t>Spins, </a:t>
            </a:r>
            <a:r>
              <a:rPr lang="en-GB" sz="3200" b="1" dirty="0" smtClean="0">
                <a:latin typeface="Calibri" pitchFamily="34" charset="0"/>
                <a:cs typeface="Arial" charset="0"/>
              </a:rPr>
              <a:t>Moments</a:t>
            </a:r>
            <a:r>
              <a:rPr lang="en-GB" sz="3200" b="1" dirty="0">
                <a:latin typeface="Calibri" pitchFamily="34" charset="0"/>
                <a:cs typeface="Arial" charset="0"/>
              </a:rPr>
              <a:t>, and </a:t>
            </a:r>
            <a:r>
              <a:rPr lang="en-GB" sz="3200" b="1" dirty="0" smtClean="0">
                <a:latin typeface="Calibri" pitchFamily="34" charset="0"/>
                <a:cs typeface="Arial" charset="0"/>
              </a:rPr>
              <a:t>Radii of </a:t>
            </a:r>
            <a:r>
              <a:rPr lang="en-GB" sz="3200" b="1" baseline="30000" dirty="0" smtClean="0">
                <a:latin typeface="Calibri" pitchFamily="34" charset="0"/>
                <a:cs typeface="Arial" charset="0"/>
              </a:rPr>
              <a:t>100-130</a:t>
            </a:r>
            <a:r>
              <a:rPr lang="en-GB" sz="3200" b="1" dirty="0" smtClean="0">
                <a:latin typeface="Calibri" pitchFamily="34" charset="0"/>
                <a:cs typeface="Arial" charset="0"/>
              </a:rPr>
              <a:t>Cd</a:t>
            </a:r>
          </a:p>
          <a:p>
            <a:pPr algn="ctr" eaLnBrk="1" hangingPunct="1"/>
            <a:r>
              <a:rPr lang="en-GB" sz="3200" b="1" dirty="0" smtClean="0">
                <a:latin typeface="Calibri" pitchFamily="34" charset="0"/>
                <a:cs typeface="Arial" charset="0"/>
              </a:rPr>
              <a:t>by High-Resolution Laser Spectroscopy</a:t>
            </a:r>
            <a:r>
              <a:rPr lang="en-US" sz="3200" b="1" dirty="0" smtClean="0">
                <a:latin typeface="Calibri" pitchFamily="34" charset="0"/>
                <a:cs typeface="Arial" charset="0"/>
              </a:rPr>
              <a:t> </a:t>
            </a:r>
            <a:endParaRPr lang="en-US" sz="32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2667000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u="sng" dirty="0">
                <a:latin typeface="Calibri" pitchFamily="34" charset="0"/>
              </a:rPr>
              <a:t>D. T. Yordanov</a:t>
            </a:r>
            <a:r>
              <a:rPr lang="en-US" b="1" baseline="30000" dirty="0">
                <a:latin typeface="Calibri" pitchFamily="34" charset="0"/>
              </a:rPr>
              <a:t>1</a:t>
            </a:r>
            <a:r>
              <a:rPr lang="en-US" b="1" dirty="0">
                <a:latin typeface="Calibri" pitchFamily="34" charset="0"/>
              </a:rPr>
              <a:t>, D. L. Balabanski</a:t>
            </a:r>
            <a:r>
              <a:rPr lang="en-US" b="1" baseline="30000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, M. L. Bissell</a:t>
            </a:r>
            <a:r>
              <a:rPr lang="en-US" b="1" baseline="30000" dirty="0">
                <a:latin typeface="Calibri" pitchFamily="34" charset="0"/>
              </a:rPr>
              <a:t>3</a:t>
            </a:r>
            <a:r>
              <a:rPr lang="en-US" b="1" dirty="0">
                <a:latin typeface="Calibri" pitchFamily="34" charset="0"/>
              </a:rPr>
              <a:t>, K. Blaum</a:t>
            </a:r>
            <a:r>
              <a:rPr lang="en-US" b="1" baseline="30000" dirty="0">
                <a:latin typeface="Calibri" pitchFamily="34" charset="0"/>
              </a:rPr>
              <a:t>1</a:t>
            </a:r>
            <a:r>
              <a:rPr lang="en-US" b="1" dirty="0">
                <a:latin typeface="Calibri" pitchFamily="34" charset="0"/>
              </a:rPr>
              <a:t>, I. Budinčević</a:t>
            </a:r>
            <a:r>
              <a:rPr lang="en-US" b="1" baseline="30000" dirty="0">
                <a:latin typeface="Calibri" pitchFamily="34" charset="0"/>
              </a:rPr>
              <a:t>3</a:t>
            </a:r>
            <a:r>
              <a:rPr lang="en-US" b="1" dirty="0">
                <a:latin typeface="Calibri" pitchFamily="34" charset="0"/>
              </a:rPr>
              <a:t>, B. Cheal</a:t>
            </a:r>
            <a:r>
              <a:rPr lang="en-US" b="1" baseline="30000" dirty="0">
                <a:latin typeface="Calibri" pitchFamily="34" charset="0"/>
              </a:rPr>
              <a:t>4</a:t>
            </a:r>
            <a:r>
              <a:rPr lang="en-US" b="1" dirty="0">
                <a:latin typeface="Calibri" pitchFamily="34" charset="0"/>
              </a:rPr>
              <a:t>,</a:t>
            </a:r>
          </a:p>
          <a:p>
            <a:pPr algn="ctr" eaLnBrk="1" hangingPunct="1"/>
            <a:r>
              <a:rPr lang="en-US" b="1" dirty="0" smtClean="0">
                <a:latin typeface="Calibri" pitchFamily="34" charset="0"/>
              </a:rPr>
              <a:t>K</a:t>
            </a:r>
            <a:r>
              <a:rPr lang="en-US" b="1" dirty="0">
                <a:latin typeface="Calibri" pitchFamily="34" charset="0"/>
              </a:rPr>
              <a:t>. T. Flanagan</a:t>
            </a:r>
            <a:r>
              <a:rPr lang="en-US" b="1" baseline="30000" dirty="0">
                <a:latin typeface="Calibri" pitchFamily="34" charset="0"/>
              </a:rPr>
              <a:t>4</a:t>
            </a:r>
            <a:r>
              <a:rPr lang="en-US" b="1" dirty="0">
                <a:latin typeface="Calibri" pitchFamily="34" charset="0"/>
              </a:rPr>
              <a:t>, N. Frömmgen</a:t>
            </a:r>
            <a:r>
              <a:rPr lang="en-US" b="1" baseline="30000" dirty="0">
                <a:latin typeface="Calibri" pitchFamily="34" charset="0"/>
              </a:rPr>
              <a:t>5</a:t>
            </a:r>
            <a:r>
              <a:rPr lang="en-US" b="1" dirty="0">
                <a:latin typeface="Calibri" pitchFamily="34" charset="0"/>
              </a:rPr>
              <a:t>, G. Georgiev</a:t>
            </a:r>
            <a:r>
              <a:rPr lang="en-US" b="1" baseline="30000" dirty="0">
                <a:latin typeface="Calibri" pitchFamily="34" charset="0"/>
              </a:rPr>
              <a:t>6</a:t>
            </a:r>
            <a:r>
              <a:rPr lang="en-US" b="1" dirty="0">
                <a:latin typeface="Calibri" pitchFamily="34" charset="0"/>
              </a:rPr>
              <a:t>, Ch. </a:t>
            </a:r>
            <a:r>
              <a:rPr lang="en-US" b="1" dirty="0" smtClean="0">
                <a:latin typeface="Calibri" pitchFamily="34" charset="0"/>
              </a:rPr>
              <a:t>Geppert</a:t>
            </a:r>
            <a:r>
              <a:rPr lang="en-US" b="1" baseline="30000" dirty="0" smtClean="0">
                <a:latin typeface="Calibri" pitchFamily="34" charset="0"/>
              </a:rPr>
              <a:t>5,7</a:t>
            </a:r>
            <a:r>
              <a:rPr lang="en-US" b="1" dirty="0" smtClean="0">
                <a:latin typeface="Calibri" pitchFamily="34" charset="0"/>
              </a:rPr>
              <a:t>, M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en-US" b="1" dirty="0" smtClean="0">
                <a:latin typeface="Calibri" pitchFamily="34" charset="0"/>
              </a:rPr>
              <a:t>Hammen</a:t>
            </a:r>
            <a:r>
              <a:rPr lang="en-US" b="1" baseline="30000" dirty="0" smtClean="0">
                <a:latin typeface="Calibri" pitchFamily="34" charset="0"/>
              </a:rPr>
              <a:t>5</a:t>
            </a:r>
            <a:r>
              <a:rPr lang="en-US" b="1" dirty="0" smtClean="0">
                <a:latin typeface="Calibri" pitchFamily="34" charset="0"/>
              </a:rPr>
              <a:t>, M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en-US" b="1" dirty="0" smtClean="0">
                <a:latin typeface="Calibri" pitchFamily="34" charset="0"/>
              </a:rPr>
              <a:t>Kowalska</a:t>
            </a:r>
            <a:r>
              <a:rPr lang="en-US" b="1" baseline="30000" dirty="0" smtClean="0">
                <a:latin typeface="Calibri" pitchFamily="34" charset="0"/>
              </a:rPr>
              <a:t>8</a:t>
            </a:r>
            <a:r>
              <a:rPr lang="en-US" b="1" dirty="0" smtClean="0">
                <a:latin typeface="Calibri" pitchFamily="34" charset="0"/>
              </a:rPr>
              <a:t>,</a:t>
            </a:r>
          </a:p>
          <a:p>
            <a:pPr algn="ctr" eaLnBrk="1" hangingPunct="1"/>
            <a:r>
              <a:rPr lang="en-US" b="1" dirty="0" smtClean="0">
                <a:latin typeface="Calibri" pitchFamily="34" charset="0"/>
              </a:rPr>
              <a:t>K</a:t>
            </a:r>
            <a:r>
              <a:rPr lang="en-US" b="1" dirty="0">
                <a:latin typeface="Calibri" pitchFamily="34" charset="0"/>
              </a:rPr>
              <a:t>. Kreim</a:t>
            </a:r>
            <a:r>
              <a:rPr lang="en-US" b="1" baseline="30000" dirty="0">
                <a:latin typeface="Calibri" pitchFamily="34" charset="0"/>
              </a:rPr>
              <a:t>1</a:t>
            </a:r>
            <a:r>
              <a:rPr lang="en-US" b="1" dirty="0">
                <a:latin typeface="Calibri" pitchFamily="34" charset="0"/>
              </a:rPr>
              <a:t>, A. Krieger</a:t>
            </a:r>
            <a:r>
              <a:rPr lang="en-US" b="1" baseline="30000" dirty="0">
                <a:latin typeface="Calibri" pitchFamily="34" charset="0"/>
              </a:rPr>
              <a:t>5</a:t>
            </a:r>
            <a:r>
              <a:rPr lang="en-US" b="1" dirty="0" smtClean="0">
                <a:latin typeface="Calibri" pitchFamily="34" charset="0"/>
              </a:rPr>
              <a:t>, R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en-US" b="1" dirty="0" smtClean="0">
                <a:latin typeface="Calibri" pitchFamily="34" charset="0"/>
              </a:rPr>
              <a:t>Neugart</a:t>
            </a:r>
            <a:r>
              <a:rPr lang="en-US" b="1" baseline="30000" dirty="0" smtClean="0">
                <a:latin typeface="Calibri" pitchFamily="34" charset="0"/>
              </a:rPr>
              <a:t>5</a:t>
            </a:r>
            <a:r>
              <a:rPr lang="en-US" b="1" dirty="0" smtClean="0">
                <a:latin typeface="Calibri" pitchFamily="34" charset="0"/>
              </a:rPr>
              <a:t>, G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en-US" b="1" dirty="0" smtClean="0">
                <a:latin typeface="Calibri" pitchFamily="34" charset="0"/>
              </a:rPr>
              <a:t>Neyens</a:t>
            </a:r>
            <a:r>
              <a:rPr lang="en-US" b="1" baseline="30000" dirty="0" smtClean="0">
                <a:latin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</a:rPr>
              <a:t>, W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en-US" b="1" dirty="0" smtClean="0">
                <a:latin typeface="Calibri" pitchFamily="34" charset="0"/>
              </a:rPr>
              <a:t>Nörtershäuser</a:t>
            </a:r>
            <a:r>
              <a:rPr lang="en-US" b="1" baseline="30000" dirty="0" smtClean="0">
                <a:latin typeface="Calibri" pitchFamily="34" charset="0"/>
              </a:rPr>
              <a:t>5,9</a:t>
            </a:r>
            <a:r>
              <a:rPr lang="en-US" b="1" dirty="0" smtClean="0">
                <a:latin typeface="Calibri" pitchFamily="34" charset="0"/>
              </a:rPr>
              <a:t>,</a:t>
            </a:r>
          </a:p>
          <a:p>
            <a:pPr algn="ctr" eaLnBrk="1" hangingPunct="1"/>
            <a:r>
              <a:rPr lang="en-US" b="1" dirty="0" smtClean="0">
                <a:latin typeface="Calibri" pitchFamily="34" charset="0"/>
              </a:rPr>
              <a:t>J</a:t>
            </a:r>
            <a:r>
              <a:rPr lang="en-US" b="1" dirty="0">
                <a:latin typeface="Calibri" pitchFamily="34" charset="0"/>
              </a:rPr>
              <a:t>. Papuga</a:t>
            </a:r>
            <a:r>
              <a:rPr lang="en-US" b="1" baseline="30000" dirty="0">
                <a:latin typeface="Calibri" pitchFamily="34" charset="0"/>
              </a:rPr>
              <a:t>3</a:t>
            </a:r>
            <a:r>
              <a:rPr lang="en-US" b="1" dirty="0">
                <a:latin typeface="Calibri" pitchFamily="34" charset="0"/>
              </a:rPr>
              <a:t>, M. M. Rajabali</a:t>
            </a:r>
            <a:r>
              <a:rPr lang="en-US" b="1" baseline="30000" dirty="0">
                <a:latin typeface="Calibri" pitchFamily="34" charset="0"/>
              </a:rPr>
              <a:t>3</a:t>
            </a:r>
            <a:r>
              <a:rPr lang="en-US" b="1" dirty="0">
                <a:latin typeface="Calibri" pitchFamily="34" charset="0"/>
              </a:rPr>
              <a:t>, R. </a:t>
            </a:r>
            <a:r>
              <a:rPr lang="en-US" b="1" dirty="0" smtClean="0">
                <a:latin typeface="Calibri" pitchFamily="34" charset="0"/>
              </a:rPr>
              <a:t>Sánchez</a:t>
            </a:r>
            <a:r>
              <a:rPr lang="en-US" b="1" baseline="30000" dirty="0" smtClean="0">
                <a:latin typeface="Calibri" pitchFamily="34" charset="0"/>
              </a:rPr>
              <a:t>10</a:t>
            </a:r>
            <a:r>
              <a:rPr lang="en-US" b="1" dirty="0" smtClean="0">
                <a:latin typeface="Calibri" pitchFamily="34" charset="0"/>
              </a:rPr>
              <a:t>, S. Schmidt</a:t>
            </a:r>
            <a:r>
              <a:rPr lang="en-US" b="1" baseline="30000" dirty="0" smtClean="0">
                <a:latin typeface="Calibri" pitchFamily="34" charset="0"/>
              </a:rPr>
              <a:t>9</a:t>
            </a:r>
            <a:endParaRPr lang="en-US" b="1" baseline="30000" dirty="0">
              <a:latin typeface="Calibri" pitchFamily="34" charset="0"/>
            </a:endParaRPr>
          </a:p>
          <a:p>
            <a:pPr algn="ctr" eaLnBrk="1" hangingPunct="1"/>
            <a:endParaRPr lang="en-US" sz="1600" b="1" i="1" dirty="0">
              <a:latin typeface="Calibri" pitchFamily="34" charset="0"/>
            </a:endParaRP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1</a:t>
            </a:r>
            <a:r>
              <a:rPr lang="en-US" sz="1600" b="1" i="1" dirty="0">
                <a:latin typeface="Calibri" pitchFamily="34" charset="0"/>
              </a:rPr>
              <a:t>Max Planck Institute for Nuclear Physics, </a:t>
            </a:r>
            <a:r>
              <a:rPr lang="en-US" sz="1600" b="1" i="1" dirty="0" err="1">
                <a:latin typeface="Calibri" pitchFamily="34" charset="0"/>
              </a:rPr>
              <a:t>Saupfercheckweg</a:t>
            </a:r>
            <a:r>
              <a:rPr lang="en-US" sz="1600" b="1" i="1" dirty="0">
                <a:latin typeface="Calibri" pitchFamily="34" charset="0"/>
              </a:rPr>
              <a:t> 1, 69117 Heidelberg, Germany</a:t>
            </a: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2</a:t>
            </a:r>
            <a:r>
              <a:rPr lang="en-US" sz="1600" b="1" i="1" dirty="0">
                <a:latin typeface="Calibri" pitchFamily="34" charset="0"/>
              </a:rPr>
              <a:t>INRNE, Bulgarian Academy of Science, BG-1784 Sofia, Bulgaria</a:t>
            </a: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3</a:t>
            </a:r>
            <a:r>
              <a:rPr lang="en-US" sz="1600" b="1" i="1" dirty="0">
                <a:latin typeface="Calibri" pitchFamily="34" charset="0"/>
              </a:rPr>
              <a:t>Instituut </a:t>
            </a:r>
            <a:r>
              <a:rPr lang="en-US" sz="1600" b="1" i="1" dirty="0" err="1">
                <a:latin typeface="Calibri" pitchFamily="34" charset="0"/>
              </a:rPr>
              <a:t>voor</a:t>
            </a:r>
            <a:r>
              <a:rPr lang="en-US" sz="1600" b="1" i="1" dirty="0">
                <a:latin typeface="Calibri" pitchFamily="34" charset="0"/>
              </a:rPr>
              <a:t> Kern- en </a:t>
            </a:r>
            <a:r>
              <a:rPr lang="en-US" sz="1600" b="1" i="1" dirty="0" err="1">
                <a:latin typeface="Calibri" pitchFamily="34" charset="0"/>
              </a:rPr>
              <a:t>Stralingsfysica</a:t>
            </a:r>
            <a:r>
              <a:rPr lang="en-US" sz="1600" b="1" i="1" dirty="0">
                <a:latin typeface="Calibri" pitchFamily="34" charset="0"/>
              </a:rPr>
              <a:t>, KU Leuven, B-3001 Leuven, Belgium</a:t>
            </a: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4</a:t>
            </a:r>
            <a:r>
              <a:rPr lang="en-US" sz="1600" b="1" i="1" dirty="0">
                <a:latin typeface="Calibri" pitchFamily="34" charset="0"/>
              </a:rPr>
              <a:t>School of Physics and Astronomy, The University of Manchester, Manchester M13 9PL, UK</a:t>
            </a: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5</a:t>
            </a:r>
            <a:r>
              <a:rPr lang="en-US" sz="1600" b="1" i="1" dirty="0">
                <a:latin typeface="Calibri" pitchFamily="34" charset="0"/>
              </a:rPr>
              <a:t>Institut </a:t>
            </a:r>
            <a:r>
              <a:rPr lang="en-US" sz="1600" b="1" i="1" dirty="0" err="1">
                <a:latin typeface="Calibri" pitchFamily="34" charset="0"/>
              </a:rPr>
              <a:t>für</a:t>
            </a:r>
            <a:r>
              <a:rPr lang="en-US" sz="1600" b="1" i="1" dirty="0">
                <a:latin typeface="Calibri" pitchFamily="34" charset="0"/>
              </a:rPr>
              <a:t> </a:t>
            </a:r>
            <a:r>
              <a:rPr lang="en-US" sz="1600" b="1" i="1" dirty="0" err="1">
                <a:latin typeface="Calibri" pitchFamily="34" charset="0"/>
              </a:rPr>
              <a:t>Kernchemie</a:t>
            </a:r>
            <a:r>
              <a:rPr lang="en-US" sz="1600" b="1" i="1" dirty="0">
                <a:latin typeface="Calibri" pitchFamily="34" charset="0"/>
              </a:rPr>
              <a:t>, </a:t>
            </a:r>
            <a:r>
              <a:rPr lang="en-US" sz="1600" b="1" i="1" dirty="0" err="1">
                <a:latin typeface="Calibri" pitchFamily="34" charset="0"/>
              </a:rPr>
              <a:t>Universität</a:t>
            </a:r>
            <a:r>
              <a:rPr lang="en-US" sz="1600" b="1" i="1" dirty="0">
                <a:latin typeface="Calibri" pitchFamily="34" charset="0"/>
              </a:rPr>
              <a:t> Mainz, D-55099 Mainz, Germany</a:t>
            </a:r>
          </a:p>
          <a:p>
            <a:pPr algn="ctr" eaLnBrk="1" hangingPunct="1"/>
            <a:r>
              <a:rPr lang="en-US" sz="1600" b="1" i="1" baseline="30000" dirty="0">
                <a:latin typeface="Calibri" pitchFamily="34" charset="0"/>
              </a:rPr>
              <a:t>6</a:t>
            </a:r>
            <a:r>
              <a:rPr lang="en-US" sz="1600" b="1" i="1" dirty="0">
                <a:latin typeface="Calibri" pitchFamily="34" charset="0"/>
              </a:rPr>
              <a:t>CSNSM-IN2P3-CNRS, </a:t>
            </a:r>
            <a:r>
              <a:rPr lang="en-US" sz="1600" b="1" i="1" dirty="0" err="1">
                <a:latin typeface="Calibri" pitchFamily="34" charset="0"/>
              </a:rPr>
              <a:t>Université</a:t>
            </a:r>
            <a:r>
              <a:rPr lang="en-US" sz="1600" b="1" i="1" dirty="0">
                <a:latin typeface="Calibri" pitchFamily="34" charset="0"/>
              </a:rPr>
              <a:t> de Paris </a:t>
            </a:r>
            <a:r>
              <a:rPr lang="en-US" sz="1600" b="1" i="1" dirty="0" err="1">
                <a:latin typeface="Calibri" pitchFamily="34" charset="0"/>
              </a:rPr>
              <a:t>Sud</a:t>
            </a:r>
            <a:r>
              <a:rPr lang="en-US" sz="1600" b="1" i="1" dirty="0">
                <a:latin typeface="Calibri" pitchFamily="34" charset="0"/>
              </a:rPr>
              <a:t>, F-91405 Orsay, </a:t>
            </a:r>
            <a:r>
              <a:rPr lang="en-US" sz="1600" b="1" i="1" dirty="0" smtClean="0">
                <a:latin typeface="Calibri" pitchFamily="34" charset="0"/>
              </a:rPr>
              <a:t>France</a:t>
            </a:r>
          </a:p>
          <a:p>
            <a:pPr algn="ctr" eaLnBrk="1" hangingPunct="1"/>
            <a:r>
              <a:rPr lang="en-US" sz="1600" b="1" i="1" baseline="30000" dirty="0" smtClean="0">
                <a:latin typeface="Calibri" pitchFamily="34" charset="0"/>
              </a:rPr>
              <a:t>7</a:t>
            </a:r>
            <a:r>
              <a:rPr lang="en-US" sz="1600" b="1" i="1" dirty="0" smtClean="0">
                <a:latin typeface="Calibri" pitchFamily="34" charset="0"/>
              </a:rPr>
              <a:t>Helmholtz </a:t>
            </a:r>
            <a:r>
              <a:rPr lang="en-US" sz="1600" b="1" i="1" dirty="0">
                <a:latin typeface="Calibri" pitchFamily="34" charset="0"/>
              </a:rPr>
              <a:t>Institute Mainz, D-55099 Mainz, Germany </a:t>
            </a:r>
            <a:endParaRPr lang="en-US" sz="1600" b="1" i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1600" b="1" i="1" baseline="30000" dirty="0" smtClean="0">
                <a:latin typeface="Calibri" pitchFamily="34" charset="0"/>
              </a:rPr>
              <a:t>8</a:t>
            </a:r>
            <a:r>
              <a:rPr lang="en-US" sz="1600" b="1" i="1" dirty="0" smtClean="0">
                <a:latin typeface="Calibri" pitchFamily="34" charset="0"/>
              </a:rPr>
              <a:t>Organisation </a:t>
            </a:r>
            <a:r>
              <a:rPr lang="en-US" sz="1600" b="1" i="1" dirty="0" err="1">
                <a:latin typeface="Calibri" pitchFamily="34" charset="0"/>
              </a:rPr>
              <a:t>Européenne</a:t>
            </a:r>
            <a:r>
              <a:rPr lang="en-US" sz="1600" b="1" i="1" dirty="0">
                <a:latin typeface="Calibri" pitchFamily="34" charset="0"/>
              </a:rPr>
              <a:t> pour la </a:t>
            </a:r>
            <a:r>
              <a:rPr lang="en-US" sz="1600" b="1" i="1" dirty="0" err="1">
                <a:latin typeface="Calibri" pitchFamily="34" charset="0"/>
              </a:rPr>
              <a:t>Recherche</a:t>
            </a:r>
            <a:r>
              <a:rPr lang="en-US" sz="1600" b="1" i="1" dirty="0">
                <a:latin typeface="Calibri" pitchFamily="34" charset="0"/>
              </a:rPr>
              <a:t> </a:t>
            </a:r>
            <a:r>
              <a:rPr lang="en-US" sz="1600" b="1" i="1" dirty="0" err="1">
                <a:latin typeface="Calibri" pitchFamily="34" charset="0"/>
              </a:rPr>
              <a:t>Nucléaire</a:t>
            </a:r>
            <a:r>
              <a:rPr lang="en-US" sz="1600" b="1" i="1" dirty="0">
                <a:latin typeface="Calibri" pitchFamily="34" charset="0"/>
              </a:rPr>
              <a:t>, CH-1211 Geneva 23, </a:t>
            </a:r>
            <a:r>
              <a:rPr lang="en-US" sz="1600" b="1" i="1" dirty="0" smtClean="0">
                <a:latin typeface="Calibri" pitchFamily="34" charset="0"/>
              </a:rPr>
              <a:t>Switzerland</a:t>
            </a:r>
          </a:p>
          <a:p>
            <a:pPr algn="ctr" eaLnBrk="1" hangingPunct="1"/>
            <a:r>
              <a:rPr lang="en-US" sz="1600" b="1" i="1" baseline="30000" dirty="0" smtClean="0">
                <a:latin typeface="Calibri" pitchFamily="34" charset="0"/>
              </a:rPr>
              <a:t>9</a:t>
            </a:r>
            <a:r>
              <a:rPr lang="en-US" sz="1600" b="1" i="1" dirty="0" smtClean="0">
                <a:latin typeface="Calibri" pitchFamily="34" charset="0"/>
              </a:rPr>
              <a:t>GSI </a:t>
            </a:r>
            <a:r>
              <a:rPr lang="en-US" sz="1600" b="1" i="1" dirty="0" err="1">
                <a:latin typeface="Calibri" pitchFamily="34" charset="0"/>
              </a:rPr>
              <a:t>Helmholtzzentrum</a:t>
            </a:r>
            <a:r>
              <a:rPr lang="en-US" sz="1600" b="1" i="1" dirty="0">
                <a:latin typeface="Calibri" pitchFamily="34" charset="0"/>
              </a:rPr>
              <a:t> </a:t>
            </a:r>
            <a:r>
              <a:rPr lang="en-US" sz="1600" b="1" i="1" dirty="0" err="1">
                <a:latin typeface="Calibri" pitchFamily="34" charset="0"/>
              </a:rPr>
              <a:t>für</a:t>
            </a:r>
            <a:r>
              <a:rPr lang="en-US" sz="1600" b="1" i="1" dirty="0">
                <a:latin typeface="Calibri" pitchFamily="34" charset="0"/>
              </a:rPr>
              <a:t> </a:t>
            </a:r>
            <a:r>
              <a:rPr lang="en-US" sz="1600" b="1" i="1" dirty="0" err="1">
                <a:latin typeface="Calibri" pitchFamily="34" charset="0"/>
              </a:rPr>
              <a:t>Schwerionenforschung</a:t>
            </a:r>
            <a:r>
              <a:rPr lang="en-US" sz="1600" b="1" i="1" dirty="0">
                <a:latin typeface="Calibri" pitchFamily="34" charset="0"/>
              </a:rPr>
              <a:t> GmbH, D-64291 Darmstadt, </a:t>
            </a:r>
            <a:r>
              <a:rPr lang="en-US" sz="1600" b="1" i="1" dirty="0" smtClean="0">
                <a:latin typeface="Calibri" pitchFamily="34" charset="0"/>
              </a:rPr>
              <a:t>Germany</a:t>
            </a: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Collinear Laser Spectroscopy @ ISOLDE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1800000"/>
            <a:ext cx="8395345" cy="3781309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results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 rot="-5400000">
            <a:off x="207168" y="353747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# counts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17467" y="56356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Isotope shift relative to </a:t>
            </a:r>
            <a:r>
              <a:rPr lang="en-US" sz="1400" b="1" i="1" baseline="30000" dirty="0">
                <a:latin typeface="Calibri" pitchFamily="34" charset="0"/>
              </a:rPr>
              <a:t>114</a:t>
            </a:r>
            <a:r>
              <a:rPr lang="en-US" sz="1400" b="1" i="1" dirty="0">
                <a:latin typeface="Calibri" pitchFamily="34" charset="0"/>
              </a:rPr>
              <a:t>Cd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59477" y="1901825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I.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72737" y="1900238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II.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100763" y="1900238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III.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85800" y="2343150"/>
            <a:ext cx="1308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baseline="30000" dirty="0" smtClean="0">
                <a:latin typeface="Calibri" pitchFamily="34" charset="0"/>
                <a:cs typeface="Arial" charset="0"/>
              </a:rPr>
              <a:t>129</a:t>
            </a:r>
            <a:r>
              <a:rPr lang="en-US" sz="1600" b="1" i="1" dirty="0" smtClean="0">
                <a:latin typeface="Calibri" pitchFamily="34" charset="0"/>
                <a:cs typeface="Arial" charset="0"/>
              </a:rPr>
              <a:t>Cd, (11/2</a:t>
            </a:r>
            <a:r>
              <a:rPr lang="en-US" sz="1600" b="1" i="1" baseline="30000" dirty="0" smtClean="0">
                <a:latin typeface="Calibri" pitchFamily="34" charset="0"/>
                <a:cs typeface="Arial" charset="0"/>
              </a:rPr>
              <a:t> -</a:t>
            </a:r>
            <a:r>
              <a:rPr lang="en-US" sz="1600" b="1" i="1" dirty="0" smtClean="0">
                <a:latin typeface="Calibri" pitchFamily="34" charset="0"/>
                <a:cs typeface="Arial" charset="0"/>
              </a:rPr>
              <a:t>)</a:t>
            </a:r>
            <a:endParaRPr lang="en-US" sz="1600" b="1" i="1" baseline="30000" dirty="0">
              <a:latin typeface="Calibri" pitchFamily="34" charset="0"/>
              <a:cs typeface="Arial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489200" y="762000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Discovery of a long-lived isomeric state in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129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</p:txBody>
      </p:sp>
    </p:spTree>
    <p:extLst>
      <p:ext uri="{BB962C8B-B14F-4D97-AF65-F5344CB8AC3E}">
        <p14:creationId xmlns="" xmlns:p14="http://schemas.microsoft.com/office/powerpoint/2010/main" val="16763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results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489200" y="762000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Discovery of a long-lived isomeric state in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129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1800000"/>
            <a:ext cx="8395345" cy="3781309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 rot="-5400000">
            <a:off x="207168" y="353747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# counts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417467" y="56356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Isotope shift relative to </a:t>
            </a:r>
            <a:r>
              <a:rPr lang="en-US" sz="1400" b="1" i="1" baseline="30000" dirty="0">
                <a:latin typeface="Calibri" pitchFamily="34" charset="0"/>
              </a:rPr>
              <a:t>114</a:t>
            </a:r>
            <a:r>
              <a:rPr lang="en-US" sz="1400" b="1" i="1" dirty="0">
                <a:latin typeface="Calibri" pitchFamily="34" charset="0"/>
              </a:rPr>
              <a:t>Cd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59477" y="1901825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I.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272737" y="1900238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II.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100763" y="1900238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III.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85800" y="2343150"/>
            <a:ext cx="1101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baseline="30000" dirty="0" smtClean="0">
                <a:latin typeface="Calibri" pitchFamily="34" charset="0"/>
                <a:cs typeface="Arial" charset="0"/>
              </a:rPr>
              <a:t>129</a:t>
            </a:r>
            <a:r>
              <a:rPr lang="en-US" sz="1600" b="1" i="1" dirty="0" smtClean="0">
                <a:latin typeface="Calibri" pitchFamily="34" charset="0"/>
                <a:cs typeface="Arial" charset="0"/>
              </a:rPr>
              <a:t>Cd, 3/2</a:t>
            </a:r>
            <a:r>
              <a:rPr lang="en-US" sz="1600" b="1" i="1" baseline="30000" dirty="0" smtClean="0">
                <a:latin typeface="Calibri" pitchFamily="34" charset="0"/>
                <a:cs typeface="Arial" charset="0"/>
              </a:rPr>
              <a:t> +</a:t>
            </a:r>
            <a:endParaRPr lang="en-US" sz="1600" b="1" i="1" baseline="30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8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39997"/>
            <a:ext cx="7337167" cy="4738483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083783" y="3489535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Calibri" pitchFamily="34" charset="0"/>
              </a:rPr>
              <a:t>11/2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43200" y="2362200"/>
            <a:ext cx="2935419" cy="671207"/>
            <a:chOff x="4701851" y="459420"/>
            <a:chExt cx="2933954" cy="671679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4701851" y="612062"/>
              <a:ext cx="2933954" cy="36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i="1" dirty="0">
                  <a:latin typeface="Calibri" pitchFamily="34" charset="0"/>
                </a:rPr>
                <a:t>‹j</a:t>
              </a:r>
              <a:r>
                <a:rPr lang="en-US" b="1" i="1" baseline="30000" dirty="0">
                  <a:latin typeface="Calibri" pitchFamily="34" charset="0"/>
                </a:rPr>
                <a:t> </a:t>
              </a:r>
              <a:r>
                <a:rPr lang="en-US" b="1" i="1" baseline="30000" dirty="0" err="1">
                  <a:latin typeface="Calibri" pitchFamily="34" charset="0"/>
                </a:rPr>
                <a:t>n</a:t>
              </a:r>
              <a:r>
                <a:rPr lang="en-US" b="1" i="1" dirty="0" err="1">
                  <a:latin typeface="Calibri" pitchFamily="34" charset="0"/>
                </a:rPr>
                <a:t>|Q|j</a:t>
              </a:r>
              <a:r>
                <a:rPr lang="en-US" b="1" i="1" baseline="30000" dirty="0">
                  <a:latin typeface="Calibri" pitchFamily="34" charset="0"/>
                </a:rPr>
                <a:t> n</a:t>
              </a:r>
              <a:r>
                <a:rPr lang="en-US" b="1" i="1" dirty="0">
                  <a:latin typeface="Calibri" pitchFamily="34" charset="0"/>
                </a:rPr>
                <a:t>› =                  </a:t>
              </a:r>
              <a:r>
                <a:rPr lang="en-US" b="1" i="1" dirty="0" smtClean="0">
                  <a:latin typeface="Calibri" pitchFamily="34" charset="0"/>
                </a:rPr>
                <a:t>‹</a:t>
              </a:r>
              <a:r>
                <a:rPr lang="en-US" b="1" i="1" dirty="0" err="1" smtClean="0">
                  <a:latin typeface="Calibri" pitchFamily="34" charset="0"/>
                </a:rPr>
                <a:t>j|Q|j</a:t>
              </a:r>
              <a:r>
                <a:rPr lang="en-US" b="1" i="1" dirty="0" smtClean="0">
                  <a:latin typeface="Calibri" pitchFamily="34" charset="0"/>
                </a:rPr>
                <a:t>›</a:t>
              </a:r>
              <a:endParaRPr lang="en-US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868144" y="459420"/>
              <a:ext cx="902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i="1">
                  <a:latin typeface="Calibri" pitchFamily="34" charset="0"/>
                </a:rPr>
                <a:t>2j+1-2n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022500" y="761507"/>
              <a:ext cx="548274" cy="36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i="1" dirty="0" smtClean="0">
                  <a:latin typeface="Calibri" pitchFamily="34" charset="0"/>
                </a:rPr>
                <a:t>2j-1</a:t>
              </a:r>
              <a:endParaRPr lang="en-US" b="1" i="1" dirty="0">
                <a:latin typeface="Calibri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914094" y="810504"/>
              <a:ext cx="791767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D:\York\pag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23" y="3124200"/>
            <a:ext cx="1508125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096000" y="3352800"/>
            <a:ext cx="580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 smtClean="0">
                <a:latin typeface="Calibri" pitchFamily="34" charset="0"/>
              </a:rPr>
              <a:t>3/2</a:t>
            </a:r>
            <a:r>
              <a:rPr lang="en-US" sz="1600" i="1" baseline="30000" dirty="0" smtClean="0">
                <a:latin typeface="Calibri" pitchFamily="34" charset="0"/>
              </a:rPr>
              <a:t> +</a:t>
            </a:r>
            <a:endParaRPr lang="en-US" sz="1600" i="1" baseline="30000" dirty="0">
              <a:latin typeface="Calibri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50816" y="652463"/>
            <a:ext cx="4364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11/2</a:t>
            </a:r>
            <a:r>
              <a:rPr lang="en-US" sz="2000" b="1" i="1" baseline="300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-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states: extreme shell-model view</a:t>
            </a:r>
            <a:endParaRPr lang="en-US" sz="2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00789" y="6309320"/>
            <a:ext cx="2811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latin typeface="+mj-lt"/>
                <a:cs typeface="Times New Roman" pitchFamily="18" charset="0"/>
              </a:rPr>
              <a:t>Phys. Rev.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Lett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., 110, 192501 (2013)</a:t>
            </a:r>
            <a:endParaRPr lang="en-US" sz="1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23225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39995"/>
            <a:ext cx="7416973" cy="4718532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0789" y="6309320"/>
            <a:ext cx="2811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latin typeface="+mj-lt"/>
                <a:cs typeface="Times New Roman" pitchFamily="18" charset="0"/>
              </a:rPr>
              <a:t>Phys. Rev.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Lett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., 110, 192501 (2013)</a:t>
            </a:r>
            <a:endParaRPr lang="en-US" sz="1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results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4724400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Calibri" pitchFamily="34" charset="0"/>
              </a:rPr>
              <a:t>11/2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02928" y="2514600"/>
            <a:ext cx="580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 smtClean="0">
                <a:latin typeface="Calibri" pitchFamily="34" charset="0"/>
              </a:rPr>
              <a:t>3/2</a:t>
            </a:r>
            <a:r>
              <a:rPr lang="en-US" sz="1600" i="1" baseline="30000" dirty="0" smtClean="0">
                <a:latin typeface="Calibri" pitchFamily="34" charset="0"/>
              </a:rPr>
              <a:t> +</a:t>
            </a:r>
            <a:endParaRPr lang="en-US" sz="1600" i="1" baseline="30000" dirty="0">
              <a:latin typeface="Calibri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67644" y="3490883"/>
            <a:ext cx="580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 smtClean="0">
                <a:latin typeface="Calibri" pitchFamily="34" charset="0"/>
              </a:rPr>
              <a:t>1/2</a:t>
            </a:r>
            <a:r>
              <a:rPr lang="en-US" sz="1600" i="1" baseline="30000" dirty="0" smtClean="0">
                <a:latin typeface="Calibri" pitchFamily="34" charset="0"/>
              </a:rPr>
              <a:t> +</a:t>
            </a:r>
            <a:endParaRPr lang="en-US" sz="1600" i="1" baseline="30000" dirty="0">
              <a:latin typeface="Calibri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550816" y="652463"/>
            <a:ext cx="4364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11/2</a:t>
            </a:r>
            <a:r>
              <a:rPr lang="en-US" sz="2000" b="1" i="1" baseline="300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-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states: extreme shell-model view</a:t>
            </a:r>
            <a:endParaRPr lang="en-US" sz="2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0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luidops.com/wp-content/downloads/images/Partner_Logos/BMBF_logo_e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31527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1873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tuebingen.mpg.de/uploads/pics/minerva_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619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853114" y="4725144"/>
            <a:ext cx="895350" cy="1295400"/>
            <a:chOff x="7860671" y="4581128"/>
            <a:chExt cx="895350" cy="1295400"/>
          </a:xfrm>
        </p:grpSpPr>
        <p:pic>
          <p:nvPicPr>
            <p:cNvPr id="38920" name="Picture 8" descr="http://www.belspo.be/belspo/iap/gen/PA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671" y="4581128"/>
              <a:ext cx="8953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Rectangle 14"/>
            <p:cNvSpPr>
              <a:spLocks noChangeArrowheads="1"/>
            </p:cNvSpPr>
            <p:nvPr/>
          </p:nvSpPr>
          <p:spPr bwMode="auto">
            <a:xfrm>
              <a:off x="8013071" y="4644628"/>
              <a:ext cx="582613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 i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IAP</a:t>
              </a: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03648" y="1412776"/>
            <a:ext cx="625927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Summary</a:t>
            </a:r>
          </a:p>
          <a:p>
            <a:endParaRPr lang="en-US" sz="2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Measured model independent I, </a:t>
            </a:r>
            <a:r>
              <a:rPr lang="en-US" sz="2000" b="1" i="1" dirty="0">
                <a:solidFill>
                  <a:srgbClr val="7030A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Q and ‹r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› of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100-130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  <a:p>
            <a:endParaRPr lang="en-US" sz="1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First direct observation of long-lived isomers in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127, 129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  <a:p>
            <a:endParaRPr lang="en-US" sz="10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Linear 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behavior of the h</a:t>
            </a:r>
            <a:r>
              <a:rPr lang="en-US" sz="2000" b="1" i="1" baseline="-25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11/2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Q 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moments in </a:t>
            </a:r>
            <a:r>
              <a:rPr lang="en-US" sz="2000" b="1" i="1" baseline="300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111-129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  <a:endParaRPr lang="en-US" sz="2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endParaRPr lang="en-US" sz="1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core polarization from magnetic moments</a:t>
            </a:r>
            <a:endParaRPr lang="en-US" sz="2000" b="1" i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Collinear Laser Spectroscopy @ ISOLDE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2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rt_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263"/>
            <a:ext cx="8845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5273675" y="2651125"/>
            <a:ext cx="3444875" cy="3871913"/>
            <a:chOff x="5316538" y="2555262"/>
            <a:chExt cx="3444803" cy="3871896"/>
          </a:xfrm>
        </p:grpSpPr>
        <p:pic>
          <p:nvPicPr>
            <p:cNvPr id="4" name="Picture 2" descr="D:\shellmod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703" y="2698138"/>
              <a:ext cx="19970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6"/>
            <p:cNvSpPr txBox="1">
              <a:spLocks noChangeArrowheads="1"/>
            </p:cNvSpPr>
            <p:nvPr/>
          </p:nvSpPr>
          <p:spPr bwMode="auto">
            <a:xfrm>
              <a:off x="5316538" y="5643494"/>
              <a:ext cx="397940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endParaRPr lang="bg-BG" sz="1600" b="1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5316538" y="4743947"/>
              <a:ext cx="397940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lang="bg-BG" sz="1600" b="1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5316538" y="4312632"/>
              <a:ext cx="369081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endParaRPr lang="bg-BG" sz="1600" b="1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5316538" y="3420208"/>
              <a:ext cx="399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1h</a:t>
              </a:r>
              <a:endParaRPr lang="bg-BG" sz="1600" b="1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Text Box 52"/>
            <p:cNvSpPr txBox="1">
              <a:spLocks noChangeArrowheads="1"/>
            </p:cNvSpPr>
            <p:nvPr/>
          </p:nvSpPr>
          <p:spPr bwMode="auto">
            <a:xfrm>
              <a:off x="7766509" y="6086213"/>
              <a:ext cx="596750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9/2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7766509" y="5217432"/>
              <a:ext cx="596750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7/2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7766509" y="4990472"/>
              <a:ext cx="596750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5/2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56"/>
            <p:cNvSpPr txBox="1">
              <a:spLocks noChangeArrowheads="1"/>
            </p:cNvSpPr>
            <p:nvPr/>
          </p:nvSpPr>
          <p:spPr bwMode="auto">
            <a:xfrm>
              <a:off x="7766509" y="4536741"/>
              <a:ext cx="595146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3/2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7766509" y="4311346"/>
              <a:ext cx="5661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1/2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7766509" y="4089442"/>
              <a:ext cx="66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11/2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Text Box 61"/>
            <p:cNvSpPr txBox="1">
              <a:spLocks noChangeArrowheads="1"/>
            </p:cNvSpPr>
            <p:nvPr/>
          </p:nvSpPr>
          <p:spPr bwMode="auto">
            <a:xfrm>
              <a:off x="7766509" y="2556850"/>
              <a:ext cx="595146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600" b="1" i="1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</a:rPr>
                <a:t>9/2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63"/>
            <p:cNvSpPr txBox="1">
              <a:spLocks noChangeArrowheads="1"/>
            </p:cNvSpPr>
            <p:nvPr/>
          </p:nvSpPr>
          <p:spPr bwMode="auto">
            <a:xfrm>
              <a:off x="8368284" y="6088604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50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64"/>
            <p:cNvSpPr txBox="1">
              <a:spLocks noChangeArrowheads="1"/>
            </p:cNvSpPr>
            <p:nvPr/>
          </p:nvSpPr>
          <p:spPr bwMode="auto">
            <a:xfrm>
              <a:off x="8368284" y="5219822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58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Text Box 65"/>
            <p:cNvSpPr txBox="1">
              <a:spLocks noChangeArrowheads="1"/>
            </p:cNvSpPr>
            <p:nvPr/>
          </p:nvSpPr>
          <p:spPr bwMode="auto">
            <a:xfrm>
              <a:off x="8368284" y="4992862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64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8368284" y="4536756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68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Text Box 68"/>
            <p:cNvSpPr txBox="1">
              <a:spLocks noChangeArrowheads="1"/>
            </p:cNvSpPr>
            <p:nvPr/>
          </p:nvSpPr>
          <p:spPr bwMode="auto">
            <a:xfrm>
              <a:off x="8368284" y="4312548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70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8368284" y="4087854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82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8368285" y="2555262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92</a:t>
              </a:r>
              <a:endParaRPr lang="bg-BG" sz="16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Oval 76"/>
            <p:cNvSpPr>
              <a:spLocks noChangeArrowheads="1"/>
            </p:cNvSpPr>
            <p:nvPr/>
          </p:nvSpPr>
          <p:spPr bwMode="auto">
            <a:xfrm>
              <a:off x="7117101" y="5640369"/>
              <a:ext cx="360430" cy="3603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 i="1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bg-BG" b="1" i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4" name="Oval 76"/>
            <p:cNvSpPr>
              <a:spLocks noChangeArrowheads="1"/>
            </p:cNvSpPr>
            <p:nvPr/>
          </p:nvSpPr>
          <p:spPr bwMode="auto">
            <a:xfrm>
              <a:off x="7117392" y="3300499"/>
              <a:ext cx="360430" cy="3603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 i="1">
                  <a:solidFill>
                    <a:srgbClr val="FF0000"/>
                  </a:solidFill>
                  <a:latin typeface="Calibri" pitchFamily="34" charset="0"/>
                </a:rPr>
                <a:t>82</a:t>
              </a:r>
              <a:endParaRPr lang="bg-BG" b="1" i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48425" y="2187575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Spherical Shell Model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8263" y="52705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38138" y="571341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966788" y="5562600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8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160588" y="4826000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20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990850" y="4316413"/>
            <a:ext cx="39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28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81613" y="2847975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Calibri" pitchFamily="34" charset="0"/>
              </a:rPr>
              <a:t>50</a:t>
            </a:r>
            <a:endParaRPr lang="bg-BG" sz="16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79400" y="4703763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8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282700" y="3451225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20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135188" y="2636838"/>
            <a:ext cx="39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28</a:t>
            </a:r>
            <a:endParaRPr lang="bg-BG" sz="1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121275" y="344488"/>
            <a:ext cx="39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Calibri" pitchFamily="34" charset="0"/>
              </a:rPr>
              <a:t>50</a:t>
            </a:r>
            <a:endParaRPr lang="bg-BG" sz="16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592138" y="3016765"/>
            <a:ext cx="576262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V="1">
            <a:off x="592138" y="2454275"/>
            <a:ext cx="0" cy="5762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8609013" y="865188"/>
            <a:ext cx="39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Calibri" pitchFamily="34" charset="0"/>
              </a:rPr>
              <a:t>82</a:t>
            </a:r>
            <a:endParaRPr lang="bg-BG" sz="16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85750" y="2603500"/>
            <a:ext cx="30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Z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47700" y="3004910"/>
            <a:ext cx="35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>
            <a:stCxn id="43" idx="6"/>
          </p:cNvCxnSpPr>
          <p:nvPr/>
        </p:nvCxnSpPr>
        <p:spPr bwMode="auto">
          <a:xfrm flipV="1">
            <a:off x="4537075" y="692150"/>
            <a:ext cx="755650" cy="125413"/>
          </a:xfrm>
          <a:prstGeom prst="line">
            <a:avLst/>
          </a:prstGeom>
          <a:ln w="28575">
            <a:solidFill>
              <a:srgbClr val="7030A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4140200" y="620713"/>
            <a:ext cx="396875" cy="395287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 i="1">
                <a:latin typeface="Calibri" pitchFamily="34" charset="0"/>
              </a:rPr>
              <a:t>Cd</a:t>
            </a:r>
            <a:endParaRPr lang="bg-BG" b="1" i="1">
              <a:latin typeface="Calibri" pitchFamily="34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Nuclear chart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600200"/>
            <a:ext cx="4723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i="1" dirty="0" smtClean="0">
                <a:solidFill>
                  <a:srgbClr val="7030A0"/>
                </a:solidFill>
                <a:latin typeface="Calibri" pitchFamily="34" charset="0"/>
              </a:rPr>
              <a:t>Outline</a:t>
            </a:r>
          </a:p>
          <a:p>
            <a:endParaRPr lang="en-GB" sz="30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Physics interest in the </a:t>
            </a:r>
            <a:r>
              <a:rPr lang="en-GB" sz="2000" b="1" i="1" dirty="0" err="1" smtClean="0">
                <a:solidFill>
                  <a:srgbClr val="7030A0"/>
                </a:solidFill>
                <a:latin typeface="Calibri" pitchFamily="34" charset="0"/>
              </a:rPr>
              <a:t>Cd</a:t>
            </a: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 isotopes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b="1" i="1" dirty="0">
              <a:solidFill>
                <a:srgbClr val="7030A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Laser spectroscopy with bunched beams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Frequency quadrupling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Shell structure from </a:t>
            </a:r>
            <a:r>
              <a:rPr lang="en-GB" sz="2000" b="1" i="1" dirty="0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 and Q moments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b="1" i="1" dirty="0">
              <a:solidFill>
                <a:srgbClr val="7030A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i="1" dirty="0" smtClean="0">
                <a:solidFill>
                  <a:srgbClr val="7030A0"/>
                </a:solidFill>
                <a:latin typeface="Calibri" pitchFamily="34" charset="0"/>
              </a:rPr>
              <a:t>Charge radii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Collinear Laser Spectroscopy @ ISOLDE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3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4" y="2150851"/>
            <a:ext cx="8687219" cy="2720679"/>
          </a:xfrm>
          <a:prstGeom prst="rect">
            <a:avLst/>
          </a:prstGeom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8361468" y="1718659"/>
            <a:ext cx="70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132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Sn</a:t>
            </a:r>
            <a:endParaRPr lang="bg-BG" sz="2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870275" y="1765934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100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Sn</a:t>
            </a:r>
            <a:endParaRPr lang="bg-BG" sz="2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8196" idx="2"/>
          </p:cNvCxnSpPr>
          <p:nvPr/>
        </p:nvCxnSpPr>
        <p:spPr bwMode="auto">
          <a:xfrm>
            <a:off x="1219525" y="2165984"/>
            <a:ext cx="0" cy="6879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8195" idx="2"/>
          </p:cNvCxnSpPr>
          <p:nvPr/>
        </p:nvCxnSpPr>
        <p:spPr bwMode="auto">
          <a:xfrm flipH="1">
            <a:off x="7949244" y="2118709"/>
            <a:ext cx="763855" cy="80420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16200000">
            <a:off x="194631" y="4802188"/>
            <a:ext cx="357188" cy="2143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638892">
            <a:off x="7472365" y="4738503"/>
            <a:ext cx="357188" cy="2143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20019" y="5224463"/>
            <a:ext cx="1047750" cy="33813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000000"/>
                </a:solidFill>
                <a:latin typeface="Calibri" panose="020F0502020204030204" pitchFamily="34" charset="0"/>
              </a:rPr>
              <a:t>rp process</a:t>
            </a:r>
            <a:endParaRPr lang="bg-BG" sz="1600" b="1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5410200" y="5090928"/>
            <a:ext cx="3311525" cy="132397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r process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more accurate theoretical lifetimes of the N=82 isotones below </a:t>
            </a:r>
            <a:r>
              <a:rPr lang="en-US" sz="1600" b="1" i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129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Ag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shell quenching 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vs. deformation</a:t>
            </a:r>
            <a:endParaRPr lang="en-US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shell effect in the radii</a:t>
            </a:r>
            <a:endParaRPr lang="bg-BG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2209800" y="953869"/>
            <a:ext cx="5578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Calibri" panose="020F0502020204030204" pitchFamily="34" charset="0"/>
              </a:rPr>
              <a:t>Perspectives for laser spectroscopy in the </a:t>
            </a:r>
            <a:r>
              <a:rPr lang="en-US" sz="2000" b="1" i="1" dirty="0" err="1">
                <a:latin typeface="Calibri" panose="020F0502020204030204" pitchFamily="34" charset="0"/>
              </a:rPr>
              <a:t>Sn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latin typeface="Calibri" panose="020F0502020204030204" pitchFamily="34" charset="0"/>
              </a:rPr>
              <a:t>region</a:t>
            </a:r>
          </a:p>
          <a:p>
            <a:pPr algn="ctr" eaLnBrk="1" hangingPunct="1"/>
            <a:r>
              <a:rPr lang="en-US" sz="1600" b="1" i="1" dirty="0" smtClean="0">
                <a:latin typeface="Calibri" panose="020F0502020204030204" pitchFamily="34" charset="0"/>
              </a:rPr>
              <a:t>ground and isomeric state properties of </a:t>
            </a:r>
            <a:r>
              <a:rPr lang="en-US" sz="1600" b="1" i="1" baseline="30000" dirty="0" smtClean="0">
                <a:latin typeface="Calibri" panose="020F0502020204030204" pitchFamily="34" charset="0"/>
              </a:rPr>
              <a:t>100-130</a:t>
            </a:r>
            <a:r>
              <a:rPr lang="en-US" sz="1600" b="1" i="1" dirty="0" smtClean="0">
                <a:latin typeface="Calibri" panose="020F0502020204030204" pitchFamily="34" charset="0"/>
              </a:rPr>
              <a:t>Cd</a:t>
            </a:r>
            <a:endParaRPr lang="en-US" sz="1600" b="1" i="1" dirty="0">
              <a:latin typeface="Calibri" panose="020F050202020403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Physics case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3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Hall + Experiment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585" y="1599182"/>
            <a:ext cx="793807" cy="46166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RILIS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365" y="5793236"/>
            <a:ext cx="129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COLLAPS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489" y="2852936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ISCOOL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3860" y="1599183"/>
            <a:ext cx="69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HRS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1410" y="3394777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GPS</a:t>
            </a:r>
          </a:p>
        </p:txBody>
      </p:sp>
      <p:sp>
        <p:nvSpPr>
          <p:cNvPr id="8" name="TextBox 7"/>
          <p:cNvSpPr txBox="1"/>
          <p:nvPr/>
        </p:nvSpPr>
        <p:spPr>
          <a:xfrm rot="2660312">
            <a:off x="7299698" y="1495372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p+</a:t>
            </a:r>
          </a:p>
        </p:txBody>
      </p:sp>
      <p:pic>
        <p:nvPicPr>
          <p:cNvPr id="9" name="Picture 2" descr="D:\NuStar\Isol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660"/>
            <a:ext cx="2609850" cy="62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5022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ARIS, Tokyo 2014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7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3568" y="1565052"/>
            <a:ext cx="2713716" cy="4240212"/>
            <a:chOff x="467544" y="1124744"/>
            <a:chExt cx="2713716" cy="4240212"/>
          </a:xfrm>
        </p:grpSpPr>
        <p:pic>
          <p:nvPicPr>
            <p:cNvPr id="1026" name="Picture 2" descr="D:\rfq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24744"/>
              <a:ext cx="2713716" cy="396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993905" y="1932781"/>
              <a:ext cx="1195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accumulation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369033" y="3137694"/>
              <a:ext cx="720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release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503282" y="4020344"/>
              <a:ext cx="333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63482" y="5056981"/>
              <a:ext cx="10556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2</a:t>
              </a:r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 ≈ 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1</a:t>
              </a:r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 / 10</a:t>
              </a:r>
              <a:r>
                <a:rPr lang="en-US" sz="1400" b="1" i="1" baseline="30000" dirty="0">
                  <a:solidFill>
                    <a:srgbClr val="7030A0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500563" y="4345161"/>
            <a:ext cx="3759200" cy="2252191"/>
            <a:chOff x="4500563" y="4273153"/>
            <a:chExt cx="3759200" cy="2252191"/>
          </a:xfrm>
        </p:grpSpPr>
        <p:pic>
          <p:nvPicPr>
            <p:cNvPr id="12" name="Picture 2" descr="D:\WORK\INTC08\ISCOOL_ok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3" y="4450481"/>
              <a:ext cx="3759200" cy="207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220072" y="4273153"/>
              <a:ext cx="1924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  <a:cs typeface="Arial" charset="0"/>
                </a:rPr>
                <a:t>ISCOOL - ISOLDE RFQCB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779912" y="1441552"/>
            <a:ext cx="4703226" cy="2563512"/>
            <a:chOff x="3779912" y="1268760"/>
            <a:chExt cx="4703226" cy="2563512"/>
          </a:xfrm>
        </p:grpSpPr>
        <p:pic>
          <p:nvPicPr>
            <p:cNvPr id="1027" name="Picture 3" descr="D:\setup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2132856"/>
              <a:ext cx="4703226" cy="1699416"/>
            </a:xfrm>
            <a:prstGeom prst="rect">
              <a:avLst/>
            </a:prstGeom>
            <a:noFill/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4716016" y="1268760"/>
              <a:ext cx="1743075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COLLAPS</a:t>
              </a:r>
            </a:p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1.) ion beam;</a:t>
              </a:r>
            </a:p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2.) laser;</a:t>
              </a:r>
            </a:p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3.) deflection plates;</a:t>
              </a:r>
            </a:p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4.) post acceleration;</a:t>
              </a:r>
            </a:p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5.) optical detection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27784" y="620688"/>
            <a:ext cx="433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Bunched-beam fluorescence of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100-130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technique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5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3568" y="1565052"/>
            <a:ext cx="2713716" cy="4240212"/>
            <a:chOff x="467544" y="1124744"/>
            <a:chExt cx="2713716" cy="4240212"/>
          </a:xfrm>
        </p:grpSpPr>
        <p:pic>
          <p:nvPicPr>
            <p:cNvPr id="1026" name="Picture 2" descr="D:\rfq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24744"/>
              <a:ext cx="2713716" cy="396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993905" y="1932781"/>
              <a:ext cx="1195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accumulation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369033" y="3137694"/>
              <a:ext cx="720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release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503282" y="4020344"/>
              <a:ext cx="333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63482" y="5056981"/>
              <a:ext cx="10556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2</a:t>
              </a:r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 ≈ T</a:t>
              </a:r>
              <a:r>
                <a:rPr lang="en-US" sz="1400" b="1" i="1" baseline="-25000" dirty="0">
                  <a:solidFill>
                    <a:srgbClr val="7030A0"/>
                  </a:solidFill>
                  <a:latin typeface="Calibri" pitchFamily="34" charset="0"/>
                </a:rPr>
                <a:t>1</a:t>
              </a:r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</a:rPr>
                <a:t> / 10</a:t>
              </a:r>
              <a:r>
                <a:rPr lang="en-US" sz="1400" b="1" i="1" baseline="30000" dirty="0">
                  <a:solidFill>
                    <a:srgbClr val="7030A0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500563" y="4345161"/>
            <a:ext cx="3759200" cy="2252191"/>
            <a:chOff x="4500563" y="4273153"/>
            <a:chExt cx="3759200" cy="2252191"/>
          </a:xfrm>
        </p:grpSpPr>
        <p:pic>
          <p:nvPicPr>
            <p:cNvPr id="12" name="Picture 2" descr="D:\WORK\INTC08\ISCOOL_ok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3" y="4450481"/>
              <a:ext cx="3759200" cy="207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220072" y="4273153"/>
              <a:ext cx="1924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alibri" pitchFamily="34" charset="0"/>
                  <a:cs typeface="Arial" charset="0"/>
                </a:rPr>
                <a:t>ISCOOL - ISOLDE RFQCB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27784" y="620688"/>
            <a:ext cx="433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Bunched-beam fluorescence of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100-130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644008" y="1124744"/>
            <a:ext cx="2782888" cy="3141663"/>
            <a:chOff x="4848225" y="1079500"/>
            <a:chExt cx="2782888" cy="3141663"/>
          </a:xfrm>
        </p:grpSpPr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5721350" y="3867150"/>
              <a:ext cx="85725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+mj-lt"/>
                  <a:cs typeface="Arial" charset="0"/>
                </a:rPr>
                <a:t>5s  </a:t>
              </a:r>
              <a:r>
                <a:rPr lang="en-US" sz="1700" baseline="30000">
                  <a:solidFill>
                    <a:srgbClr val="000000"/>
                  </a:solidFill>
                  <a:latin typeface="+mj-lt"/>
                  <a:cs typeface="Arial" charset="0"/>
                </a:rPr>
                <a:t>2</a:t>
              </a:r>
              <a:r>
                <a:rPr lang="en-US" sz="1700">
                  <a:solidFill>
                    <a:srgbClr val="000000"/>
                  </a:solidFill>
                  <a:latin typeface="+mj-lt"/>
                  <a:cs typeface="Arial" charset="0"/>
                </a:rPr>
                <a:t>S</a:t>
              </a:r>
              <a:r>
                <a:rPr lang="en-US" sz="1700" baseline="-25000">
                  <a:solidFill>
                    <a:srgbClr val="000000"/>
                  </a:solidFill>
                  <a:latin typeface="+mj-lt"/>
                  <a:cs typeface="Arial" charset="0"/>
                </a:rPr>
                <a:t>1/2</a:t>
              </a:r>
            </a:p>
          </p:txBody>
        </p:sp>
        <p:sp>
          <p:nvSpPr>
            <p:cNvPr id="19" name="TextBox 43"/>
            <p:cNvSpPr txBox="1">
              <a:spLocks noChangeArrowheads="1"/>
            </p:cNvSpPr>
            <p:nvPr/>
          </p:nvSpPr>
          <p:spPr bwMode="auto">
            <a:xfrm rot="4020000">
              <a:off x="4711701" y="2722562"/>
              <a:ext cx="1744662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700">
                  <a:solidFill>
                    <a:srgbClr val="000000"/>
                  </a:solidFill>
                  <a:latin typeface="+mj-lt"/>
                  <a:cs typeface="Arial" charset="0"/>
                </a:rPr>
                <a:t>227 nm, 3×10</a:t>
              </a:r>
              <a:r>
                <a:rPr lang="en-US" sz="1700" baseline="30000">
                  <a:solidFill>
                    <a:srgbClr val="000000"/>
                  </a:solidFill>
                  <a:latin typeface="+mj-lt"/>
                  <a:cs typeface="Arial" charset="0"/>
                </a:rPr>
                <a:t>8</a:t>
              </a:r>
              <a:r>
                <a:rPr lang="en-US" sz="1700">
                  <a:solidFill>
                    <a:srgbClr val="000000"/>
                  </a:solidFill>
                  <a:latin typeface="+mj-lt"/>
                  <a:cs typeface="Arial" charset="0"/>
                </a:rPr>
                <a:t> s</a:t>
              </a:r>
              <a:r>
                <a:rPr lang="en-US" sz="1700" baseline="30000">
                  <a:solidFill>
                    <a:srgbClr val="000000"/>
                  </a:solidFill>
                  <a:latin typeface="+mj-lt"/>
                  <a:cs typeface="Arial" charset="0"/>
                </a:rPr>
                <a:t>-1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6732588" y="1079500"/>
              <a:ext cx="898525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5p  </a:t>
              </a:r>
              <a:r>
                <a:rPr lang="en-US" sz="1700" baseline="30000" dirty="0">
                  <a:solidFill>
                    <a:srgbClr val="000000"/>
                  </a:solidFill>
                  <a:latin typeface="+mj-lt"/>
                  <a:cs typeface="Arial" charset="0"/>
                </a:rPr>
                <a:t>2</a:t>
              </a: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P</a:t>
              </a:r>
              <a:r>
                <a:rPr lang="en-US" sz="1700" baseline="-25000" dirty="0">
                  <a:solidFill>
                    <a:srgbClr val="000000"/>
                  </a:solidFill>
                  <a:latin typeface="+mj-lt"/>
                  <a:cs typeface="Arial" charset="0"/>
                </a:rPr>
                <a:t>3/2</a:t>
              </a:r>
            </a:p>
          </p:txBody>
        </p:sp>
        <p:grpSp>
          <p:nvGrpSpPr>
            <p:cNvPr id="5" name="Group 103"/>
            <p:cNvGrpSpPr>
              <a:grpSpLocks/>
            </p:cNvGrpSpPr>
            <p:nvPr/>
          </p:nvGrpSpPr>
          <p:grpSpPr bwMode="auto">
            <a:xfrm>
              <a:off x="5007801" y="1419291"/>
              <a:ext cx="2474923" cy="2448402"/>
              <a:chOff x="703870" y="1516676"/>
              <a:chExt cx="2474913" cy="2447925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1599978" y="3948186"/>
                <a:ext cx="56991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1175555" y="2242654"/>
                <a:ext cx="2417291" cy="10001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16200000" flipH="1">
                <a:off x="456380" y="2534712"/>
                <a:ext cx="2001447" cy="8572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2608036" y="1516610"/>
                <a:ext cx="57149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04632" y="1945152"/>
                <a:ext cx="573085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4848225" y="1508125"/>
              <a:ext cx="898525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5p  </a:t>
              </a:r>
              <a:r>
                <a:rPr lang="en-US" sz="1700" baseline="30000" dirty="0">
                  <a:solidFill>
                    <a:srgbClr val="000000"/>
                  </a:solidFill>
                  <a:latin typeface="+mj-lt"/>
                  <a:cs typeface="Arial" charset="0"/>
                </a:rPr>
                <a:t>2</a:t>
              </a: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P</a:t>
              </a:r>
              <a:r>
                <a:rPr lang="en-US" sz="1700" baseline="-25000" dirty="0">
                  <a:solidFill>
                    <a:srgbClr val="000000"/>
                  </a:solidFill>
                  <a:latin typeface="+mj-lt"/>
                  <a:cs typeface="Arial" charset="0"/>
                </a:rPr>
                <a:t>1/2</a:t>
              </a:r>
            </a:p>
          </p:txBody>
        </p: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 rot="17549822">
              <a:off x="5910262" y="2498726"/>
              <a:ext cx="1909763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7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215 </a:t>
              </a: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nm, 2.8×10</a:t>
              </a:r>
              <a:r>
                <a:rPr lang="en-US" sz="1700" baseline="30000" dirty="0">
                  <a:solidFill>
                    <a:srgbClr val="000000"/>
                  </a:solidFill>
                  <a:latin typeface="+mj-lt"/>
                  <a:cs typeface="Arial" charset="0"/>
                </a:rPr>
                <a:t>8</a:t>
              </a:r>
              <a:r>
                <a:rPr lang="en-US" sz="1700" dirty="0">
                  <a:solidFill>
                    <a:srgbClr val="000000"/>
                  </a:solidFill>
                  <a:latin typeface="+mj-lt"/>
                  <a:cs typeface="Arial" charset="0"/>
                </a:rPr>
                <a:t> s</a:t>
              </a:r>
              <a:r>
                <a:rPr lang="en-US" sz="1700" baseline="30000" dirty="0">
                  <a:solidFill>
                    <a:srgbClr val="000000"/>
                  </a:solidFill>
                  <a:latin typeface="+mj-lt"/>
                  <a:cs typeface="Arial" charset="0"/>
                </a:rPr>
                <a:t>-1</a:t>
              </a: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5652209" y="2207397"/>
              <a:ext cx="383440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7030A0"/>
                  </a:solidFill>
                  <a:latin typeface="Calibri" pitchFamily="34" charset="0"/>
                </a:rPr>
                <a:t>D</a:t>
              </a:r>
              <a:r>
                <a:rPr lang="en-US" sz="1600" b="1" i="1" baseline="-25000">
                  <a:solidFill>
                    <a:srgbClr val="7030A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6321402" y="2207397"/>
              <a:ext cx="383440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7030A0"/>
                  </a:solidFill>
                  <a:latin typeface="Calibri" pitchFamily="34" charset="0"/>
                </a:rPr>
                <a:t>D</a:t>
              </a:r>
              <a:r>
                <a:rPr lang="en-US" sz="1600" b="1" i="1" baseline="-25000">
                  <a:solidFill>
                    <a:srgbClr val="7030A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5804100" y="1455498"/>
              <a:ext cx="713713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i="1" dirty="0" err="1">
                  <a:solidFill>
                    <a:srgbClr val="7030A0"/>
                  </a:solidFill>
                  <a:latin typeface="Calibri" pitchFamily="34" charset="0"/>
                </a:rPr>
                <a:t>Cd</a:t>
              </a:r>
              <a:r>
                <a:rPr lang="en-US" sz="1600" b="1" i="1" dirty="0">
                  <a:solidFill>
                    <a:srgbClr val="7030A0"/>
                  </a:solidFill>
                  <a:latin typeface="Calibri" pitchFamily="34" charset="0"/>
                </a:rPr>
                <a:t> ion</a:t>
              </a:r>
              <a:endParaRPr lang="en-US" sz="1600" b="1" i="1" baseline="-25000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rot="17541200">
              <a:off x="5884069" y="2453481"/>
              <a:ext cx="1927225" cy="48736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technique</a:t>
            </a:r>
            <a:endParaRPr lang="en-US" sz="1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48325" y="188913"/>
            <a:ext cx="2747963" cy="400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cs typeface="Arial" charset="0"/>
              </a:rPr>
              <a:t>Laser system for 215nm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2124075" y="4365625"/>
            <a:ext cx="287338" cy="71913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3492500" y="2636838"/>
            <a:ext cx="3816350" cy="367188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H="1">
            <a:off x="2809875" y="2522538"/>
            <a:ext cx="576263" cy="7143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2843213" y="2708275"/>
            <a:ext cx="1441450" cy="187325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>
            <a:off x="2555875" y="4724400"/>
            <a:ext cx="1655763" cy="36036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6156325" y="6524625"/>
            <a:ext cx="1079500" cy="33337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 rot="-771560">
            <a:off x="3008313" y="5030788"/>
            <a:ext cx="973137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0000"/>
                </a:solidFill>
                <a:cs typeface="Arial" charset="0"/>
              </a:rPr>
              <a:t>860 nm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rot="-324188">
            <a:off x="1963738" y="1444625"/>
            <a:ext cx="973137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9933FF"/>
                </a:solidFill>
                <a:cs typeface="Arial" charset="0"/>
              </a:rPr>
              <a:t>430 nm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 rot="2103858">
            <a:off x="4000500" y="1084263"/>
            <a:ext cx="973138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70C0"/>
                </a:solidFill>
                <a:cs typeface="Arial" charset="0"/>
              </a:rPr>
              <a:t>215 nm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3924300" y="1268413"/>
            <a:ext cx="719138" cy="50482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550223"/>
            <a:ext cx="144780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ARIS, Tokyo 2014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1800000"/>
            <a:ext cx="8395307" cy="3782880"/>
          </a:xfrm>
          <a:prstGeom prst="rect">
            <a:avLst/>
          </a:prstGeo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89200" y="762000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Discovery of a long-lived isomeric state in </a:t>
            </a:r>
            <a:r>
              <a:rPr lang="en-US" sz="2000" b="1" i="1" baseline="300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129</a:t>
            </a:r>
            <a:r>
              <a:rPr lang="en-US" sz="2000" b="1" i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Cd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 rot="-5400000">
            <a:off x="207168" y="353747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# counts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417467" y="56356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Isotope shift relative to </a:t>
            </a:r>
            <a:r>
              <a:rPr lang="en-US" sz="1400" b="1" i="1" baseline="30000" dirty="0">
                <a:latin typeface="Calibri" pitchFamily="34" charset="0"/>
              </a:rPr>
              <a:t>114</a:t>
            </a:r>
            <a:r>
              <a:rPr lang="en-US" sz="1400" b="1" i="1" dirty="0">
                <a:latin typeface="Calibri" pitchFamily="34" charset="0"/>
              </a:rPr>
              <a:t>Cd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59477" y="1901825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I.</a:t>
            </a:r>
          </a:p>
        </p:txBody>
      </p:sp>
      <p:sp>
        <p:nvSpPr>
          <p:cNvPr id="32776" name="TextBox 6"/>
          <p:cNvSpPr txBox="1">
            <a:spLocks noChangeArrowheads="1"/>
          </p:cNvSpPr>
          <p:nvPr/>
        </p:nvSpPr>
        <p:spPr bwMode="auto">
          <a:xfrm>
            <a:off x="3272737" y="1900238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II.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6100763" y="1900238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latin typeface="Calibri" pitchFamily="34" charset="0"/>
              </a:rPr>
              <a:t>III.</a:t>
            </a:r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685800" y="2343150"/>
            <a:ext cx="125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baseline="30000" dirty="0">
                <a:latin typeface="Calibri" pitchFamily="34" charset="0"/>
                <a:cs typeface="Arial" charset="0"/>
              </a:rPr>
              <a:t>129</a:t>
            </a:r>
            <a:r>
              <a:rPr lang="en-US" sz="1600" b="1" i="1" dirty="0">
                <a:latin typeface="Calibri" pitchFamily="34" charset="0"/>
                <a:cs typeface="Arial" charset="0"/>
              </a:rPr>
              <a:t>Cd</a:t>
            </a:r>
            <a:endParaRPr lang="en-US" sz="1600" b="1" i="1" baseline="30000" dirty="0">
              <a:latin typeface="Calibri" pitchFamily="34" charset="0"/>
              <a:cs typeface="Arial" charset="0"/>
            </a:endParaRPr>
          </a:p>
          <a:p>
            <a:r>
              <a:rPr lang="en-US" sz="1600" b="1" i="1" dirty="0" err="1">
                <a:latin typeface="Calibri" pitchFamily="34" charset="0"/>
                <a:cs typeface="Arial" charset="0"/>
              </a:rPr>
              <a:t>g.s</a:t>
            </a:r>
            <a:r>
              <a:rPr lang="en-US" sz="1600" b="1" i="1" dirty="0">
                <a:latin typeface="Calibri" pitchFamily="34" charset="0"/>
                <a:cs typeface="Arial" charset="0"/>
              </a:rPr>
              <a:t>. + isomer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181601" y="1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Experimental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28466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</TotalTime>
  <Words>628</Words>
  <Application>Microsoft Office PowerPoint</Application>
  <PresentationFormat>On-screen Show (4:3)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4_Office Theme</vt:lpstr>
      <vt:lpstr>5_Office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yordanov</dc:creator>
  <cp:lastModifiedBy>Tanita</cp:lastModifiedBy>
  <cp:revision>89</cp:revision>
  <dcterms:created xsi:type="dcterms:W3CDTF">2006-08-16T00:00:00Z</dcterms:created>
  <dcterms:modified xsi:type="dcterms:W3CDTF">2014-06-02T07:39:04Z</dcterms:modified>
</cp:coreProperties>
</file>