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</p:sldMasterIdLst>
  <p:notesMasterIdLst>
    <p:notesMasterId r:id="rId26"/>
  </p:notesMasterIdLst>
  <p:sldIdLst>
    <p:sldId id="274" r:id="rId4"/>
    <p:sldId id="285" r:id="rId5"/>
    <p:sldId id="258" r:id="rId6"/>
    <p:sldId id="259" r:id="rId7"/>
    <p:sldId id="260" r:id="rId8"/>
    <p:sldId id="262" r:id="rId9"/>
    <p:sldId id="272" r:id="rId10"/>
    <p:sldId id="273" r:id="rId11"/>
    <p:sldId id="269" r:id="rId12"/>
    <p:sldId id="283" r:id="rId13"/>
    <p:sldId id="284" r:id="rId14"/>
    <p:sldId id="302" r:id="rId15"/>
    <p:sldId id="303" r:id="rId16"/>
    <p:sldId id="304" r:id="rId17"/>
    <p:sldId id="305" r:id="rId18"/>
    <p:sldId id="306" r:id="rId19"/>
    <p:sldId id="301" r:id="rId20"/>
    <p:sldId id="296" r:id="rId21"/>
    <p:sldId id="308" r:id="rId22"/>
    <p:sldId id="309" r:id="rId23"/>
    <p:sldId id="307" r:id="rId24"/>
    <p:sldId id="271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D60093"/>
    <a:srgbClr val="973138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08" autoAdjust="0"/>
    <p:restoredTop sz="88494" autoAdjust="0"/>
  </p:normalViewPr>
  <p:slideViewPr>
    <p:cSldViewPr snapToGrid="0">
      <p:cViewPr>
        <p:scale>
          <a:sx n="80" d="100"/>
          <a:sy n="80" d="100"/>
        </p:scale>
        <p:origin x="-1458" y="-54"/>
      </p:cViewPr>
      <p:guideLst>
        <p:guide orient="horz" pos="252"/>
        <p:guide pos="54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6C8923-D45A-4B88-98C2-0449E669597F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8D8EE5-D5C6-4A2C-A281-460B03EBC2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8EE5-D5C6-4A2C-A281-460B03EBC2F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F8D5-77DD-46D8-89FF-AA1711390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C8E7-59E1-480E-A699-8D384BC04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08E2-A498-4C9A-BBF3-CE61590BB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8FF6-1031-47DC-A5F4-D4C7EF0C0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CCD9-1988-4A0F-BA26-3E8D71534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A82A-28CC-482C-B375-A0ABC0254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09F0-0B82-45CB-A8FB-FF21FC69A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B9A7-8B3D-4D90-89C5-41F9CF863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D0E4-8411-44B1-B5DE-B232449A2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80AD-1D4D-4EA8-B90F-0141E13E9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4BB7-E40B-431C-9C89-22C5363835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DD15-F681-4218-987D-C6314B1BE3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64A1-470C-4F13-AEC5-2A9768C03647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FAC3D-087F-4611-B62C-A8C9469C74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logo-cnrs-in2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6338267"/>
            <a:ext cx="1285875" cy="619125"/>
          </a:xfrm>
          <a:prstGeom prst="rect">
            <a:avLst/>
          </a:prstGeom>
          <a:noFill/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253225" y="6357902"/>
            <a:ext cx="2611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73138"/>
                </a:solidFill>
                <a:effectLst/>
                <a:uLnTx/>
                <a:uFillTx/>
              </a:rPr>
              <a:t>Stephane Grévy : grevy@in2p3.fr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948135" y="6597103"/>
            <a:ext cx="1103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err="1" smtClean="0">
                <a:solidFill>
                  <a:sysClr val="windowText" lastClr="000000"/>
                </a:solidFill>
              </a:rPr>
              <a:t>June</a:t>
            </a:r>
            <a:r>
              <a:rPr lang="fr-FR" sz="1400" kern="0" dirty="0" smtClean="0">
                <a:solidFill>
                  <a:sysClr val="windowText" lastClr="000000"/>
                </a:solidFill>
              </a:rPr>
              <a:t> 2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2014</a:t>
            </a:r>
          </a:p>
        </p:txBody>
      </p:sp>
      <p:pic>
        <p:nvPicPr>
          <p:cNvPr id="9" name="Image 8" descr="logo-cenbg-pet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6286500"/>
            <a:ext cx="1676400" cy="571500"/>
          </a:xfrm>
          <a:prstGeom prst="rect">
            <a:avLst/>
          </a:prstGeom>
        </p:spPr>
      </p:pic>
      <p:pic>
        <p:nvPicPr>
          <p:cNvPr id="11" name="Image 10" descr="chartN20N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5556" y="3011560"/>
            <a:ext cx="5907462" cy="3284502"/>
          </a:xfrm>
          <a:prstGeom prst="rect">
            <a:avLst/>
          </a:prstGeom>
        </p:spPr>
      </p:pic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788779" y="186687"/>
            <a:ext cx="6557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olidFill>
                  <a:schemeClr val="accent2"/>
                </a:solidFill>
              </a:rPr>
              <a:t>Properties</a:t>
            </a:r>
            <a:r>
              <a:rPr lang="fr-FR" sz="2400" b="1" dirty="0" smtClean="0">
                <a:solidFill>
                  <a:schemeClr val="accent2"/>
                </a:solidFill>
              </a:rPr>
              <a:t> of </a:t>
            </a:r>
            <a:r>
              <a:rPr lang="fr-FR" sz="2400" b="1" dirty="0" err="1" smtClean="0">
                <a:solidFill>
                  <a:schemeClr val="accent2"/>
                </a:solidFill>
              </a:rPr>
              <a:t>intruder</a:t>
            </a:r>
            <a:r>
              <a:rPr lang="fr-FR" sz="2400" b="1" dirty="0" smtClean="0">
                <a:solidFill>
                  <a:schemeClr val="accent2"/>
                </a:solidFill>
              </a:rPr>
              <a:t> states in </a:t>
            </a:r>
            <a:r>
              <a:rPr lang="fr-FR" sz="2400" b="1" baseline="30000" dirty="0" smtClean="0">
                <a:solidFill>
                  <a:schemeClr val="accent2"/>
                </a:solidFill>
              </a:rPr>
              <a:t>34</a:t>
            </a:r>
            <a:r>
              <a:rPr lang="fr-FR" sz="2400" b="1" dirty="0" smtClean="0">
                <a:solidFill>
                  <a:schemeClr val="accent2"/>
                </a:solidFill>
              </a:rPr>
              <a:t>Al</a:t>
            </a:r>
            <a:r>
              <a:rPr lang="fr-FR" sz="2400" b="1" baseline="-25000" dirty="0" smtClean="0">
                <a:solidFill>
                  <a:schemeClr val="accent2"/>
                </a:solidFill>
              </a:rPr>
              <a:t>21</a:t>
            </a:r>
            <a:r>
              <a:rPr lang="fr-FR" sz="2400" b="1" dirty="0" smtClean="0">
                <a:solidFill>
                  <a:schemeClr val="accent2"/>
                </a:solidFill>
              </a:rPr>
              <a:t> and</a:t>
            </a:r>
            <a:r>
              <a:rPr lang="en-US" sz="2400" b="1" kern="0" baseline="30000" dirty="0" smtClean="0">
                <a:solidFill>
                  <a:schemeClr val="accent2"/>
                </a:solidFill>
              </a:rPr>
              <a:t> 34</a:t>
            </a:r>
            <a:r>
              <a:rPr lang="en-US" sz="2400" b="1" kern="0" dirty="0" smtClean="0">
                <a:solidFill>
                  <a:schemeClr val="accent2"/>
                </a:solidFill>
              </a:rPr>
              <a:t>Si</a:t>
            </a:r>
            <a:r>
              <a:rPr lang="en-US" sz="2400" b="1" kern="0" baseline="-25000" dirty="0" smtClean="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364" y="581550"/>
            <a:ext cx="572464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IFIN -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Bucharest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r>
              <a:rPr lang="fr-FR" sz="1400" dirty="0" smtClean="0">
                <a:solidFill>
                  <a:srgbClr val="973138"/>
                </a:solidFill>
              </a:rPr>
              <a:t>		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GANIL - Caen 	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CENBG - Bordeaux		IPN - Orsay </a:t>
            </a:r>
            <a:endParaRPr lang="fr-FR" sz="1400" dirty="0" smtClean="0">
              <a:solidFill>
                <a:srgbClr val="973138"/>
              </a:solidFill>
              <a:latin typeface="+mj-lt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Atomki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 - Debrecen		FLNR -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Dubna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NPI -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Rez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			IPHC - Strasbourg		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University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 of Madrid 		CEA - Bruyères-le- Châtel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ISOLDE - Geneva		INFN -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</a:rPr>
              <a:t>Padova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	</a:t>
            </a:r>
            <a:endParaRPr lang="fr-FR" sz="1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4" name="Image 13" descr="spheric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3274" y="4071996"/>
            <a:ext cx="987972" cy="952688"/>
          </a:xfrm>
          <a:prstGeom prst="rect">
            <a:avLst/>
          </a:prstGeom>
        </p:spPr>
      </p:pic>
      <p:pic>
        <p:nvPicPr>
          <p:cNvPr id="15" name="Image 14" descr="prolat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6664" y="5337344"/>
            <a:ext cx="1130027" cy="920405"/>
          </a:xfrm>
          <a:prstGeom prst="rect">
            <a:avLst/>
          </a:prstGeom>
        </p:spPr>
      </p:pic>
      <p:sp>
        <p:nvSpPr>
          <p:cNvPr id="16" name="Flèche courbée vers la gauche 15"/>
          <p:cNvSpPr/>
          <p:nvPr/>
        </p:nvSpPr>
        <p:spPr>
          <a:xfrm>
            <a:off x="7494036" y="4495446"/>
            <a:ext cx="399393" cy="1450427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3797400" y="4591090"/>
            <a:ext cx="268014" cy="677916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636886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377655" y="1879382"/>
            <a:ext cx="6261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1- </a:t>
            </a:r>
            <a:r>
              <a:rPr lang="fr-FR" dirty="0" err="1" smtClean="0">
                <a:solidFill>
                  <a:srgbClr val="C00000"/>
                </a:solidFill>
              </a:rPr>
              <a:t>intruder</a:t>
            </a:r>
            <a:r>
              <a:rPr lang="fr-FR" dirty="0" smtClean="0">
                <a:solidFill>
                  <a:srgbClr val="C00000"/>
                </a:solidFill>
              </a:rPr>
              <a:t> 0</a:t>
            </a:r>
            <a:r>
              <a:rPr lang="fr-FR" baseline="30000" dirty="0" smtClean="0">
                <a:solidFill>
                  <a:srgbClr val="C00000"/>
                </a:solidFill>
              </a:rPr>
              <a:t>+</a:t>
            </a:r>
            <a:r>
              <a:rPr lang="fr-FR" baseline="-25000" dirty="0" smtClean="0">
                <a:solidFill>
                  <a:srgbClr val="C00000"/>
                </a:solidFill>
              </a:rPr>
              <a:t>2</a:t>
            </a:r>
            <a:r>
              <a:rPr lang="fr-FR" dirty="0" smtClean="0">
                <a:solidFill>
                  <a:srgbClr val="C00000"/>
                </a:solidFill>
              </a:rPr>
              <a:t> state in </a:t>
            </a:r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Si 	GANIL - E594 : beta </a:t>
            </a:r>
            <a:r>
              <a:rPr lang="fr-FR" dirty="0" err="1" smtClean="0">
                <a:solidFill>
                  <a:srgbClr val="C00000"/>
                </a:solidFill>
              </a:rPr>
              <a:t>decay</a:t>
            </a:r>
            <a:r>
              <a:rPr lang="fr-FR" dirty="0" smtClean="0">
                <a:solidFill>
                  <a:srgbClr val="C00000"/>
                </a:solidFill>
              </a:rPr>
              <a:t> of </a:t>
            </a:r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Al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sz="1400" dirty="0" smtClean="0"/>
              <a:t>F. Rotaru et al., PRL109(2012)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2- </a:t>
            </a:r>
            <a:r>
              <a:rPr lang="fr-FR" dirty="0" err="1" smtClean="0">
                <a:solidFill>
                  <a:srgbClr val="C00000"/>
                </a:solidFill>
              </a:rPr>
              <a:t>intruder</a:t>
            </a:r>
            <a:r>
              <a:rPr lang="fr-FR" dirty="0" smtClean="0">
                <a:solidFill>
                  <a:srgbClr val="C00000"/>
                </a:solidFill>
              </a:rPr>
              <a:t> 1</a:t>
            </a:r>
            <a:r>
              <a:rPr lang="fr-FR" baseline="30000" dirty="0" smtClean="0">
                <a:solidFill>
                  <a:srgbClr val="C00000"/>
                </a:solidFill>
              </a:rPr>
              <a:t>+</a:t>
            </a:r>
            <a:r>
              <a:rPr lang="fr-FR" dirty="0" smtClean="0">
                <a:solidFill>
                  <a:srgbClr val="C00000"/>
                </a:solidFill>
              </a:rPr>
              <a:t> state in </a:t>
            </a:r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Al ?	ISOLDE - IS530 : beta </a:t>
            </a:r>
            <a:r>
              <a:rPr lang="fr-FR" dirty="0" err="1" smtClean="0">
                <a:solidFill>
                  <a:srgbClr val="C00000"/>
                </a:solidFill>
              </a:rPr>
              <a:t>decay</a:t>
            </a:r>
            <a:r>
              <a:rPr lang="fr-FR" dirty="0" smtClean="0">
                <a:solidFill>
                  <a:srgbClr val="C00000"/>
                </a:solidFill>
              </a:rPr>
              <a:t> of </a:t>
            </a:r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Mg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sz="1400" dirty="0" smtClean="0"/>
              <a:t>R. </a:t>
            </a:r>
            <a:r>
              <a:rPr lang="fr-FR" sz="1400" dirty="0" err="1" smtClean="0"/>
              <a:t>Lica</a:t>
            </a:r>
            <a:r>
              <a:rPr lang="fr-FR" sz="1400" dirty="0" smtClean="0"/>
              <a:t> et al.,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2500811" y="2500813"/>
            <a:ext cx="6355410" cy="1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062" y="859257"/>
            <a:ext cx="910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In particular, the major pillars to understand the Island of Inversion are the 0</a:t>
            </a:r>
            <a:r>
              <a:rPr lang="en-US" sz="1600" baseline="30000" dirty="0" smtClean="0">
                <a:solidFill>
                  <a:srgbClr val="0000FF"/>
                </a:solidFill>
              </a:rPr>
              <a:t>+</a:t>
            </a:r>
            <a:r>
              <a:rPr lang="en-US" sz="1600" baseline="-25000" dirty="0" smtClean="0">
                <a:solidFill>
                  <a:srgbClr val="0000FF"/>
                </a:solidFill>
              </a:rPr>
              <a:t>1,2</a:t>
            </a:r>
            <a:r>
              <a:rPr lang="en-US" sz="1600" dirty="0" smtClean="0">
                <a:solidFill>
                  <a:srgbClr val="0000FF"/>
                </a:solidFill>
              </a:rPr>
              <a:t> states in </a:t>
            </a:r>
            <a:r>
              <a:rPr lang="en-US" sz="1600" baseline="30000" dirty="0" smtClean="0">
                <a:solidFill>
                  <a:srgbClr val="0000FF"/>
                </a:solidFill>
              </a:rPr>
              <a:t>30</a:t>
            </a:r>
            <a:r>
              <a:rPr lang="en-US" sz="1600" dirty="0" smtClean="0">
                <a:solidFill>
                  <a:srgbClr val="0000FF"/>
                </a:solidFill>
              </a:rPr>
              <a:t>Mg, </a:t>
            </a:r>
            <a:r>
              <a:rPr lang="en-US" sz="1600" baseline="30000" dirty="0" smtClean="0">
                <a:solidFill>
                  <a:srgbClr val="0000FF"/>
                </a:solidFill>
              </a:rPr>
              <a:t>32</a:t>
            </a:r>
            <a:r>
              <a:rPr lang="en-US" sz="1600" dirty="0" smtClean="0">
                <a:solidFill>
                  <a:srgbClr val="0000FF"/>
                </a:solidFill>
              </a:rPr>
              <a:t>Mg and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Si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401" y="495683"/>
            <a:ext cx="7754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Important to have a interaction capable of describing various situations in a unified manner.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93295" y="4073009"/>
            <a:ext cx="4327275" cy="2585265"/>
            <a:chOff x="193295" y="4073009"/>
            <a:chExt cx="4327275" cy="2585265"/>
          </a:xfrm>
        </p:grpSpPr>
        <p:grpSp>
          <p:nvGrpSpPr>
            <p:cNvPr id="47" name="Groupe 46"/>
            <p:cNvGrpSpPr/>
            <p:nvPr/>
          </p:nvGrpSpPr>
          <p:grpSpPr>
            <a:xfrm>
              <a:off x="494036" y="4651127"/>
              <a:ext cx="2876202" cy="2007147"/>
              <a:chOff x="494036" y="4651127"/>
              <a:chExt cx="2876202" cy="2007147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2390485" y="6239371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963622" y="488370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963622" y="5850922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392163" y="5852597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986412" y="5583953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gs</a:t>
                </a:r>
                <a:endParaRPr lang="fr-FR" sz="14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435049" y="5977512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D60093"/>
                    </a:solidFill>
                  </a:rPr>
                  <a:t>gs</a:t>
                </a:r>
                <a:endParaRPr lang="fr-FR" sz="14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94036" y="5674390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816881" y="5676066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35910" y="4711364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808512" y="6059506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85937" y="6287262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34</a:t>
                </a:r>
                <a:r>
                  <a:rPr lang="fr-FR" dirty="0" smtClean="0"/>
                  <a:t>Si</a:t>
                </a:r>
                <a:endParaRPr lang="fr-FR" baseline="300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324481" y="6288942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32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>
                <a:off x="1408449" y="5845126"/>
                <a:ext cx="1045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1468734" y="4900665"/>
                <a:ext cx="852435" cy="13347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2383133" y="562414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947892" y="4651127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D60093"/>
                    </a:solidFill>
                  </a:rPr>
                  <a:t>2713</a:t>
                </a:r>
                <a:endParaRPr lang="fr-FR" sz="12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719943" y="5071487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-4 MeV</a:t>
                </a:r>
                <a:endParaRPr lang="fr-FR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93295" y="4073009"/>
              <a:ext cx="4327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Wingdings" pitchFamily="2" charset="2"/>
                </a:rPr>
                <a:t>- removal of two protons from </a:t>
              </a:r>
              <a:r>
                <a:rPr lang="en-US" sz="1600" baseline="30000" dirty="0" smtClean="0">
                  <a:sym typeface="Wingdings" pitchFamily="2" charset="2"/>
                </a:rPr>
                <a:t>34</a:t>
              </a:r>
              <a:r>
                <a:rPr lang="en-US" sz="1600" dirty="0" smtClean="0">
                  <a:sym typeface="Wingdings" pitchFamily="2" charset="2"/>
                </a:rPr>
                <a:t>Si   4 </a:t>
              </a:r>
              <a:r>
                <a:rPr lang="en-US" sz="1600" dirty="0" err="1" smtClean="0">
                  <a:sym typeface="Wingdings" pitchFamily="2" charset="2"/>
                </a:rPr>
                <a:t>MeV</a:t>
              </a:r>
              <a:r>
                <a:rPr lang="en-US" sz="1600" dirty="0" smtClean="0">
                  <a:sym typeface="Wingdings" pitchFamily="2" charset="2"/>
                </a:rPr>
                <a:t> shift</a:t>
              </a:r>
              <a:endParaRPr lang="en-US" sz="16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80975" y="1883059"/>
            <a:ext cx="5334000" cy="2159793"/>
            <a:chOff x="180975" y="1581835"/>
            <a:chExt cx="5334000" cy="2159793"/>
          </a:xfrm>
        </p:grpSpPr>
        <p:grpSp>
          <p:nvGrpSpPr>
            <p:cNvPr id="46" name="Groupe 45"/>
            <p:cNvGrpSpPr/>
            <p:nvPr/>
          </p:nvGrpSpPr>
          <p:grpSpPr>
            <a:xfrm>
              <a:off x="532035" y="2049246"/>
              <a:ext cx="2820431" cy="1692382"/>
              <a:chOff x="532035" y="2049246"/>
              <a:chExt cx="2820431" cy="1692382"/>
            </a:xfrm>
          </p:grpSpPr>
          <p:cxnSp>
            <p:nvCxnSpPr>
              <p:cNvPr id="6" name="Connecteur droit 5"/>
              <p:cNvCxnSpPr/>
              <p:nvPr/>
            </p:nvCxnSpPr>
            <p:spPr>
              <a:xfrm>
                <a:off x="2408384" y="331260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981521" y="228660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981521" y="2924157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2410062" y="2925832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1034456" y="2657189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gs</a:t>
                </a:r>
                <a:endParaRPr lang="fr-FR" sz="14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483093" y="3040700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D60093"/>
                    </a:solidFill>
                  </a:rPr>
                  <a:t>gs</a:t>
                </a:r>
                <a:endParaRPr lang="fr-FR" sz="14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32035" y="2757674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794592" y="2759350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33707" y="2106206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816357" y="3132812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873686" y="3370616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30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2312230" y="3372296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32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1396198" y="2928480"/>
                <a:ext cx="1045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1486633" y="2305483"/>
                <a:ext cx="844061" cy="9847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2380936" y="271746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969140" y="2049246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D60093"/>
                    </a:solidFill>
                  </a:rPr>
                  <a:t>1789</a:t>
                </a:r>
                <a:endParaRPr lang="fr-FR" sz="12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617261" y="2275338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-3 MeV</a:t>
                </a:r>
                <a:endParaRPr lang="fr-FR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80975" y="1581835"/>
              <a:ext cx="533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- addition of two neutrons to </a:t>
              </a:r>
              <a:r>
                <a:rPr lang="en-US" sz="1600" baseline="30000" dirty="0" smtClean="0"/>
                <a:t>30</a:t>
              </a:r>
              <a:r>
                <a:rPr lang="en-US" sz="1600" dirty="0" smtClean="0"/>
                <a:t>Mg  </a:t>
              </a:r>
              <a:r>
                <a:rPr lang="en-US" sz="1600" dirty="0" smtClean="0">
                  <a:sym typeface="Wingdings" pitchFamily="2" charset="2"/>
                </a:rPr>
                <a:t> 3 </a:t>
              </a:r>
              <a:r>
                <a:rPr lang="en-US" sz="1600" dirty="0" err="1" smtClean="0">
                  <a:sym typeface="Wingdings" pitchFamily="2" charset="2"/>
                </a:rPr>
                <a:t>MeV</a:t>
              </a:r>
              <a:r>
                <a:rPr lang="en-US" sz="1600" dirty="0" smtClean="0">
                  <a:sym typeface="Wingdings" pitchFamily="2" charset="2"/>
                </a:rPr>
                <a:t> shift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75306" y="1237130"/>
            <a:ext cx="500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 good interaction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therefore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able to </a:t>
            </a:r>
            <a:r>
              <a:rPr lang="fr-FR" sz="1600" dirty="0" err="1" smtClean="0"/>
              <a:t>reproduce</a:t>
            </a:r>
            <a:r>
              <a:rPr lang="fr-FR" sz="1600" dirty="0" smtClean="0"/>
              <a:t> :</a:t>
            </a:r>
            <a:endParaRPr lang="fr-FR" sz="1600" dirty="0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42140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Shell model calculations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1205" y="108952"/>
            <a:ext cx="6815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SDPF-U-SI interaction </a:t>
            </a:r>
            <a:r>
              <a:rPr lang="fr-FR" sz="1600" dirty="0" smtClean="0">
                <a:solidFill>
                  <a:srgbClr val="0000FF"/>
                </a:solidFill>
              </a:rPr>
              <a:t>: </a:t>
            </a:r>
            <a:r>
              <a:rPr lang="fr-FR" sz="1400" dirty="0" smtClean="0"/>
              <a:t>F. Nowacki and </a:t>
            </a:r>
            <a:r>
              <a:rPr lang="fr-FR" sz="1400" dirty="0" err="1" smtClean="0"/>
              <a:t>A.Poves</a:t>
            </a:r>
            <a:r>
              <a:rPr lang="fr-FR" sz="1400" dirty="0" smtClean="0"/>
              <a:t>, PRC79(2009)014310</a:t>
            </a:r>
            <a:endParaRPr lang="fr-FR" sz="1400" dirty="0" smtClean="0"/>
          </a:p>
          <a:p>
            <a:endParaRPr lang="fr-FR" sz="8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/>
              <a:t> valence protons :	</a:t>
            </a:r>
            <a:r>
              <a:rPr lang="fr-FR" sz="1600" i="1" dirty="0" err="1" smtClean="0"/>
              <a:t>sd</a:t>
            </a:r>
            <a:r>
              <a:rPr lang="fr-FR" sz="1600" dirty="0" smtClean="0"/>
              <a:t> </a:t>
            </a:r>
            <a:r>
              <a:rPr lang="fr-FR" sz="1600" dirty="0" err="1" smtClean="0"/>
              <a:t>shell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 valence neutrons :	</a:t>
            </a:r>
            <a:r>
              <a:rPr lang="fr-FR" sz="1600" i="1" dirty="0" err="1" smtClean="0"/>
              <a:t>sd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or</a:t>
            </a:r>
            <a:r>
              <a:rPr lang="fr-FR" sz="1600" dirty="0" smtClean="0"/>
              <a:t> </a:t>
            </a:r>
            <a:r>
              <a:rPr lang="fr-FR" sz="1600" i="1" dirty="0" smtClean="0"/>
              <a:t>pf</a:t>
            </a:r>
            <a:r>
              <a:rPr lang="fr-FR" sz="1600" dirty="0" smtClean="0"/>
              <a:t> </a:t>
            </a:r>
            <a:r>
              <a:rPr lang="fr-FR" sz="1600" dirty="0" err="1" smtClean="0"/>
              <a:t>shell</a:t>
            </a:r>
            <a:r>
              <a:rPr lang="fr-FR" sz="1600" dirty="0" smtClean="0"/>
              <a:t>	</a:t>
            </a:r>
            <a:r>
              <a:rPr lang="fr-FR" sz="1600" dirty="0" smtClean="0">
                <a:sym typeface="Wingdings" pitchFamily="2" charset="2"/>
              </a:rPr>
              <a:t> no (</a:t>
            </a:r>
            <a:r>
              <a:rPr lang="fr-FR" sz="1600" i="1" dirty="0" err="1" smtClean="0">
                <a:sym typeface="Wingdings" pitchFamily="2" charset="2"/>
              </a:rPr>
              <a:t>sd</a:t>
            </a:r>
            <a:r>
              <a:rPr lang="fr-FR" sz="1600" dirty="0" smtClean="0">
                <a:sym typeface="Wingdings" pitchFamily="2" charset="2"/>
              </a:rPr>
              <a:t>  </a:t>
            </a:r>
            <a:r>
              <a:rPr lang="fr-FR" sz="1600" i="1" dirty="0" smtClean="0">
                <a:sym typeface="Wingdings" pitchFamily="2" charset="2"/>
              </a:rPr>
              <a:t>pf</a:t>
            </a:r>
            <a:r>
              <a:rPr lang="fr-FR" sz="1600" dirty="0" smtClean="0">
                <a:sym typeface="Wingdings" pitchFamily="2" charset="2"/>
              </a:rPr>
              <a:t>) neutron excitations</a:t>
            </a:r>
          </a:p>
          <a:p>
            <a:r>
              <a:rPr lang="fr-FR" sz="1600" dirty="0" smtClean="0">
                <a:sym typeface="Wingdings" pitchFamily="2" charset="2"/>
              </a:rPr>
              <a:t>					</a:t>
            </a:r>
            <a:r>
              <a:rPr lang="fr-FR" sz="1600" dirty="0" smtClean="0">
                <a:sym typeface="Wingdings"/>
              </a:rPr>
              <a:t> </a:t>
            </a:r>
            <a:r>
              <a:rPr lang="fr-FR" sz="1600" dirty="0" err="1" smtClean="0">
                <a:sym typeface="Wingdings"/>
              </a:rPr>
              <a:t>labeled</a:t>
            </a:r>
            <a:r>
              <a:rPr lang="fr-FR" sz="1600" dirty="0" smtClean="0">
                <a:sym typeface="Wingdings"/>
              </a:rPr>
              <a:t> "0ħ</a:t>
            </a:r>
            <a:r>
              <a:rPr lang="fr-FR" sz="1600" dirty="0" smtClean="0">
                <a:sym typeface="Symbol"/>
              </a:rPr>
              <a:t>"</a:t>
            </a:r>
            <a:endParaRPr lang="fr-FR" sz="1600" dirty="0"/>
          </a:p>
        </p:txBody>
      </p:sp>
      <p:grpSp>
        <p:nvGrpSpPr>
          <p:cNvPr id="81" name="Groupe 80"/>
          <p:cNvGrpSpPr/>
          <p:nvPr/>
        </p:nvGrpSpPr>
        <p:grpSpPr>
          <a:xfrm>
            <a:off x="379562" y="1581701"/>
            <a:ext cx="1065367" cy="786233"/>
            <a:chOff x="379562" y="2214725"/>
            <a:chExt cx="1065367" cy="786233"/>
          </a:xfrm>
        </p:grpSpPr>
        <p:grpSp>
          <p:nvGrpSpPr>
            <p:cNvPr id="3" name="Groupe 7"/>
            <p:cNvGrpSpPr/>
            <p:nvPr/>
          </p:nvGrpSpPr>
          <p:grpSpPr>
            <a:xfrm>
              <a:off x="379562" y="2239000"/>
              <a:ext cx="422694" cy="201288"/>
              <a:chOff x="379562" y="2510296"/>
              <a:chExt cx="422694" cy="201288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4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Parenthèses 6"/>
            <p:cNvSpPr/>
            <p:nvPr/>
          </p:nvSpPr>
          <p:spPr>
            <a:xfrm>
              <a:off x="396815" y="2532289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8" name="Groupe 8"/>
            <p:cNvGrpSpPr/>
            <p:nvPr/>
          </p:nvGrpSpPr>
          <p:grpSpPr>
            <a:xfrm>
              <a:off x="1022235" y="2236125"/>
              <a:ext cx="422694" cy="201288"/>
              <a:chOff x="379562" y="2510296"/>
              <a:chExt cx="422694" cy="201288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Parenthèses 12"/>
            <p:cNvSpPr/>
            <p:nvPr/>
          </p:nvSpPr>
          <p:spPr>
            <a:xfrm>
              <a:off x="1039488" y="252941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17" name="Groupe 39"/>
            <p:cNvGrpSpPr/>
            <p:nvPr/>
          </p:nvGrpSpPr>
          <p:grpSpPr>
            <a:xfrm>
              <a:off x="483619" y="2220119"/>
              <a:ext cx="223925" cy="232914"/>
              <a:chOff x="3830128" y="2293189"/>
              <a:chExt cx="247291" cy="232914"/>
            </a:xfrm>
          </p:grpSpPr>
          <p:sp>
            <p:nvSpPr>
              <p:cNvPr id="41" name="Flèche courbée vers la droite 40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lèche courbée vers la droite 41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e 42"/>
            <p:cNvGrpSpPr/>
            <p:nvPr/>
          </p:nvGrpSpPr>
          <p:grpSpPr>
            <a:xfrm>
              <a:off x="1126292" y="2214725"/>
              <a:ext cx="223925" cy="232914"/>
              <a:chOff x="3830128" y="2293189"/>
              <a:chExt cx="247291" cy="232914"/>
            </a:xfrm>
          </p:grpSpPr>
          <p:sp>
            <p:nvSpPr>
              <p:cNvPr id="44" name="Flèche courbée vers la droite 4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lèche courbée vers la droite 4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ZoneTexte 66"/>
            <p:cNvSpPr txBox="1"/>
            <p:nvPr/>
          </p:nvSpPr>
          <p:spPr>
            <a:xfrm>
              <a:off x="428625" y="26624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p</a:t>
              </a:r>
              <a:endParaRPr lang="fr-FR" sz="1600" dirty="0">
                <a:latin typeface="Symbol" pitchFamily="18" charset="2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076325" y="266240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n</a:t>
              </a:r>
              <a:endParaRPr lang="fr-FR" sz="1600" dirty="0">
                <a:latin typeface="Symbol" pitchFamily="18" charset="2"/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2041584" y="1214791"/>
            <a:ext cx="1065367" cy="1153143"/>
            <a:chOff x="2041584" y="1847815"/>
            <a:chExt cx="1065367" cy="1153143"/>
          </a:xfrm>
        </p:grpSpPr>
        <p:grpSp>
          <p:nvGrpSpPr>
            <p:cNvPr id="9" name="Groupe 18"/>
            <p:cNvGrpSpPr/>
            <p:nvPr/>
          </p:nvGrpSpPr>
          <p:grpSpPr>
            <a:xfrm>
              <a:off x="2041584" y="2236125"/>
              <a:ext cx="422694" cy="201288"/>
              <a:chOff x="379562" y="2510296"/>
              <a:chExt cx="422694" cy="201288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Parenthèses 22"/>
            <p:cNvSpPr/>
            <p:nvPr/>
          </p:nvSpPr>
          <p:spPr>
            <a:xfrm>
              <a:off x="2058837" y="252941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sp>
          <p:nvSpPr>
            <p:cNvPr id="28" name="Parenthèses 27"/>
            <p:cNvSpPr/>
            <p:nvPr/>
          </p:nvSpPr>
          <p:spPr>
            <a:xfrm>
              <a:off x="2701510" y="2351299"/>
              <a:ext cx="388189" cy="402369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600" dirty="0" smtClean="0"/>
                <a:t>20</a:t>
              </a:r>
              <a:endParaRPr lang="fr-FR" sz="1600" dirty="0"/>
            </a:p>
          </p:txBody>
        </p:sp>
        <p:grpSp>
          <p:nvGrpSpPr>
            <p:cNvPr id="14" name="Groupe 28"/>
            <p:cNvGrpSpPr/>
            <p:nvPr/>
          </p:nvGrpSpPr>
          <p:grpSpPr>
            <a:xfrm>
              <a:off x="2684257" y="1847815"/>
              <a:ext cx="422694" cy="201288"/>
              <a:chOff x="379562" y="2701208"/>
              <a:chExt cx="422694" cy="201288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379562" y="2701208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379562" y="2801852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379562" y="29024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droit 32"/>
            <p:cNvCxnSpPr/>
            <p:nvPr/>
          </p:nvCxnSpPr>
          <p:spPr>
            <a:xfrm>
              <a:off x="2684257" y="2205634"/>
              <a:ext cx="422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35"/>
            <p:cNvGrpSpPr/>
            <p:nvPr/>
          </p:nvGrpSpPr>
          <p:grpSpPr>
            <a:xfrm>
              <a:off x="2140969" y="2220119"/>
              <a:ext cx="223925" cy="232914"/>
              <a:chOff x="3830128" y="2293189"/>
              <a:chExt cx="247291" cy="232914"/>
            </a:xfrm>
          </p:grpSpPr>
          <p:sp>
            <p:nvSpPr>
              <p:cNvPr id="34" name="Flèche courbée vers la droite 3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èche courbée vers la droite 3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e 36"/>
            <p:cNvGrpSpPr/>
            <p:nvPr/>
          </p:nvGrpSpPr>
          <p:grpSpPr>
            <a:xfrm>
              <a:off x="2783642" y="1881762"/>
              <a:ext cx="223925" cy="232914"/>
              <a:chOff x="3830128" y="2484101"/>
              <a:chExt cx="247291" cy="232914"/>
            </a:xfrm>
          </p:grpSpPr>
          <p:sp>
            <p:nvSpPr>
              <p:cNvPr id="38" name="Flèche courbée vers la droite 37"/>
              <p:cNvSpPr/>
              <p:nvPr/>
            </p:nvSpPr>
            <p:spPr>
              <a:xfrm>
                <a:off x="3830128" y="2484102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lèche courbée vers la droite 38"/>
              <p:cNvSpPr/>
              <p:nvPr/>
            </p:nvSpPr>
            <p:spPr>
              <a:xfrm rot="10800000">
                <a:off x="3982528" y="2484101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ZoneTexte 68"/>
            <p:cNvSpPr txBox="1"/>
            <p:nvPr/>
          </p:nvSpPr>
          <p:spPr>
            <a:xfrm>
              <a:off x="2085975" y="26624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p</a:t>
              </a:r>
              <a:endParaRPr lang="fr-FR" sz="1600" dirty="0">
                <a:latin typeface="Symbol" pitchFamily="18" charset="2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733675" y="266240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n</a:t>
              </a:r>
              <a:endParaRPr lang="fr-FR" sz="1600" dirty="0">
                <a:latin typeface="Symbol" pitchFamily="18" charset="2"/>
              </a:endParaRP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4305300" y="1470844"/>
            <a:ext cx="4230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not able to </a:t>
            </a:r>
            <a:r>
              <a:rPr lang="fr-FR" sz="1600" dirty="0" err="1" smtClean="0"/>
              <a:t>describe</a:t>
            </a:r>
            <a:r>
              <a:rPr lang="fr-FR" sz="1600" dirty="0" smtClean="0"/>
              <a:t> </a:t>
            </a:r>
            <a:r>
              <a:rPr lang="fr-FR" sz="1600" dirty="0" err="1" smtClean="0"/>
              <a:t>nuclei</a:t>
            </a:r>
            <a:r>
              <a:rPr lang="fr-FR" sz="1600" dirty="0" smtClean="0"/>
              <a:t> in </a:t>
            </a:r>
            <a:r>
              <a:rPr lang="fr-FR" sz="1600" dirty="0" err="1" smtClean="0"/>
              <a:t>wich</a:t>
            </a:r>
            <a:r>
              <a:rPr lang="fr-FR" sz="1600" dirty="0" smtClean="0"/>
              <a:t> neutron</a:t>
            </a: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smtClean="0"/>
              <a:t>excitations </a:t>
            </a:r>
            <a:r>
              <a:rPr lang="fr-FR" sz="1600" dirty="0" err="1" smtClean="0">
                <a:solidFill>
                  <a:srgbClr val="FF0000"/>
                </a:solidFill>
              </a:rPr>
              <a:t>from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sd</a:t>
            </a:r>
            <a:r>
              <a:rPr lang="fr-FR" sz="1600" dirty="0" smtClean="0">
                <a:solidFill>
                  <a:srgbClr val="FF0000"/>
                </a:solidFill>
              </a:rPr>
              <a:t> to </a:t>
            </a:r>
            <a:r>
              <a:rPr lang="fr-FR" sz="1600" i="1" dirty="0" smtClean="0">
                <a:solidFill>
                  <a:srgbClr val="FF0000"/>
                </a:solidFill>
              </a:rPr>
              <a:t>pf</a:t>
            </a:r>
            <a:r>
              <a:rPr lang="fr-FR" sz="1600" dirty="0" smtClean="0"/>
              <a:t> are important</a:t>
            </a:r>
          </a:p>
          <a:p>
            <a:r>
              <a:rPr lang="fr-FR" sz="1600" dirty="0" err="1" smtClean="0"/>
              <a:t>such</a:t>
            </a:r>
            <a:r>
              <a:rPr lang="fr-FR" sz="1600" dirty="0" smtClean="0"/>
              <a:t> as, by </a:t>
            </a:r>
            <a:r>
              <a:rPr lang="fr-FR" sz="1600" dirty="0" err="1" smtClean="0"/>
              <a:t>definition</a:t>
            </a:r>
            <a:r>
              <a:rPr lang="fr-FR" sz="1600" dirty="0" smtClean="0"/>
              <a:t>, in the "</a:t>
            </a:r>
            <a:r>
              <a:rPr lang="fr-FR" sz="1600" dirty="0" err="1" smtClean="0"/>
              <a:t>island</a:t>
            </a:r>
            <a:r>
              <a:rPr lang="fr-FR" sz="1600" dirty="0" smtClean="0"/>
              <a:t> of inversion"</a:t>
            </a:r>
            <a:endParaRPr lang="fr-FR" sz="1600" dirty="0"/>
          </a:p>
        </p:txBody>
      </p:sp>
      <p:sp>
        <p:nvSpPr>
          <p:cNvPr id="72" name="ZoneTexte 71"/>
          <p:cNvSpPr txBox="1"/>
          <p:nvPr/>
        </p:nvSpPr>
        <p:spPr>
          <a:xfrm>
            <a:off x="168946" y="2441687"/>
            <a:ext cx="6577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To </a:t>
            </a:r>
            <a:r>
              <a:rPr lang="fr-FR" sz="1600" dirty="0" err="1" smtClean="0">
                <a:solidFill>
                  <a:srgbClr val="0000FF"/>
                </a:solidFill>
              </a:rPr>
              <a:t>account</a:t>
            </a:r>
            <a:r>
              <a:rPr lang="fr-FR" sz="1600" dirty="0" smtClean="0">
                <a:solidFill>
                  <a:srgbClr val="0000FF"/>
                </a:solidFill>
              </a:rPr>
              <a:t> for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fr-FR" sz="1600" i="1" dirty="0" err="1" smtClean="0">
                <a:solidFill>
                  <a:srgbClr val="0000FF"/>
                </a:solidFill>
                <a:sym typeface="Wingdings" pitchFamily="2" charset="2"/>
              </a:rPr>
              <a:t>sd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fr-FR" sz="1600" i="1" dirty="0" smtClean="0">
                <a:solidFill>
                  <a:srgbClr val="0000FF"/>
                </a:solidFill>
                <a:sym typeface="Wingdings" pitchFamily="2" charset="2"/>
              </a:rPr>
              <a:t>pf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) neutron excitations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: </a:t>
            </a:r>
            <a:r>
              <a:rPr lang="fr-FR" sz="1400" dirty="0" smtClean="0">
                <a:sym typeface="Wingdings" pitchFamily="2" charset="2"/>
              </a:rPr>
              <a:t>A. </a:t>
            </a:r>
            <a:r>
              <a:rPr lang="fr-FR" sz="1400" dirty="0" err="1" smtClean="0">
                <a:sym typeface="Wingdings" pitchFamily="2" charset="2"/>
              </a:rPr>
              <a:t>Poves</a:t>
            </a:r>
            <a:r>
              <a:rPr lang="fr-FR" sz="1400" dirty="0" smtClean="0">
                <a:sym typeface="Wingdings" pitchFamily="2" charset="2"/>
              </a:rPr>
              <a:t> &amp; Strasbourg/Madrid coll.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grpSp>
        <p:nvGrpSpPr>
          <p:cNvPr id="85" name="Groupe 84"/>
          <p:cNvGrpSpPr/>
          <p:nvPr/>
        </p:nvGrpSpPr>
        <p:grpSpPr>
          <a:xfrm>
            <a:off x="1165284" y="3082931"/>
            <a:ext cx="1065367" cy="1079545"/>
            <a:chOff x="1165284" y="4032923"/>
            <a:chExt cx="1065367" cy="1079545"/>
          </a:xfrm>
        </p:grpSpPr>
        <p:grpSp>
          <p:nvGrpSpPr>
            <p:cNvPr id="19" name="Groupe 45"/>
            <p:cNvGrpSpPr/>
            <p:nvPr/>
          </p:nvGrpSpPr>
          <p:grpSpPr>
            <a:xfrm>
              <a:off x="1165284" y="4612145"/>
              <a:ext cx="422694" cy="201288"/>
              <a:chOff x="379562" y="2510296"/>
              <a:chExt cx="422694" cy="201288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Parenthèses 49"/>
            <p:cNvSpPr/>
            <p:nvPr/>
          </p:nvSpPr>
          <p:spPr>
            <a:xfrm>
              <a:off x="1182537" y="490543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24" name="Groupe 50"/>
            <p:cNvGrpSpPr/>
            <p:nvPr/>
          </p:nvGrpSpPr>
          <p:grpSpPr>
            <a:xfrm>
              <a:off x="1807957" y="4609270"/>
              <a:ext cx="422694" cy="201288"/>
              <a:chOff x="379562" y="2510296"/>
              <a:chExt cx="422694" cy="201288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Parenthèses 54"/>
            <p:cNvSpPr/>
            <p:nvPr/>
          </p:nvSpPr>
          <p:spPr>
            <a:xfrm>
              <a:off x="1825210" y="4902559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25" name="Groupe 55"/>
            <p:cNvGrpSpPr/>
            <p:nvPr/>
          </p:nvGrpSpPr>
          <p:grpSpPr>
            <a:xfrm>
              <a:off x="1807957" y="4032923"/>
              <a:ext cx="422694" cy="201288"/>
              <a:chOff x="379562" y="2510296"/>
              <a:chExt cx="422694" cy="201288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Connecteur droit 59"/>
            <p:cNvCxnSpPr/>
            <p:nvPr/>
          </p:nvCxnSpPr>
          <p:spPr>
            <a:xfrm>
              <a:off x="1807957" y="4390742"/>
              <a:ext cx="422694" cy="0"/>
            </a:xfrm>
            <a:prstGeom prst="line">
              <a:avLst/>
            </a:prstGeom>
            <a:ln w="1905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60"/>
            <p:cNvGrpSpPr/>
            <p:nvPr/>
          </p:nvGrpSpPr>
          <p:grpSpPr>
            <a:xfrm>
              <a:off x="1264669" y="4596139"/>
              <a:ext cx="223925" cy="232914"/>
              <a:chOff x="3830128" y="2293189"/>
              <a:chExt cx="247291" cy="232914"/>
            </a:xfrm>
          </p:grpSpPr>
          <p:sp>
            <p:nvSpPr>
              <p:cNvPr id="62" name="Flèche courbée vers la droite 61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lèche courbée vers la droite 62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e 63"/>
            <p:cNvGrpSpPr/>
            <p:nvPr/>
          </p:nvGrpSpPr>
          <p:grpSpPr>
            <a:xfrm>
              <a:off x="1907342" y="4066870"/>
              <a:ext cx="223925" cy="232914"/>
              <a:chOff x="3830128" y="2293189"/>
              <a:chExt cx="247291" cy="232914"/>
            </a:xfrm>
          </p:grpSpPr>
          <p:sp>
            <p:nvSpPr>
              <p:cNvPr id="65" name="Flèche courbée vers la droite 64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lèche courbée vers la droite 65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e 72"/>
            <p:cNvGrpSpPr/>
            <p:nvPr/>
          </p:nvGrpSpPr>
          <p:grpSpPr>
            <a:xfrm>
              <a:off x="1907342" y="4590745"/>
              <a:ext cx="223925" cy="232914"/>
              <a:chOff x="3830128" y="2293189"/>
              <a:chExt cx="247291" cy="232914"/>
            </a:xfrm>
          </p:grpSpPr>
          <p:sp>
            <p:nvSpPr>
              <p:cNvPr id="74" name="Flèche courbée vers la droite 7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lèche courbée vers la droite 7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2105025" y="2710032"/>
            <a:ext cx="6684096" cy="1105682"/>
            <a:chOff x="2105025" y="3660024"/>
            <a:chExt cx="6684096" cy="1105682"/>
          </a:xfrm>
        </p:grpSpPr>
        <p:grpSp>
          <p:nvGrpSpPr>
            <p:cNvPr id="86" name="Groupe 85"/>
            <p:cNvGrpSpPr/>
            <p:nvPr/>
          </p:nvGrpSpPr>
          <p:grpSpPr>
            <a:xfrm>
              <a:off x="2105025" y="4190699"/>
              <a:ext cx="276225" cy="518660"/>
              <a:chOff x="2105025" y="4190699"/>
              <a:chExt cx="276225" cy="518660"/>
            </a:xfrm>
          </p:grpSpPr>
          <p:sp>
            <p:nvSpPr>
              <p:cNvPr id="77" name="Flèche courbée vers la droite 76"/>
              <p:cNvSpPr/>
              <p:nvPr/>
            </p:nvSpPr>
            <p:spPr>
              <a:xfrm>
                <a:off x="2105025" y="4190701"/>
                <a:ext cx="105994" cy="518658"/>
              </a:xfrm>
              <a:prstGeom prst="curvedRightArrow">
                <a:avLst>
                  <a:gd name="adj1" fmla="val 59266"/>
                  <a:gd name="adj2" fmla="val 153297"/>
                  <a:gd name="adj3" fmla="val 25000"/>
                </a:avLst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lèche courbée vers la droite 77"/>
              <p:cNvSpPr/>
              <p:nvPr/>
            </p:nvSpPr>
            <p:spPr>
              <a:xfrm rot="10800000">
                <a:off x="2275256" y="4190699"/>
                <a:ext cx="105994" cy="518658"/>
              </a:xfrm>
              <a:prstGeom prst="curvedRightArrow">
                <a:avLst>
                  <a:gd name="adj1" fmla="val 59266"/>
                  <a:gd name="adj2" fmla="val 146973"/>
                  <a:gd name="adj3" fmla="val 25000"/>
                </a:avLst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ZoneTexte 78"/>
            <p:cNvSpPr txBox="1"/>
            <p:nvPr/>
          </p:nvSpPr>
          <p:spPr>
            <a:xfrm>
              <a:off x="4200394" y="3709391"/>
              <a:ext cx="2805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off diagonal </a:t>
              </a:r>
              <a:r>
                <a:rPr lang="fr-FR" sz="1600" dirty="0" err="1" smtClean="0"/>
                <a:t>matrix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elements</a:t>
              </a:r>
              <a:r>
                <a:rPr lang="fr-FR" sz="1600" dirty="0" smtClean="0"/>
                <a:t> </a:t>
              </a:r>
              <a:endParaRPr lang="fr-FR" sz="1600" dirty="0"/>
            </a:p>
          </p:txBody>
        </p:sp>
        <p:graphicFrame>
          <p:nvGraphicFramePr>
            <p:cNvPr id="80" name="Objet 79"/>
            <p:cNvGraphicFramePr>
              <a:graphicFrameLocks noChangeAspect="1"/>
            </p:cNvGraphicFramePr>
            <p:nvPr/>
          </p:nvGraphicFramePr>
          <p:xfrm>
            <a:off x="6973685" y="3660024"/>
            <a:ext cx="685800" cy="457200"/>
          </p:xfrm>
          <a:graphic>
            <a:graphicData uri="http://schemas.openxmlformats.org/presentationml/2006/ole">
              <p:oleObj spid="_x0000_s2050" name="Équation" r:id="rId4" imgW="380880" imgH="253800" progId="Equation.3">
                <p:embed/>
              </p:oleObj>
            </a:graphicData>
          </a:graphic>
        </p:graphicFrame>
        <p:grpSp>
          <p:nvGrpSpPr>
            <p:cNvPr id="36" name="Groupe 91"/>
            <p:cNvGrpSpPr/>
            <p:nvPr/>
          </p:nvGrpSpPr>
          <p:grpSpPr>
            <a:xfrm>
              <a:off x="2411427" y="3767962"/>
              <a:ext cx="1788339" cy="521275"/>
              <a:chOff x="2411427" y="4139738"/>
              <a:chExt cx="1788339" cy="521275"/>
            </a:xfrm>
          </p:grpSpPr>
          <p:sp>
            <p:nvSpPr>
              <p:cNvPr id="84" name="Forme libre 83"/>
              <p:cNvSpPr/>
              <p:nvPr/>
            </p:nvSpPr>
            <p:spPr>
              <a:xfrm>
                <a:off x="2411427" y="4256411"/>
                <a:ext cx="1788339" cy="404602"/>
              </a:xfrm>
              <a:custGeom>
                <a:avLst/>
                <a:gdLst>
                  <a:gd name="connsiteX0" fmla="*/ 0 w 1561763"/>
                  <a:gd name="connsiteY0" fmla="*/ 445062 h 445062"/>
                  <a:gd name="connsiteX1" fmla="*/ 380326 w 1561763"/>
                  <a:gd name="connsiteY1" fmla="*/ 0 h 445062"/>
                  <a:gd name="connsiteX2" fmla="*/ 1561763 w 1561763"/>
                  <a:gd name="connsiteY2" fmla="*/ 0 h 44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763" h="445062">
                    <a:moveTo>
                      <a:pt x="0" y="445062"/>
                    </a:moveTo>
                    <a:lnTo>
                      <a:pt x="380326" y="0"/>
                    </a:lnTo>
                    <a:lnTo>
                      <a:pt x="1561763" y="0"/>
                    </a:ln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0" name="Connecteur droit 89"/>
              <p:cNvCxnSpPr/>
              <p:nvPr/>
            </p:nvCxnSpPr>
            <p:spPr>
              <a:xfrm>
                <a:off x="4196265" y="4139738"/>
                <a:ext cx="0" cy="23275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ZoneTexte 92"/>
            <p:cNvSpPr txBox="1"/>
            <p:nvPr/>
          </p:nvSpPr>
          <p:spPr>
            <a:xfrm>
              <a:off x="4813161" y="3934709"/>
              <a:ext cx="3975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fr-FR" sz="1600" dirty="0" smtClean="0"/>
                <a:t> Lee-</a:t>
              </a:r>
              <a:r>
                <a:rPr lang="fr-FR" sz="1600" dirty="0" err="1" smtClean="0"/>
                <a:t>Kahana</a:t>
              </a:r>
              <a:r>
                <a:rPr lang="fr-FR" sz="1600" dirty="0" smtClean="0"/>
                <a:t>-Scott G </a:t>
              </a:r>
              <a:r>
                <a:rPr lang="fr-FR" sz="1600" dirty="0" err="1" smtClean="0"/>
                <a:t>matrix</a:t>
              </a:r>
              <a:endParaRPr lang="fr-FR" sz="1600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</a:t>
              </a:r>
              <a:r>
                <a:rPr lang="fr-FR" sz="1600" dirty="0" err="1" smtClean="0"/>
                <a:t>scaled</a:t>
              </a:r>
              <a:r>
                <a:rPr lang="fr-FR" sz="1600" dirty="0" smtClean="0"/>
                <a:t> as for the description of the SD states</a:t>
              </a:r>
            </a:p>
            <a:p>
              <a:r>
                <a:rPr lang="fr-FR" sz="1600" dirty="0" smtClean="0"/>
                <a:t>  in </a:t>
              </a:r>
              <a:r>
                <a:rPr lang="fr-FR" sz="1600" baseline="30000" dirty="0" smtClean="0"/>
                <a:t>40</a:t>
              </a:r>
              <a:r>
                <a:rPr lang="fr-FR" sz="1600" dirty="0" smtClean="0"/>
                <a:t>Ca (multi p-multi h excitations) </a:t>
              </a:r>
              <a:endParaRPr lang="fr-FR" sz="16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2413101" y="3737480"/>
            <a:ext cx="6720164" cy="1437474"/>
            <a:chOff x="2413101" y="4483070"/>
            <a:chExt cx="6720164" cy="1437474"/>
          </a:xfrm>
        </p:grpSpPr>
        <p:grpSp>
          <p:nvGrpSpPr>
            <p:cNvPr id="37" name="Groupe 93"/>
            <p:cNvGrpSpPr/>
            <p:nvPr/>
          </p:nvGrpSpPr>
          <p:grpSpPr>
            <a:xfrm flipV="1">
              <a:off x="2413101" y="4483070"/>
              <a:ext cx="1788339" cy="521275"/>
              <a:chOff x="2411427" y="4139738"/>
              <a:chExt cx="1788339" cy="521275"/>
            </a:xfrm>
          </p:grpSpPr>
          <p:sp>
            <p:nvSpPr>
              <p:cNvPr id="95" name="Forme libre 94"/>
              <p:cNvSpPr/>
              <p:nvPr/>
            </p:nvSpPr>
            <p:spPr>
              <a:xfrm>
                <a:off x="2411427" y="4256411"/>
                <a:ext cx="1788339" cy="404602"/>
              </a:xfrm>
              <a:custGeom>
                <a:avLst/>
                <a:gdLst>
                  <a:gd name="connsiteX0" fmla="*/ 0 w 1561763"/>
                  <a:gd name="connsiteY0" fmla="*/ 445062 h 445062"/>
                  <a:gd name="connsiteX1" fmla="*/ 380326 w 1561763"/>
                  <a:gd name="connsiteY1" fmla="*/ 0 h 445062"/>
                  <a:gd name="connsiteX2" fmla="*/ 1561763 w 1561763"/>
                  <a:gd name="connsiteY2" fmla="*/ 0 h 44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763" h="445062">
                    <a:moveTo>
                      <a:pt x="0" y="445062"/>
                    </a:moveTo>
                    <a:lnTo>
                      <a:pt x="380326" y="0"/>
                    </a:lnTo>
                    <a:lnTo>
                      <a:pt x="1561763" y="0"/>
                    </a:lnTo>
                  </a:path>
                </a:pathLst>
              </a:cu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6" name="Connecteur droit 95"/>
              <p:cNvCxnSpPr/>
              <p:nvPr/>
            </p:nvCxnSpPr>
            <p:spPr>
              <a:xfrm>
                <a:off x="4196265" y="4139738"/>
                <a:ext cx="0" cy="232756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ZoneTexte 96"/>
            <p:cNvSpPr txBox="1"/>
            <p:nvPr/>
          </p:nvSpPr>
          <p:spPr>
            <a:xfrm>
              <a:off x="4200216" y="4602163"/>
              <a:ext cx="3727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neutron </a:t>
              </a:r>
              <a:r>
                <a:rPr lang="fr-FR" sz="1600" dirty="0" err="1" smtClean="0"/>
                <a:t>SPE's</a:t>
              </a:r>
              <a:r>
                <a:rPr lang="fr-FR" sz="1600" dirty="0" smtClean="0"/>
                <a:t> for </a:t>
              </a:r>
              <a:r>
                <a:rPr lang="fr-FR" sz="1600" i="1" dirty="0" err="1" smtClean="0"/>
                <a:t>sd</a:t>
              </a:r>
              <a:r>
                <a:rPr lang="fr-FR" sz="1600" i="1" dirty="0" smtClean="0"/>
                <a:t>-pf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shells</a:t>
              </a:r>
              <a:r>
                <a:rPr lang="fr-FR" sz="1600" dirty="0" smtClean="0"/>
                <a:t> on a </a:t>
              </a:r>
              <a:r>
                <a:rPr lang="fr-FR" sz="1600" baseline="30000" dirty="0" smtClean="0"/>
                <a:t>16</a:t>
              </a:r>
              <a:r>
                <a:rPr lang="fr-FR" sz="1600" dirty="0" smtClean="0"/>
                <a:t>O </a:t>
              </a:r>
              <a:r>
                <a:rPr lang="fr-FR" sz="1600" dirty="0" err="1" smtClean="0"/>
                <a:t>core</a:t>
              </a:r>
              <a:endParaRPr lang="fr-FR" sz="1600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4843308" y="4843326"/>
              <a:ext cx="42899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- </a:t>
              </a:r>
              <a:r>
                <a:rPr lang="fr-FR" sz="1600" i="1" dirty="0" err="1" smtClean="0"/>
                <a:t>sd</a:t>
              </a:r>
              <a:r>
                <a:rPr lang="fr-FR" sz="1600" dirty="0" smtClean="0"/>
                <a:t> </a:t>
              </a:r>
              <a:r>
                <a:rPr lang="fr-FR" sz="1600" dirty="0" smtClean="0">
                  <a:sym typeface="Wingdings" pitchFamily="2" charset="2"/>
                </a:rPr>
                <a:t> standard USD</a:t>
              </a:r>
            </a:p>
            <a:p>
              <a:r>
                <a:rPr lang="fr-FR" sz="1600" dirty="0" smtClean="0"/>
                <a:t>- </a:t>
              </a:r>
              <a:r>
                <a:rPr lang="fr-FR" sz="1600" i="1" dirty="0" err="1" smtClean="0"/>
                <a:t>fp</a:t>
              </a:r>
              <a:r>
                <a:rPr lang="fr-FR" sz="1600" dirty="0" smtClean="0"/>
                <a:t> </a:t>
              </a:r>
              <a:r>
                <a:rPr lang="fr-FR" sz="1600" dirty="0" smtClean="0">
                  <a:sym typeface="Wingdings" pitchFamily="2" charset="2"/>
                </a:rPr>
                <a:t> no </a:t>
              </a:r>
              <a:r>
                <a:rPr lang="fr-FR" sz="1600" dirty="0" err="1" smtClean="0">
                  <a:sym typeface="Wingdings" pitchFamily="2" charset="2"/>
                </a:rPr>
                <a:t>experimental</a:t>
              </a:r>
              <a:r>
                <a:rPr lang="fr-FR" sz="1600" dirty="0" smtClean="0">
                  <a:sym typeface="Wingdings" pitchFamily="2" charset="2"/>
                </a:rPr>
                <a:t> guidance</a:t>
              </a:r>
            </a:p>
            <a:p>
              <a:r>
                <a:rPr lang="fr-FR" sz="1600" dirty="0" smtClean="0"/>
                <a:t>	</a:t>
              </a:r>
              <a:r>
                <a:rPr lang="fr-FR" sz="1600" dirty="0" smtClean="0">
                  <a:sym typeface="Wingdings"/>
                </a:rPr>
                <a:t> SDPF-U-SI in case of 0ħ</a:t>
              </a:r>
              <a:r>
                <a:rPr lang="fr-FR" sz="1600" dirty="0" smtClean="0">
                  <a:sym typeface="Symbol"/>
                </a:rPr>
                <a:t> </a:t>
              </a:r>
              <a:r>
                <a:rPr lang="fr-FR" sz="1600" dirty="0" err="1" smtClean="0">
                  <a:sym typeface="Symbol"/>
                </a:rPr>
                <a:t>limit</a:t>
              </a:r>
              <a:endParaRPr lang="fr-FR" sz="1600" dirty="0" smtClean="0">
                <a:sym typeface="Symbol"/>
              </a:endParaRPr>
            </a:p>
            <a:p>
              <a:r>
                <a:rPr lang="fr-FR" sz="1600" dirty="0" smtClean="0">
                  <a:sym typeface="Symbol"/>
                </a:rPr>
                <a:t>	</a:t>
              </a:r>
              <a:r>
                <a:rPr lang="fr-FR" sz="1600" dirty="0" smtClean="0">
                  <a:sym typeface="Wingdings"/>
                </a:rPr>
                <a:t> 0</a:t>
              </a:r>
              <a:r>
                <a:rPr lang="fr-FR" sz="1600" baseline="30000" dirty="0" smtClean="0">
                  <a:sym typeface="Wingdings"/>
                </a:rPr>
                <a:t>+</a:t>
              </a:r>
              <a:r>
                <a:rPr lang="fr-FR" sz="1600" baseline="-25000" dirty="0" smtClean="0">
                  <a:sym typeface="Wingdings"/>
                </a:rPr>
                <a:t>2</a:t>
              </a:r>
              <a:r>
                <a:rPr lang="fr-FR" sz="1600" dirty="0" smtClean="0">
                  <a:sym typeface="Wingdings"/>
                </a:rPr>
                <a:t>(</a:t>
              </a:r>
              <a:r>
                <a:rPr lang="fr-FR" sz="1600" baseline="30000" dirty="0" smtClean="0">
                  <a:sym typeface="Wingdings"/>
                </a:rPr>
                <a:t>30</a:t>
              </a:r>
              <a:r>
                <a:rPr lang="fr-FR" sz="1600" dirty="0" smtClean="0">
                  <a:sym typeface="Wingdings"/>
                </a:rPr>
                <a:t>Mg) </a:t>
              </a:r>
              <a:r>
                <a:rPr lang="fr-FR" sz="1600" dirty="0" err="1" smtClean="0">
                  <a:sym typeface="Wingdings"/>
                </a:rPr>
                <a:t>at</a:t>
              </a:r>
              <a:r>
                <a:rPr lang="fr-FR" sz="1600" dirty="0" smtClean="0">
                  <a:sym typeface="Wingdings"/>
                </a:rPr>
                <a:t> the correct </a:t>
              </a:r>
              <a:r>
                <a:rPr lang="fr-FR" sz="1600" dirty="0" err="1" smtClean="0">
                  <a:sym typeface="Wingdings"/>
                </a:rPr>
                <a:t>energy</a:t>
              </a:r>
              <a:endParaRPr lang="fr-FR" sz="1600" dirty="0"/>
            </a:p>
          </p:txBody>
        </p:sp>
      </p:grpSp>
      <p:sp>
        <p:nvSpPr>
          <p:cNvPr id="99" name="ZoneTexte 98"/>
          <p:cNvSpPr txBox="1"/>
          <p:nvPr/>
        </p:nvSpPr>
        <p:spPr>
          <a:xfrm>
            <a:off x="1119737" y="4445943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 SDPF-U-MIX interaction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89" name="Groupe 88"/>
          <p:cNvGrpSpPr/>
          <p:nvPr/>
        </p:nvGrpSpPr>
        <p:grpSpPr>
          <a:xfrm>
            <a:off x="253932" y="4893547"/>
            <a:ext cx="5302806" cy="1964453"/>
            <a:chOff x="133350" y="466725"/>
            <a:chExt cx="6867525" cy="2647950"/>
          </a:xfrm>
        </p:grpSpPr>
        <p:sp>
          <p:nvSpPr>
            <p:cNvPr id="91" name="Rectangle 90"/>
            <p:cNvSpPr/>
            <p:nvPr/>
          </p:nvSpPr>
          <p:spPr>
            <a:xfrm>
              <a:off x="133350" y="466725"/>
              <a:ext cx="6867525" cy="264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24404" y="548759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endParaRPr lang="fr-FR" dirty="0"/>
            </a:p>
          </p:txBody>
        </p:sp>
        <p:grpSp>
          <p:nvGrpSpPr>
            <p:cNvPr id="94" name="Groupe 111"/>
            <p:cNvGrpSpPr/>
            <p:nvPr/>
          </p:nvGrpSpPr>
          <p:grpSpPr>
            <a:xfrm>
              <a:off x="166689" y="523875"/>
              <a:ext cx="6672262" cy="2543175"/>
              <a:chOff x="4763" y="523875"/>
              <a:chExt cx="9158287" cy="3686175"/>
            </a:xfrm>
          </p:grpSpPr>
          <p:pic>
            <p:nvPicPr>
              <p:cNvPr id="10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76300" y="523875"/>
                <a:ext cx="72009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63" y="1457325"/>
                <a:ext cx="19145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62175" y="1995488"/>
                <a:ext cx="1104900" cy="218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71863" y="1976438"/>
                <a:ext cx="714375" cy="221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72025" y="1981200"/>
                <a:ext cx="100965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981700" y="1995488"/>
                <a:ext cx="704850" cy="2200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196138" y="2000250"/>
                <a:ext cx="111442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05825" y="2000250"/>
                <a:ext cx="63817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8" name="Groupe 107"/>
              <p:cNvGrpSpPr/>
              <p:nvPr/>
            </p:nvGrpSpPr>
            <p:grpSpPr>
              <a:xfrm>
                <a:off x="80963" y="1485900"/>
                <a:ext cx="9063037" cy="133350"/>
                <a:chOff x="80963" y="1485900"/>
                <a:chExt cx="9063037" cy="133350"/>
              </a:xfrm>
            </p:grpSpPr>
            <p:pic>
              <p:nvPicPr>
                <p:cNvPr id="116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80963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1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276475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9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763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66950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1" name="Connecteur droit 110"/>
              <p:cNvCxnSpPr/>
              <p:nvPr/>
            </p:nvCxnSpPr>
            <p:spPr>
              <a:xfrm>
                <a:off x="19050" y="2543175"/>
                <a:ext cx="914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2286000" y="2057400"/>
                <a:ext cx="685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3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033713" y="1628775"/>
                <a:ext cx="5429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543550" y="1600200"/>
                <a:ext cx="7620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1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029575" y="1624013"/>
                <a:ext cx="6667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8" name="Groupe 117"/>
          <p:cNvGrpSpPr/>
          <p:nvPr/>
        </p:nvGrpSpPr>
        <p:grpSpPr>
          <a:xfrm>
            <a:off x="5754356" y="5375869"/>
            <a:ext cx="2736501" cy="1462035"/>
            <a:chOff x="6153150" y="1028700"/>
            <a:chExt cx="2990850" cy="1666875"/>
          </a:xfrm>
        </p:grpSpPr>
        <p:sp>
          <p:nvSpPr>
            <p:cNvPr id="119" name="Rectangle 118"/>
            <p:cNvSpPr/>
            <p:nvPr/>
          </p:nvSpPr>
          <p:spPr>
            <a:xfrm>
              <a:off x="6172200" y="1028700"/>
              <a:ext cx="2971800" cy="166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7220694" y="1143000"/>
              <a:ext cx="1921616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sz="1600" dirty="0" err="1" smtClean="0"/>
                <a:t>decrease</a:t>
              </a:r>
              <a:r>
                <a:rPr lang="fr-FR" sz="1600" dirty="0" smtClean="0"/>
                <a:t> of  the 0</a:t>
              </a:r>
              <a:r>
                <a:rPr lang="fr-FR" sz="1600" baseline="30000" dirty="0" smtClean="0"/>
                <a:t>+</a:t>
              </a:r>
              <a:r>
                <a:rPr lang="fr-FR" sz="1600" baseline="-25000" dirty="0" err="1" smtClean="0"/>
                <a:t>def</a:t>
              </a:r>
              <a:endParaRPr lang="fr-FR" sz="1600" baseline="-25000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6153150" y="1800225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34</a:t>
              </a:r>
              <a:r>
                <a:rPr lang="fr-FR" sz="1600" dirty="0" smtClean="0"/>
                <a:t>Si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6153150" y="2133600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30</a:t>
              </a:r>
              <a:r>
                <a:rPr lang="fr-FR" sz="1600" dirty="0" smtClean="0"/>
                <a:t>Mg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cxnSp>
          <p:nvCxnSpPr>
            <p:cNvPr id="123" name="Connecteur droit 122"/>
            <p:cNvCxnSpPr/>
            <p:nvPr/>
          </p:nvCxnSpPr>
          <p:spPr>
            <a:xfrm>
              <a:off x="6238875" y="1714500"/>
              <a:ext cx="2905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/>
            <p:cNvSpPr txBox="1"/>
            <p:nvPr/>
          </p:nvSpPr>
          <p:spPr>
            <a:xfrm>
              <a:off x="7543800" y="1371600"/>
              <a:ext cx="12882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Expt</a:t>
              </a:r>
              <a:r>
                <a:rPr lang="fr-FR" sz="1600" dirty="0" smtClean="0"/>
                <a:t>.         SM</a:t>
              </a:r>
              <a:endParaRPr lang="fr-FR" sz="16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7572375" y="1800225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3767         3852</a:t>
              </a:r>
              <a:endParaRPr lang="fr-FR" sz="1600" dirty="0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7572375" y="2133600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2846         2999</a:t>
              </a:r>
              <a:endParaRPr lang="fr-FR" sz="1600" dirty="0"/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6238875" y="1133475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6238875" y="2628900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73293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ISOLDE Experiment IS530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" name="Line 71"/>
          <p:cNvSpPr>
            <a:spLocks noChangeShapeType="1"/>
          </p:cNvSpPr>
          <p:nvPr/>
        </p:nvSpPr>
        <p:spPr bwMode="auto">
          <a:xfrm>
            <a:off x="2825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0" y="2356436"/>
            <a:ext cx="360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Mg beta decay experiment at ISOLDE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529435" y="1153570"/>
            <a:ext cx="6682440" cy="1107309"/>
            <a:chOff x="1529435" y="1153570"/>
            <a:chExt cx="6682440" cy="1107309"/>
          </a:xfrm>
        </p:grpSpPr>
        <p:sp>
          <p:nvSpPr>
            <p:cNvPr id="49" name="ZoneTexte 48"/>
            <p:cNvSpPr txBox="1"/>
            <p:nvPr/>
          </p:nvSpPr>
          <p:spPr>
            <a:xfrm>
              <a:off x="3716734" y="1781165"/>
              <a:ext cx="4495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34</a:t>
              </a:r>
              <a:r>
                <a:rPr lang="fr-FR" sz="1600" dirty="0" smtClean="0"/>
                <a:t>Al : 4</a:t>
              </a:r>
              <a:r>
                <a:rPr lang="fr-FR" sz="1600" baseline="30000" dirty="0" smtClean="0"/>
                <a:t>-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ground</a:t>
              </a:r>
              <a:r>
                <a:rPr lang="fr-FR" sz="1600" dirty="0" smtClean="0"/>
                <a:t>  state	</a:t>
              </a:r>
              <a:r>
                <a:rPr lang="fr-FR" sz="1600" dirty="0" smtClean="0">
                  <a:sym typeface="Wingdings" pitchFamily="2" charset="2"/>
                </a:rPr>
                <a:t> </a:t>
              </a:r>
              <a:r>
                <a:rPr lang="fr-FR" sz="1600" dirty="0" smtClean="0">
                  <a:latin typeface="Symbol" pitchFamily="18" charset="2"/>
                  <a:sym typeface="Wingdings" pitchFamily="2" charset="2"/>
                </a:rPr>
                <a:t>p(</a:t>
              </a:r>
              <a:r>
                <a:rPr lang="fr-FR" sz="1600" dirty="0" smtClean="0">
                  <a:sym typeface="Wingdings" pitchFamily="2" charset="2"/>
                </a:rPr>
                <a:t>d</a:t>
              </a:r>
              <a:r>
                <a:rPr lang="fr-FR" sz="1600" baseline="-25000" dirty="0" smtClean="0">
                  <a:sym typeface="Wingdings" pitchFamily="2" charset="2"/>
                </a:rPr>
                <a:t>5/2</a:t>
              </a:r>
              <a:r>
                <a:rPr lang="fr-FR" sz="1600" dirty="0" smtClean="0">
                  <a:sym typeface="Wingdings" pitchFamily="2" charset="2"/>
                </a:rPr>
                <a:t>)</a:t>
              </a:r>
              <a:r>
                <a:rPr lang="fr-FR" sz="1600" baseline="30000" dirty="0" smtClean="0">
                  <a:sym typeface="Wingdings" pitchFamily="2" charset="2"/>
                </a:rPr>
                <a:t>5</a:t>
              </a:r>
              <a:r>
                <a:rPr lang="fr-FR" sz="1600" dirty="0" smtClean="0">
                  <a:sym typeface="Wingdings" pitchFamily="2" charset="2"/>
                </a:rPr>
                <a:t> </a:t>
              </a:r>
              <a:r>
                <a:rPr lang="fr-FR" sz="1600" dirty="0" smtClean="0">
                  <a:sym typeface="Wingdings 2"/>
                </a:rPr>
                <a:t> </a:t>
              </a:r>
              <a:r>
                <a:rPr lang="fr-FR" sz="1600" dirty="0" smtClean="0">
                  <a:latin typeface="Symbol" pitchFamily="18" charset="2"/>
                  <a:sym typeface="Wingdings 2"/>
                </a:rPr>
                <a:t>n(</a:t>
              </a:r>
              <a:r>
                <a:rPr lang="fr-FR" sz="1600" dirty="0" smtClean="0">
                  <a:sym typeface="Wingdings 2"/>
                </a:rPr>
                <a:t>d</a:t>
              </a:r>
              <a:r>
                <a:rPr lang="fr-FR" sz="1600" baseline="-25000" dirty="0" smtClean="0">
                  <a:sym typeface="Wingdings 2"/>
                </a:rPr>
                <a:t>3/2</a:t>
              </a:r>
              <a:r>
                <a:rPr lang="fr-FR" sz="1600" dirty="0" smtClean="0">
                  <a:sym typeface="Wingdings 2"/>
                </a:rPr>
                <a:t>)</a:t>
              </a:r>
              <a:r>
                <a:rPr lang="fr-FR" sz="1600" baseline="30000" dirty="0" smtClean="0">
                  <a:sym typeface="Wingdings 2"/>
                </a:rPr>
                <a:t>+4</a:t>
              </a:r>
              <a:r>
                <a:rPr lang="fr-FR" sz="1600" dirty="0" smtClean="0">
                  <a:sym typeface="Wingdings 2"/>
                </a:rPr>
                <a:t>(f7/2)</a:t>
              </a:r>
              <a:r>
                <a:rPr lang="fr-FR" sz="1600" baseline="30000" dirty="0" smtClean="0">
                  <a:sym typeface="Wingdings 2"/>
                </a:rPr>
                <a:t>+1</a:t>
              </a:r>
              <a:endParaRPr lang="fr-FR" sz="160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726781" y="1317956"/>
              <a:ext cx="4423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>
                  <a:solidFill>
                    <a:srgbClr val="C00000"/>
                  </a:solidFill>
                </a:rPr>
                <a:t>34</a:t>
              </a:r>
              <a:r>
                <a:rPr lang="fr-FR" sz="1600" dirty="0" smtClean="0">
                  <a:solidFill>
                    <a:srgbClr val="C00000"/>
                  </a:solidFill>
                </a:rPr>
                <a:t>Al : 1</a:t>
              </a:r>
              <a:r>
                <a:rPr lang="fr-FR" sz="1600" baseline="30000" dirty="0" smtClean="0">
                  <a:solidFill>
                    <a:srgbClr val="C00000"/>
                  </a:solidFill>
                </a:rPr>
                <a:t>+</a:t>
              </a:r>
              <a:r>
                <a:rPr lang="fr-FR" sz="1600" dirty="0" smtClean="0">
                  <a:solidFill>
                    <a:srgbClr val="C00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C00000"/>
                  </a:solidFill>
                </a:rPr>
                <a:t>excited</a:t>
              </a:r>
              <a:r>
                <a:rPr lang="fr-FR" sz="1600" dirty="0" smtClean="0">
                  <a:solidFill>
                    <a:srgbClr val="C00000"/>
                  </a:solidFill>
                </a:rPr>
                <a:t> state	</a:t>
              </a:r>
              <a:r>
                <a:rPr lang="fr-FR" sz="1600" dirty="0" smtClean="0">
                  <a:solidFill>
                    <a:srgbClr val="C00000"/>
                  </a:solidFill>
                  <a:sym typeface="Wingdings" pitchFamily="2" charset="2"/>
                </a:rPr>
                <a:t> </a:t>
              </a:r>
              <a:r>
                <a:rPr lang="fr-FR" sz="1600" dirty="0" smtClean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p(</a:t>
              </a:r>
              <a:r>
                <a:rPr lang="fr-FR" sz="1600" dirty="0" smtClean="0">
                  <a:solidFill>
                    <a:srgbClr val="C00000"/>
                  </a:solidFill>
                  <a:sym typeface="Wingdings" pitchFamily="2" charset="2"/>
                </a:rPr>
                <a:t>d</a:t>
              </a:r>
              <a:r>
                <a:rPr lang="fr-FR" sz="1600" baseline="-25000" dirty="0" smtClean="0">
                  <a:solidFill>
                    <a:srgbClr val="C00000"/>
                  </a:solidFill>
                  <a:sym typeface="Wingdings" pitchFamily="2" charset="2"/>
                </a:rPr>
                <a:t>5/2</a:t>
              </a:r>
              <a:r>
                <a:rPr lang="fr-FR" sz="1600" dirty="0" smtClean="0">
                  <a:solidFill>
                    <a:srgbClr val="C00000"/>
                  </a:solidFill>
                  <a:sym typeface="Wingdings" pitchFamily="2" charset="2"/>
                </a:rPr>
                <a:t>)</a:t>
              </a:r>
              <a:r>
                <a:rPr lang="fr-FR" sz="1600" baseline="30000" dirty="0" smtClean="0">
                  <a:solidFill>
                    <a:srgbClr val="C00000"/>
                  </a:solidFill>
                  <a:sym typeface="Wingdings" pitchFamily="2" charset="2"/>
                </a:rPr>
                <a:t>5</a:t>
              </a:r>
              <a:r>
                <a:rPr lang="fr-FR" sz="1600" dirty="0" smtClean="0">
                  <a:solidFill>
                    <a:srgbClr val="C00000"/>
                  </a:solidFill>
                  <a:sym typeface="Wingdings" pitchFamily="2" charset="2"/>
                </a:rPr>
                <a:t> </a:t>
              </a:r>
              <a:r>
                <a:rPr lang="fr-FR" sz="1600" dirty="0" smtClean="0">
                  <a:solidFill>
                    <a:srgbClr val="C00000"/>
                  </a:solidFill>
                  <a:sym typeface="Wingdings 2"/>
                </a:rPr>
                <a:t> </a:t>
              </a:r>
              <a:r>
                <a:rPr lang="fr-FR" sz="1600" dirty="0" smtClean="0">
                  <a:solidFill>
                    <a:srgbClr val="C00000"/>
                  </a:solidFill>
                  <a:latin typeface="Symbol" pitchFamily="18" charset="2"/>
                  <a:sym typeface="Wingdings 2"/>
                </a:rPr>
                <a:t>n(</a:t>
              </a:r>
              <a:r>
                <a:rPr lang="fr-FR" sz="1600" dirty="0" smtClean="0">
                  <a:solidFill>
                    <a:srgbClr val="C00000"/>
                  </a:solidFill>
                  <a:sym typeface="Wingdings 2"/>
                </a:rPr>
                <a:t>d</a:t>
              </a:r>
              <a:r>
                <a:rPr lang="fr-FR" sz="1600" baseline="-25000" dirty="0" smtClean="0">
                  <a:solidFill>
                    <a:srgbClr val="C00000"/>
                  </a:solidFill>
                  <a:sym typeface="Wingdings 2"/>
                </a:rPr>
                <a:t>3/2</a:t>
              </a:r>
              <a:r>
                <a:rPr lang="fr-FR" sz="1600" dirty="0" smtClean="0">
                  <a:solidFill>
                    <a:srgbClr val="C00000"/>
                  </a:solidFill>
                  <a:sym typeface="Wingdings 2"/>
                </a:rPr>
                <a:t>)</a:t>
              </a:r>
              <a:r>
                <a:rPr lang="fr-FR" sz="1600" baseline="30000" dirty="0" smtClean="0">
                  <a:solidFill>
                    <a:srgbClr val="C00000"/>
                  </a:solidFill>
                  <a:sym typeface="Wingdings 2"/>
                </a:rPr>
                <a:t>-1</a:t>
              </a:r>
              <a:r>
                <a:rPr lang="fr-FR" sz="1600" dirty="0" smtClean="0">
                  <a:solidFill>
                    <a:srgbClr val="C00000"/>
                  </a:solidFill>
                  <a:sym typeface="Wingdings 2"/>
                </a:rPr>
                <a:t>(f7/2)</a:t>
              </a:r>
              <a:r>
                <a:rPr lang="fr-FR" sz="1600" baseline="30000" dirty="0" smtClean="0">
                  <a:solidFill>
                    <a:srgbClr val="C00000"/>
                  </a:solidFill>
                  <a:sym typeface="Wingdings 2"/>
                </a:rPr>
                <a:t>+2</a:t>
              </a:r>
              <a:endParaRPr lang="fr-FR" sz="1600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1973140" y="1947515"/>
              <a:ext cx="7549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2058223" y="1904985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smtClean="0"/>
                <a:t>34</a:t>
              </a:r>
              <a:r>
                <a:rPr lang="en-US" sz="1600" smtClean="0"/>
                <a:t>Al</a:t>
              </a:r>
              <a:endParaRPr lang="en-US" sz="160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696716" y="1777396"/>
              <a:ext cx="330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4</a:t>
              </a:r>
              <a:r>
                <a:rPr lang="en-US" sz="1600" baseline="30000" smtClean="0"/>
                <a:t>-</a:t>
              </a:r>
              <a:endParaRPr lang="en-US" sz="1600" baseline="30000"/>
            </a:p>
          </p:txBody>
        </p:sp>
        <p:sp>
          <p:nvSpPr>
            <p:cNvPr id="55" name="Organigramme : Processus 54"/>
            <p:cNvSpPr/>
            <p:nvPr/>
          </p:nvSpPr>
          <p:spPr>
            <a:xfrm>
              <a:off x="1973163" y="1153570"/>
              <a:ext cx="765545" cy="566801"/>
            </a:xfrm>
            <a:prstGeom prst="flowChartProcess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529435" y="1290969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(1</a:t>
              </a:r>
              <a:r>
                <a:rPr lang="en-US" sz="1600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en-US" sz="16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130227" y="153741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?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2783369" y="1979543"/>
              <a:ext cx="351717" cy="2813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>
              <a:off x="2774995" y="1438607"/>
              <a:ext cx="319897" cy="249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2834921" y="1264789"/>
              <a:ext cx="596317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26(1)ms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24875" y="1835453"/>
              <a:ext cx="73257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smtClean="0"/>
                <a:t>54.4(5)ms</a:t>
              </a:r>
              <a:endParaRPr lang="en-US" sz="140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21298" y="533065"/>
            <a:ext cx="1476873" cy="501926"/>
            <a:chOff x="331838" y="794321"/>
            <a:chExt cx="1476873" cy="501926"/>
          </a:xfrm>
        </p:grpSpPr>
        <p:grpSp>
          <p:nvGrpSpPr>
            <p:cNvPr id="63" name="Groupe 35"/>
            <p:cNvGrpSpPr/>
            <p:nvPr/>
          </p:nvGrpSpPr>
          <p:grpSpPr>
            <a:xfrm>
              <a:off x="608262" y="921910"/>
              <a:ext cx="1200449" cy="374337"/>
              <a:chOff x="608262" y="921910"/>
              <a:chExt cx="1200449" cy="374337"/>
            </a:xfrm>
          </p:grpSpPr>
          <p:cxnSp>
            <p:nvCxnSpPr>
              <p:cNvPr id="65" name="Connecteur droit avec flèche 64"/>
              <p:cNvCxnSpPr/>
              <p:nvPr/>
            </p:nvCxnSpPr>
            <p:spPr>
              <a:xfrm>
                <a:off x="1426866" y="944545"/>
                <a:ext cx="381845" cy="351702"/>
              </a:xfrm>
              <a:prstGeom prst="straightConnector1">
                <a:avLst/>
              </a:prstGeom>
              <a:ln>
                <a:solidFill>
                  <a:srgbClr val="333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608262" y="964440"/>
                <a:ext cx="754912" cy="0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ZoneTexte 66"/>
              <p:cNvSpPr txBox="1"/>
              <p:nvPr/>
            </p:nvSpPr>
            <p:spPr>
              <a:xfrm>
                <a:off x="693345" y="921910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30000" dirty="0" smtClean="0">
                    <a:solidFill>
                      <a:srgbClr val="0000FF"/>
                    </a:solidFill>
                  </a:rPr>
                  <a:t>34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Mg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4" name="ZoneTexte 63"/>
            <p:cNvSpPr txBox="1"/>
            <p:nvPr/>
          </p:nvSpPr>
          <p:spPr>
            <a:xfrm>
              <a:off x="331838" y="794321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0</a:t>
              </a:r>
              <a:r>
                <a:rPr lang="en-US" sz="1600" baseline="30000" dirty="0" smtClean="0">
                  <a:solidFill>
                    <a:srgbClr val="0000FF"/>
                  </a:solidFill>
                </a:rPr>
                <a:t>+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11274" y="2891780"/>
            <a:ext cx="7848955" cy="3728720"/>
            <a:chOff x="611274" y="3129280"/>
            <a:chExt cx="7848955" cy="372872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74" y="3129280"/>
              <a:ext cx="7848955" cy="372872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5" name="Rectangle 24"/>
            <p:cNvSpPr/>
            <p:nvPr/>
          </p:nvSpPr>
          <p:spPr>
            <a:xfrm>
              <a:off x="5325125" y="4549305"/>
              <a:ext cx="27178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6525" y="4285145"/>
              <a:ext cx="271780" cy="2971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5545" y="4013365"/>
              <a:ext cx="261620" cy="2997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6478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0006" y="911573"/>
            <a:ext cx="464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1600" dirty="0" smtClean="0">
                <a:solidFill>
                  <a:srgbClr val="0000FF"/>
                </a:solidFill>
              </a:rPr>
              <a:t>Motivations :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Measure the excitation energy of the newly observed 1</a:t>
            </a:r>
            <a:r>
              <a:rPr lang="en-US" sz="1600" baseline="30000" dirty="0" smtClean="0"/>
              <a:t>+ </a:t>
            </a:r>
            <a:r>
              <a:rPr lang="en-US" sz="1600" dirty="0" smtClean="0"/>
              <a:t>isomer;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First time measurement of the gamma </a:t>
            </a:r>
            <a:r>
              <a:rPr lang="en-US" sz="1600" dirty="0"/>
              <a:t>rays following the </a:t>
            </a:r>
            <a:r>
              <a:rPr lang="en-US" sz="1600" dirty="0" smtClean="0"/>
              <a:t>β- decay </a:t>
            </a:r>
            <a:r>
              <a:rPr lang="en-US" sz="1600" dirty="0"/>
              <a:t>of 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Mg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Build the first level scheme for 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Al </a:t>
            </a:r>
          </a:p>
          <a:p>
            <a:pPr marL="800100" lvl="1" indent="-342900"/>
            <a:endParaRPr lang="en-US" sz="16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Measure </a:t>
            </a:r>
            <a:r>
              <a:rPr lang="en-US" sz="1600" dirty="0"/>
              <a:t>the intensity of </a:t>
            </a:r>
            <a:r>
              <a:rPr lang="en-US" sz="1600" dirty="0" smtClean="0"/>
              <a:t>the (2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r>
              <a:rPr lang="en-US" sz="1600" dirty="0"/>
              <a:t>→ </a:t>
            </a:r>
            <a:r>
              <a:rPr lang="en-US" sz="1600" dirty="0" smtClean="0"/>
              <a:t>0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 transition </a:t>
            </a:r>
            <a:r>
              <a:rPr lang="en-US" sz="1600" dirty="0"/>
              <a:t>in 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Si</a:t>
            </a:r>
          </a:p>
          <a:p>
            <a:pPr marL="800100" lvl="1" indent="-342900"/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 B(E2 : 0</a:t>
            </a:r>
            <a:r>
              <a:rPr lang="en-US" sz="1600" baseline="30000" dirty="0" smtClean="0">
                <a:sym typeface="Wingdings" pitchFamily="2" charset="2"/>
              </a:rPr>
              <a:t>+</a:t>
            </a:r>
            <a:r>
              <a:rPr lang="en-US" sz="1600" baseline="-25000" dirty="0" smtClean="0">
                <a:sym typeface="Wingdings" pitchFamily="2" charset="2"/>
              </a:rPr>
              <a:t>2</a:t>
            </a:r>
            <a:r>
              <a:rPr lang="en-US" sz="1600" dirty="0" smtClean="0">
                <a:sym typeface="Wingdings" pitchFamily="2" charset="2"/>
              </a:rPr>
              <a:t>2+)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73293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ISOLDE Experiment IS530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2825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62024" y="2438400"/>
            <a:ext cx="432957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Structure – based on OSIRIS (Bucharest)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3 CLOVER detectors (Bucharest)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1 HPGe detector (90%) (Strasbourg)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5 LaBr</a:t>
            </a:r>
            <a:r>
              <a:rPr lang="ro-RO" sz="1600" baseline="-25000" dirty="0"/>
              <a:t>3</a:t>
            </a:r>
            <a:r>
              <a:rPr lang="ro-RO" sz="1600" dirty="0"/>
              <a:t> detectors (4 Legnaro, 1 Bucharest)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~4</a:t>
            </a:r>
            <a:r>
              <a:rPr lang="ro-RO" sz="1600" dirty="0">
                <a:latin typeface="Symbol" pitchFamily="18" charset="2"/>
              </a:rPr>
              <a:t>p</a:t>
            </a:r>
            <a:r>
              <a:rPr lang="ro-RO" sz="1600" dirty="0"/>
              <a:t> </a:t>
            </a:r>
            <a:r>
              <a:rPr lang="en-US" sz="1600" dirty="0" smtClean="0"/>
              <a:t>NE102 </a:t>
            </a:r>
            <a:r>
              <a:rPr lang="ro-RO" sz="1600" dirty="0" smtClean="0"/>
              <a:t>plastic </a:t>
            </a:r>
            <a:r>
              <a:rPr lang="ro-RO" sz="1600" dirty="0"/>
              <a:t>scintilator (Bucharest)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3 neutron detectors </a:t>
            </a:r>
            <a:r>
              <a:rPr lang="ro-RO" sz="1600" dirty="0" smtClean="0"/>
              <a:t>(</a:t>
            </a:r>
            <a:r>
              <a:rPr lang="en-US" sz="1600" dirty="0" smtClean="0"/>
              <a:t>NE213 </a:t>
            </a:r>
            <a:r>
              <a:rPr lang="ro-RO" sz="1600" dirty="0" smtClean="0"/>
              <a:t>DEMON</a:t>
            </a:r>
            <a:r>
              <a:rPr lang="ro-RO" sz="1600" dirty="0"/>
              <a:t>, Strasbourg)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dirty="0"/>
              <a:t>Tape station (Strasbourg</a:t>
            </a:r>
            <a:r>
              <a:rPr lang="ro-RO" sz="1600" dirty="0" smtClean="0"/>
              <a:t>)</a:t>
            </a:r>
            <a:endParaRPr lang="en-US" sz="1600" dirty="0" smtClean="0"/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Data ACQ (Bucharest)</a:t>
            </a:r>
            <a:endParaRPr lang="en-US" sz="1600" dirty="0"/>
          </a:p>
        </p:txBody>
      </p:sp>
      <p:pic>
        <p:nvPicPr>
          <p:cNvPr id="3" name="IMG_038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 rot="5400000">
            <a:off x="-275534" y="1875733"/>
            <a:ext cx="5226426" cy="3913359"/>
          </a:xfrm>
          <a:prstGeom prst="rect">
            <a:avLst/>
          </a:prstGeom>
          <a:noFill/>
          <a:ln w="9360">
            <a:solidFill>
              <a:srgbClr val="EEECE1"/>
            </a:solidFill>
            <a:prstDash val="solid"/>
            <a:miter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73293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ISOLDE Experiment IS530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2825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1" y="1235034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september</a:t>
            </a:r>
            <a:r>
              <a:rPr lang="fr-FR" dirty="0" smtClean="0"/>
              <a:t>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30808" y="737716"/>
            <a:ext cx="4800600" cy="1043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Scarce information for 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34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Al in ENSDF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Coul.Ex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.)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Many strong unassigned gammas observed in the beta gated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HPGe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ea typeface="+mn-ea"/>
                <a:cs typeface="+mn-cs"/>
              </a:rPr>
              <a:t> spectra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64" r="74254" b="67849"/>
          <a:stretch/>
        </p:blipFill>
        <p:spPr bwMode="auto">
          <a:xfrm>
            <a:off x="5107004" y="437755"/>
            <a:ext cx="1028700" cy="9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019"/>
          <a:stretch/>
        </p:blipFill>
        <p:spPr bwMode="auto">
          <a:xfrm>
            <a:off x="6102636" y="1083572"/>
            <a:ext cx="140254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93" b="74583"/>
          <a:stretch/>
        </p:blipFill>
        <p:spPr bwMode="auto">
          <a:xfrm>
            <a:off x="7505178" y="1475949"/>
            <a:ext cx="1587710" cy="136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410450" y="1377358"/>
            <a:ext cx="18668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F.Rotaru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al., 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PRL 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109, 092503 (2012)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09343" y="929683"/>
            <a:ext cx="1523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ENSDF</a:t>
            </a:r>
            <a:endParaRPr kumimoji="0" lang="en-US" sz="7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2" descr="C:\Users\Razvan\Dropbox\DFN\34Mg-IS530-Sep2012-DONE\graph\Graph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65" r="12690"/>
          <a:stretch/>
        </p:blipFill>
        <p:spPr bwMode="auto">
          <a:xfrm>
            <a:off x="319873" y="4638206"/>
            <a:ext cx="3560065" cy="2219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Razvan\Dropbox\DFN\34Mg-IS530-Sep2012-DONE\graph\Grap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5765" r="12359" b="3265"/>
          <a:stretch/>
        </p:blipFill>
        <p:spPr bwMode="auto">
          <a:xfrm>
            <a:off x="3866012" y="4773370"/>
            <a:ext cx="3500724" cy="2004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" y="2257426"/>
            <a:ext cx="6609303" cy="258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73293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ISOLDE Experiment IS530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24" name="Line 71"/>
          <p:cNvSpPr>
            <a:spLocks noChangeShapeType="1"/>
          </p:cNvSpPr>
          <p:nvPr/>
        </p:nvSpPr>
        <p:spPr bwMode="auto">
          <a:xfrm>
            <a:off x="2825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3528384" y="275950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IS530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1" y="418209"/>
            <a:ext cx="4068746" cy="34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e 26"/>
          <p:cNvGrpSpPr/>
          <p:nvPr/>
        </p:nvGrpSpPr>
        <p:grpSpPr>
          <a:xfrm>
            <a:off x="4333918" y="3547060"/>
            <a:ext cx="2270928" cy="3318063"/>
            <a:chOff x="5727560" y="482321"/>
            <a:chExt cx="2842369" cy="4139366"/>
          </a:xfrm>
        </p:grpSpPr>
        <p:sp>
          <p:nvSpPr>
            <p:cNvPr id="26" name="Rectangle 25"/>
            <p:cNvSpPr/>
            <p:nvPr/>
          </p:nvSpPr>
          <p:spPr>
            <a:xfrm>
              <a:off x="5727560" y="482321"/>
              <a:ext cx="2793442" cy="4136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294146" y="4313910"/>
              <a:ext cx="5536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aseline="30000" dirty="0" smtClean="0"/>
                <a:t>34</a:t>
              </a:r>
              <a:r>
                <a:rPr lang="en-US" sz="1400" dirty="0" smtClean="0"/>
                <a:t>Si </a:t>
              </a:r>
              <a:endParaRPr lang="en-US" sz="1400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829" y="579877"/>
              <a:ext cx="1816100" cy="3793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53370" y="845408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l-GR" sz="1400" baseline="-25000" dirty="0" smtClean="0"/>
                <a:t>β</a:t>
              </a:r>
              <a:r>
                <a:rPr lang="fr-FR" sz="1400" dirty="0" smtClean="0"/>
                <a:t> (%)</a:t>
              </a:r>
              <a:endParaRPr lang="en-US" sz="1400" baseline="-25000" dirty="0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6644122" y="4170668"/>
              <a:ext cx="196624" cy="2303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25</a:t>
              </a:r>
              <a:endParaRPr lang="en-US" sz="1200" dirty="0"/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6865711" y="3166750"/>
              <a:ext cx="114005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5"/>
            <p:cNvSpPr txBox="1"/>
            <p:nvPr/>
          </p:nvSpPr>
          <p:spPr>
            <a:xfrm>
              <a:off x="7689754" y="2868031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r>
                <a:rPr lang="en-US" sz="1400" baseline="-25000" dirty="0" smtClean="0"/>
                <a:t>2</a:t>
              </a:r>
              <a:r>
                <a:rPr lang="en-US" sz="1400" baseline="30000" dirty="0" smtClean="0"/>
                <a:t>+</a:t>
              </a:r>
              <a:endParaRPr lang="en-US" sz="1400" dirty="0"/>
            </a:p>
          </p:txBody>
        </p:sp>
        <p:cxnSp>
          <p:nvCxnSpPr>
            <p:cNvPr id="15" name="Straight Arrow Connector 39"/>
            <p:cNvCxnSpPr/>
            <p:nvPr/>
          </p:nvCxnSpPr>
          <p:spPr>
            <a:xfrm>
              <a:off x="6876422" y="4291351"/>
              <a:ext cx="80049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3"/>
            <p:cNvSpPr txBox="1"/>
            <p:nvPr/>
          </p:nvSpPr>
          <p:spPr>
            <a:xfrm>
              <a:off x="6362982" y="1371605"/>
              <a:ext cx="427758" cy="345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</a:t>
              </a:r>
              <a:endParaRPr lang="en-US" sz="1200" dirty="0"/>
            </a:p>
          </p:txBody>
        </p:sp>
        <p:sp>
          <p:nvSpPr>
            <p:cNvPr id="18" name="Left Brace 38"/>
            <p:cNvSpPr/>
            <p:nvPr/>
          </p:nvSpPr>
          <p:spPr>
            <a:xfrm>
              <a:off x="6685007" y="704863"/>
              <a:ext cx="137644" cy="1665926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48"/>
            <p:cNvCxnSpPr/>
            <p:nvPr/>
          </p:nvCxnSpPr>
          <p:spPr>
            <a:xfrm>
              <a:off x="7952844" y="3166750"/>
              <a:ext cx="210042" cy="56320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53"/>
            <p:cNvCxnSpPr/>
            <p:nvPr/>
          </p:nvCxnSpPr>
          <p:spPr>
            <a:xfrm flipH="1">
              <a:off x="7800444" y="3166750"/>
              <a:ext cx="152400" cy="56320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2"/>
            <p:cNvSpPr txBox="1"/>
            <p:nvPr/>
          </p:nvSpPr>
          <p:spPr>
            <a:xfrm>
              <a:off x="7588642" y="324992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23" name="TextBox 59"/>
            <p:cNvSpPr txBox="1"/>
            <p:nvPr/>
          </p:nvSpPr>
          <p:spPr>
            <a:xfrm>
              <a:off x="8038136" y="32583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98380" y="4128332"/>
              <a:ext cx="4219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</a:t>
              </a:r>
              <a:r>
                <a:rPr lang="en-US" sz="1400" baseline="-25000" dirty="0" smtClean="0"/>
                <a:t>1</a:t>
              </a:r>
              <a:r>
                <a:rPr lang="en-US" sz="1400" baseline="30000" dirty="0" smtClean="0"/>
                <a:t>+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20290" y="2524677"/>
              <a:ext cx="4219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</a:t>
              </a:r>
              <a:r>
                <a:rPr lang="en-US" sz="1400" baseline="-25000" dirty="0" smtClean="0"/>
                <a:t>1</a:t>
              </a:r>
              <a:r>
                <a:rPr lang="en-US" sz="1400" baseline="30000" dirty="0"/>
                <a:t>+</a:t>
              </a:r>
              <a:endParaRPr lang="en-US" sz="1400" dirty="0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4391025" y="3543300"/>
            <a:ext cx="515606" cy="300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9"/>
          <p:cNvCxnSpPr/>
          <p:nvPr/>
        </p:nvCxnSpPr>
        <p:spPr>
          <a:xfrm>
            <a:off x="5243435" y="5345961"/>
            <a:ext cx="75344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9"/>
          <p:cNvCxnSpPr/>
          <p:nvPr/>
        </p:nvCxnSpPr>
        <p:spPr>
          <a:xfrm>
            <a:off x="5245110" y="4995943"/>
            <a:ext cx="395051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9"/>
          <p:cNvCxnSpPr/>
          <p:nvPr/>
        </p:nvCxnSpPr>
        <p:spPr>
          <a:xfrm>
            <a:off x="5243251" y="4897135"/>
            <a:ext cx="11505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9"/>
          <p:cNvCxnSpPr/>
          <p:nvPr/>
        </p:nvCxnSpPr>
        <p:spPr>
          <a:xfrm>
            <a:off x="5245110" y="3912303"/>
            <a:ext cx="75344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9"/>
          <p:cNvCxnSpPr/>
          <p:nvPr/>
        </p:nvCxnSpPr>
        <p:spPr>
          <a:xfrm>
            <a:off x="5251810" y="3768277"/>
            <a:ext cx="122236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/>
          <p:cNvSpPr txBox="1"/>
          <p:nvPr/>
        </p:nvSpPr>
        <p:spPr>
          <a:xfrm>
            <a:off x="5062864" y="560594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58</a:t>
            </a:r>
            <a:endParaRPr lang="en-US" sz="1200" dirty="0"/>
          </a:p>
        </p:txBody>
      </p:sp>
      <p:sp>
        <p:nvSpPr>
          <p:cNvPr id="46" name="TextBox 10"/>
          <p:cNvSpPr txBox="1"/>
          <p:nvPr/>
        </p:nvSpPr>
        <p:spPr>
          <a:xfrm>
            <a:off x="5144923" y="5250899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47" name="TextBox 5"/>
          <p:cNvSpPr txBox="1"/>
          <p:nvPr/>
        </p:nvSpPr>
        <p:spPr>
          <a:xfrm>
            <a:off x="304800" y="1676400"/>
            <a:ext cx="4348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sz="1600" b="1" dirty="0"/>
          </a:p>
          <a:p>
            <a:pPr lvl="1"/>
            <a:endParaRPr lang="en-US" sz="1600" b="1" dirty="0"/>
          </a:p>
          <a:p>
            <a:pPr marL="800100" lvl="1" indent="-342900">
              <a:buFont typeface="Arial" pitchFamily="34" charset="0"/>
              <a:buChar char="•"/>
            </a:pPr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5172075" y="841088"/>
            <a:ext cx="400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First time measurement of the gamma rays following the β- decay of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Mg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77664" y="1459498"/>
            <a:ext cx="2906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-180975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The first level scheme for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Al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87894" y="463134"/>
            <a:ext cx="3096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-180975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New half-life for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Mg – 63(1)ms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80687" y="1916698"/>
            <a:ext cx="290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-180975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Improved level scheme for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Si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181600" y="2385011"/>
            <a:ext cx="3788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00FF"/>
                </a:solidFill>
              </a:rPr>
              <a:t> 100% </a:t>
            </a:r>
            <a:r>
              <a:rPr lang="fr-FR" sz="1600" dirty="0" err="1" smtClean="0">
                <a:solidFill>
                  <a:srgbClr val="0000FF"/>
                </a:solidFill>
              </a:rPr>
              <a:t>feeding</a:t>
            </a:r>
            <a:r>
              <a:rPr lang="fr-FR" sz="1600" dirty="0" smtClean="0">
                <a:solidFill>
                  <a:srgbClr val="0000FF"/>
                </a:solidFill>
              </a:rPr>
              <a:t> of the 1</a:t>
            </a:r>
            <a:r>
              <a:rPr lang="fr-FR" sz="1600" baseline="30000" dirty="0" smtClean="0">
                <a:solidFill>
                  <a:srgbClr val="0000FF"/>
                </a:solidFill>
              </a:rPr>
              <a:t>+</a:t>
            </a:r>
            <a:r>
              <a:rPr lang="fr-FR" sz="1600" dirty="0" smtClean="0">
                <a:solidFill>
                  <a:srgbClr val="0000FF"/>
                </a:solidFill>
              </a:rPr>
              <a:t> in </a:t>
            </a:r>
            <a:r>
              <a:rPr lang="fr-FR" sz="1600" baseline="30000" dirty="0" smtClean="0">
                <a:solidFill>
                  <a:srgbClr val="0000FF"/>
                </a:solidFill>
              </a:rPr>
              <a:t>34</a:t>
            </a:r>
            <a:r>
              <a:rPr lang="fr-FR" sz="1600" dirty="0" smtClean="0">
                <a:solidFill>
                  <a:srgbClr val="0000FF"/>
                </a:solidFill>
              </a:rPr>
              <a:t>Mg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fr-FR" sz="1600" baseline="30000" dirty="0" smtClean="0">
                <a:solidFill>
                  <a:srgbClr val="0000FF"/>
                </a:solidFill>
                <a:sym typeface="Wingdings" pitchFamily="2" charset="2"/>
              </a:rPr>
              <a:t>34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Al</a:t>
            </a:r>
          </a:p>
          <a:p>
            <a:r>
              <a:rPr lang="fr-FR" sz="1600" dirty="0" smtClean="0">
                <a:sym typeface="Wingdings" pitchFamily="2" charset="2"/>
              </a:rPr>
              <a:t>	</a:t>
            </a:r>
            <a:r>
              <a:rPr lang="en-US" sz="1600" dirty="0" smtClean="0">
                <a:sym typeface="Wingdings"/>
              </a:rPr>
              <a:t>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1600" dirty="0" smtClean="0">
                <a:sym typeface="Wingdings" pitchFamily="2" charset="2"/>
              </a:rPr>
              <a:t>no information about the</a:t>
            </a:r>
          </a:p>
          <a:p>
            <a:r>
              <a:rPr lang="fr-FR" sz="1600" dirty="0" smtClean="0">
                <a:sym typeface="Wingdings" pitchFamily="2" charset="2"/>
              </a:rPr>
              <a:t>	excitation </a:t>
            </a:r>
            <a:r>
              <a:rPr lang="fr-FR" sz="1600" dirty="0" err="1" smtClean="0">
                <a:sym typeface="Wingdings" pitchFamily="2" charset="2"/>
              </a:rPr>
              <a:t>energy</a:t>
            </a:r>
            <a:r>
              <a:rPr lang="fr-FR" sz="1600" dirty="0" smtClean="0">
                <a:sym typeface="Wingdings" pitchFamily="2" charset="2"/>
              </a:rPr>
              <a:t> of the 1</a:t>
            </a:r>
            <a:r>
              <a:rPr lang="fr-FR" sz="1600" baseline="30000" dirty="0" smtClean="0">
                <a:sym typeface="Wingdings" pitchFamily="2" charset="2"/>
              </a:rPr>
              <a:t>+</a:t>
            </a:r>
            <a:r>
              <a:rPr lang="fr-FR" sz="1600" dirty="0" smtClean="0">
                <a:sym typeface="Wingdings" pitchFamily="2" charset="2"/>
              </a:rPr>
              <a:t> state</a:t>
            </a:r>
            <a:endParaRPr lang="fr-FR" sz="1600" dirty="0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732933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ISOLDE Experiment IS530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>
            <a:off x="2825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42" y="870477"/>
            <a:ext cx="4747620" cy="33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0" y="891740"/>
            <a:ext cx="4702629" cy="340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2663950" y="2345072"/>
            <a:ext cx="361741" cy="34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4908257" y="1089029"/>
            <a:ext cx="353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/>
              <a:t>Crossing between </a:t>
            </a:r>
            <a:r>
              <a:rPr lang="en-US" sz="1600" baseline="30000" dirty="0" smtClean="0"/>
              <a:t>33</a:t>
            </a:r>
            <a:r>
              <a:rPr lang="en-US" sz="1600" dirty="0" smtClean="0"/>
              <a:t>Mg and 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Al !</a:t>
            </a:r>
          </a:p>
          <a:p>
            <a:r>
              <a:rPr lang="en-US" sz="1600" dirty="0" smtClean="0"/>
              <a:t>       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unexpeted</a:t>
            </a:r>
            <a:r>
              <a:rPr lang="en-US" sz="1600" dirty="0" smtClean="0"/>
              <a:t>… (attractive p-n int.)</a:t>
            </a:r>
          </a:p>
          <a:p>
            <a:endParaRPr lang="en-US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4960203" y="1792419"/>
            <a:ext cx="4216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4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is believed to be the </a:t>
            </a:r>
            <a:r>
              <a:rPr lang="en-US" sz="1600" dirty="0" err="1" smtClean="0"/>
              <a:t>g.s</a:t>
            </a:r>
            <a:r>
              <a:rPr lang="en-US" sz="1600" dirty="0" smtClean="0"/>
              <a:t>. because it was</a:t>
            </a:r>
          </a:p>
          <a:p>
            <a:r>
              <a:rPr lang="en-US" sz="1600" dirty="0" smtClean="0"/>
              <a:t>    observed first using an ISOL technique</a:t>
            </a:r>
          </a:p>
          <a:p>
            <a:pPr defTabSz="360363"/>
            <a:r>
              <a:rPr lang="en-US" sz="1600" dirty="0" smtClean="0">
                <a:sym typeface="Wingdings" pitchFamily="2" charset="2"/>
              </a:rPr>
              <a:t>	 slow</a:t>
            </a:r>
          </a:p>
          <a:p>
            <a:pPr defTabSz="622300"/>
            <a:r>
              <a:rPr lang="en-US" sz="1600" dirty="0" smtClean="0">
                <a:sym typeface="Wingdings" pitchFamily="2" charset="2"/>
              </a:rPr>
              <a:t>	 4</a:t>
            </a:r>
            <a:r>
              <a:rPr lang="en-US" sz="1600" baseline="30000" dirty="0" smtClean="0">
                <a:sym typeface="Wingdings" pitchFamily="2" charset="2"/>
              </a:rPr>
              <a:t>-</a:t>
            </a:r>
            <a:r>
              <a:rPr lang="en-US" sz="1600" dirty="0" smtClean="0">
                <a:sym typeface="Wingdings" pitchFamily="2" charset="2"/>
              </a:rPr>
              <a:t> (54ms) could be favored</a:t>
            </a:r>
            <a:r>
              <a:rPr lang="en-US" sz="1600" dirty="0" smtClean="0"/>
              <a:t> / 1</a:t>
            </a:r>
            <a:r>
              <a:rPr lang="en-US" sz="1600" baseline="30000" dirty="0" smtClean="0"/>
              <a:t>+ </a:t>
            </a:r>
            <a:r>
              <a:rPr lang="en-US" sz="1600" dirty="0" smtClean="0"/>
              <a:t>(26ms)</a:t>
            </a:r>
            <a:endParaRPr lang="en-US" sz="1600" baseline="30000" dirty="0" smtClean="0"/>
          </a:p>
          <a:p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it could be the isomer ! </a:t>
            </a:r>
            <a:endParaRPr lang="en-US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159466" y="3289618"/>
            <a:ext cx="363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mass </a:t>
            </a:r>
            <a:r>
              <a:rPr lang="fr-FR" sz="1600" dirty="0" err="1" smtClean="0">
                <a:solidFill>
                  <a:srgbClr val="C00000"/>
                </a:solidFill>
                <a:sym typeface="Wingdings" pitchFamily="2" charset="2"/>
              </a:rPr>
              <a:t>measurement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of the 1</a:t>
            </a:r>
            <a:r>
              <a:rPr lang="fr-FR" sz="1600" baseline="30000" dirty="0" smtClean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state</a:t>
            </a:r>
          </a:p>
          <a:p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    </a:t>
            </a:r>
            <a:r>
              <a:rPr lang="fr-FR" sz="1600" dirty="0" err="1" smtClean="0">
                <a:solidFill>
                  <a:srgbClr val="C00000"/>
                </a:solidFill>
                <a:sym typeface="Wingdings" pitchFamily="2" charset="2"/>
              </a:rPr>
              <a:t>after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fr-FR" sz="1600" dirty="0" err="1" smtClean="0">
                <a:solidFill>
                  <a:srgbClr val="C00000"/>
                </a:solidFill>
                <a:sym typeface="Wingdings" pitchFamily="2" charset="2"/>
              </a:rPr>
              <a:t>decay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 of </a:t>
            </a:r>
            <a:r>
              <a:rPr lang="fr-FR" sz="1600" baseline="30000" dirty="0" smtClean="0">
                <a:solidFill>
                  <a:srgbClr val="C00000"/>
                </a:solidFill>
                <a:sym typeface="Wingdings" pitchFamily="2" charset="2"/>
              </a:rPr>
              <a:t>34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Mg</a:t>
            </a:r>
          </a:p>
          <a:p>
            <a:r>
              <a:rPr lang="fr-FR" sz="1600" dirty="0" smtClean="0">
                <a:sym typeface="Wingdings" pitchFamily="2" charset="2"/>
              </a:rPr>
              <a:t>     </a:t>
            </a:r>
            <a:r>
              <a:rPr lang="fr-FR" sz="1600" dirty="0" err="1" smtClean="0">
                <a:sym typeface="Wingdings" pitchFamily="2" charset="2"/>
              </a:rPr>
              <a:t>proposal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at</a:t>
            </a:r>
            <a:r>
              <a:rPr lang="fr-FR" sz="1600" dirty="0" smtClean="0">
                <a:sym typeface="Wingdings" pitchFamily="2" charset="2"/>
              </a:rPr>
              <a:t> ISOLTRAP and TITAN</a:t>
            </a:r>
            <a:endParaRPr lang="fr-FR" sz="16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6285695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Intruder 1+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Al : isomer or ground state ?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6" name="Line 71"/>
          <p:cNvSpPr>
            <a:spLocks noChangeShapeType="1"/>
          </p:cNvSpPr>
          <p:nvPr/>
        </p:nvSpPr>
        <p:spPr bwMode="auto">
          <a:xfrm>
            <a:off x="-32800" y="402768"/>
            <a:ext cx="653865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8754" y="423800"/>
            <a:ext cx="4969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A. </a:t>
            </a:r>
            <a:r>
              <a:rPr lang="fr-FR" sz="1400" dirty="0" err="1" smtClean="0"/>
              <a:t>Chaudhuri</a:t>
            </a:r>
            <a:r>
              <a:rPr lang="fr-FR" sz="1400" dirty="0" smtClean="0"/>
              <a:t> </a:t>
            </a:r>
            <a:r>
              <a:rPr lang="fr-FR" sz="1400" i="1" dirty="0" smtClean="0"/>
              <a:t>et al.</a:t>
            </a:r>
            <a:r>
              <a:rPr lang="fr-FR" sz="1400" dirty="0" smtClean="0"/>
              <a:t>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C88(2013)054317 - </a:t>
            </a:r>
            <a:r>
              <a:rPr lang="fr-FR" sz="1400" dirty="0" err="1" smtClean="0"/>
              <a:t>november</a:t>
            </a:r>
            <a:r>
              <a:rPr lang="fr-FR" sz="1400" dirty="0" smtClean="0"/>
              <a:t> 2013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2194" y="2650472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Perspectives (from an experimental point of view)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5848" y="3117318"/>
            <a:ext cx="60558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Better characterize the  isomer/ground state in </a:t>
            </a:r>
            <a:r>
              <a:rPr lang="en-US" baseline="30000" dirty="0" smtClean="0"/>
              <a:t>34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g factor measurement (accepted experiment at GANIL)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mass measurement (accepted at ISOLDE and TRIUMF)</a:t>
            </a:r>
          </a:p>
          <a:p>
            <a:pPr lvl="1"/>
            <a:endParaRPr lang="en-US" sz="800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1" y="4796346"/>
            <a:ext cx="5239878" cy="2071687"/>
          </a:xfrm>
          <a:prstGeom prst="rect">
            <a:avLst/>
          </a:prstGeom>
          <a:solidFill>
            <a:srgbClr val="CC0066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15568" y="29030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117" y="627883"/>
            <a:ext cx="7715638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 state in </a:t>
            </a:r>
            <a:r>
              <a:rPr lang="en-US" baseline="30000" dirty="0" smtClean="0"/>
              <a:t>34</a:t>
            </a:r>
            <a:r>
              <a:rPr lang="en-US" dirty="0" smtClean="0"/>
              <a:t>Si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better characterization of  the shape coexistence at N=20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extention</a:t>
            </a:r>
            <a:r>
              <a:rPr lang="en-US" dirty="0" smtClean="0"/>
              <a:t> of the  the SDFP-U-SI interaction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neutron excitation above N=20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SDPF-U-MIX : description of  both the N=20 and N=28 regions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first study of the beta-decay of </a:t>
            </a:r>
            <a:r>
              <a:rPr lang="en-US" baseline="30000" dirty="0" smtClean="0"/>
              <a:t>34</a:t>
            </a:r>
            <a:r>
              <a:rPr lang="en-US" dirty="0" smtClean="0"/>
              <a:t>Mg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 new T</a:t>
            </a:r>
            <a:r>
              <a:rPr lang="en-US" baseline="-25000" dirty="0" smtClean="0">
                <a:sym typeface="Wingdings" pitchFamily="2" charset="2"/>
              </a:rPr>
              <a:t>1/2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 first level scheme in </a:t>
            </a:r>
            <a:r>
              <a:rPr lang="en-US" baseline="30000" dirty="0" smtClean="0">
                <a:sym typeface="Wingdings" pitchFamily="2" charset="2"/>
              </a:rPr>
              <a:t>34</a:t>
            </a:r>
            <a:r>
              <a:rPr lang="en-US" dirty="0" smtClean="0">
                <a:sym typeface="Wingdings" pitchFamily="2" charset="2"/>
              </a:rPr>
              <a:t>Al (above 1+ state)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301" y="223744"/>
            <a:ext cx="7144039" cy="29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956534" y="1086780"/>
            <a:ext cx="714375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9"/>
          <p:cNvGrpSpPr/>
          <p:nvPr/>
        </p:nvGrpSpPr>
        <p:grpSpPr>
          <a:xfrm>
            <a:off x="671200" y="3414409"/>
            <a:ext cx="7777163" cy="3044757"/>
            <a:chOff x="661472" y="3414409"/>
            <a:chExt cx="7777163" cy="3044757"/>
          </a:xfrm>
        </p:grpSpPr>
        <p:sp>
          <p:nvSpPr>
            <p:cNvPr id="9" name="Rectangle 8"/>
            <p:cNvSpPr/>
            <p:nvPr/>
          </p:nvSpPr>
          <p:spPr>
            <a:xfrm>
              <a:off x="858406" y="3414409"/>
              <a:ext cx="7383294" cy="304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1472" y="3543848"/>
              <a:ext cx="77771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Times New Roman"/>
                  <a:ea typeface="Times New Roman"/>
                </a:rPr>
                <a:t>R.Lică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F.Negoiță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S.Grevy</a:t>
              </a:r>
              <a:r>
                <a:rPr lang="it-IT" sz="1400" baseline="30000" dirty="0">
                  <a:latin typeface="Times New Roman"/>
                  <a:ea typeface="Times New Roman"/>
                </a:rPr>
                <a:t>2</a:t>
              </a:r>
              <a:r>
                <a:rPr lang="it-IT" sz="1400" dirty="0">
                  <a:latin typeface="Times New Roman"/>
                  <a:ea typeface="Times New Roman"/>
                </a:rPr>
                <a:t>, N.Mărginean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Ph.Desagne</a:t>
              </a:r>
              <a:r>
                <a:rPr lang="it-IT" sz="1400" baseline="30000" dirty="0">
                  <a:latin typeface="Times New Roman"/>
                  <a:ea typeface="Times New Roman"/>
                </a:rPr>
                <a:t>3</a:t>
              </a:r>
              <a:r>
                <a:rPr lang="it-IT" sz="1400" dirty="0">
                  <a:latin typeface="Times New Roman"/>
                  <a:ea typeface="Times New Roman"/>
                </a:rPr>
                <a:t>, T.Stora</a:t>
              </a:r>
              <a:r>
                <a:rPr lang="it-IT" sz="1400" baseline="30000" dirty="0">
                  <a:latin typeface="Times New Roman"/>
                  <a:ea typeface="Times New Roman"/>
                </a:rPr>
                <a:t>4</a:t>
              </a:r>
              <a:r>
                <a:rPr lang="it-IT" sz="1400" dirty="0">
                  <a:latin typeface="Times New Roman"/>
                  <a:ea typeface="Times New Roman"/>
                </a:rPr>
                <a:t>, F.Rotaru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baseline="-25000" dirty="0">
                  <a:latin typeface="Times New Roman"/>
                  <a:ea typeface="Times New Roman"/>
                </a:rPr>
                <a:t>,</a:t>
              </a:r>
              <a:endParaRPr lang="en-US" sz="1400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400" dirty="0">
                  <a:latin typeface="Times New Roman"/>
                  <a:ea typeface="Times New Roman"/>
                </a:rPr>
                <a:t>C.Borcea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R.Borcea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S.Călinescu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J.M.Daugas</a:t>
              </a:r>
              <a:r>
                <a:rPr lang="it-IT" sz="1400" baseline="30000" dirty="0">
                  <a:latin typeface="Times New Roman"/>
                  <a:ea typeface="Times New Roman"/>
                </a:rPr>
                <a:t>5</a:t>
              </a:r>
              <a:r>
                <a:rPr lang="it-IT" sz="1400" dirty="0">
                  <a:latin typeface="Times New Roman"/>
                  <a:ea typeface="Times New Roman"/>
                </a:rPr>
                <a:t>, D.Filipescu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I.Kuti</a:t>
              </a:r>
              <a:r>
                <a:rPr lang="it-IT" sz="1400" baseline="30000" dirty="0">
                  <a:latin typeface="Times New Roman"/>
                  <a:ea typeface="Times New Roman"/>
                </a:rPr>
                <a:t>8</a:t>
              </a:r>
              <a:r>
                <a:rPr lang="it-IT" sz="1400" dirty="0">
                  <a:latin typeface="Times New Roman"/>
                  <a:ea typeface="Times New Roman"/>
                </a:rPr>
                <a:t>, L.Fraille</a:t>
              </a:r>
              <a:r>
                <a:rPr lang="it-IT" sz="1400" baseline="30000" dirty="0">
                  <a:latin typeface="Times New Roman"/>
                  <a:ea typeface="Times New Roman"/>
                </a:rPr>
                <a:t>9</a:t>
              </a:r>
              <a:r>
                <a:rPr lang="it-IT" sz="1400" dirty="0">
                  <a:latin typeface="Times New Roman"/>
                  <a:ea typeface="Times New Roman"/>
                </a:rPr>
                <a:t>, S.Franchoo</a:t>
              </a:r>
              <a:r>
                <a:rPr lang="it-IT" sz="1400" baseline="30000" dirty="0">
                  <a:latin typeface="Times New Roman"/>
                  <a:ea typeface="Times New Roman"/>
                </a:rPr>
                <a:t>6</a:t>
              </a:r>
              <a:r>
                <a:rPr lang="it-IT" sz="1400" dirty="0">
                  <a:latin typeface="Times New Roman"/>
                  <a:ea typeface="Times New Roman"/>
                </a:rPr>
                <a:t>, I.Gheorghe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D.G.Ghi</a:t>
              </a:r>
              <a:r>
                <a:rPr lang="ro-RO" sz="1400" dirty="0">
                  <a:latin typeface="Times New Roman"/>
                  <a:ea typeface="Times New Roman"/>
                </a:rPr>
                <a:t>ţă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R.Mărginean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C.Mihai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P.Mourface</a:t>
              </a:r>
              <a:r>
                <a:rPr lang="it-IT" sz="1400" baseline="30000" dirty="0">
                  <a:latin typeface="Times New Roman"/>
                  <a:ea typeface="Times New Roman"/>
                </a:rPr>
                <a:t>6</a:t>
              </a:r>
              <a:r>
                <a:rPr lang="it-IT" sz="1400" dirty="0">
                  <a:latin typeface="Times New Roman"/>
                  <a:ea typeface="Times New Roman"/>
                </a:rPr>
                <a:t>, P.Morel</a:t>
              </a:r>
              <a:r>
                <a:rPr lang="it-IT" sz="1400" baseline="30000" dirty="0">
                  <a:latin typeface="Times New Roman"/>
                  <a:ea typeface="Times New Roman"/>
                </a:rPr>
                <a:t>5</a:t>
              </a:r>
              <a:r>
                <a:rPr lang="it-IT" sz="1400" dirty="0">
                  <a:latin typeface="Times New Roman"/>
                  <a:ea typeface="Times New Roman"/>
                </a:rPr>
                <a:t>, J.Mrazek</a:t>
              </a:r>
              <a:r>
                <a:rPr lang="it-IT" sz="1400" baseline="30000" dirty="0">
                  <a:latin typeface="Times New Roman"/>
                  <a:ea typeface="Times New Roman"/>
                </a:rPr>
                <a:t>7</a:t>
              </a:r>
              <a:r>
                <a:rPr lang="it-IT" sz="1400" dirty="0">
                  <a:latin typeface="Times New Roman"/>
                  <a:ea typeface="Times New Roman"/>
                </a:rPr>
                <a:t>, A.Negreț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D.Pietreanu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T.Sava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D.Sohler</a:t>
              </a:r>
              <a:r>
                <a:rPr lang="it-IT" sz="1400" baseline="30000" dirty="0">
                  <a:latin typeface="Times New Roman"/>
                  <a:ea typeface="Times New Roman"/>
                </a:rPr>
                <a:t>8</a:t>
              </a:r>
              <a:r>
                <a:rPr lang="it-IT" sz="1400" dirty="0">
                  <a:latin typeface="Times New Roman"/>
                  <a:ea typeface="Times New Roman"/>
                </a:rPr>
                <a:t>, M.St</a:t>
              </a:r>
              <a:r>
                <a:rPr lang="ro-RO" sz="1400" dirty="0">
                  <a:latin typeface="Times New Roman"/>
                  <a:ea typeface="Times New Roman"/>
                </a:rPr>
                <a:t>ănoiu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I.Stefan</a:t>
              </a:r>
              <a:r>
                <a:rPr lang="it-IT" sz="1400" baseline="30000" dirty="0">
                  <a:latin typeface="Times New Roman"/>
                  <a:ea typeface="Times New Roman"/>
                </a:rPr>
                <a:t>6</a:t>
              </a:r>
              <a:r>
                <a:rPr lang="it-IT" sz="1400" dirty="0">
                  <a:latin typeface="Times New Roman"/>
                  <a:ea typeface="Times New Roman"/>
                </a:rPr>
                <a:t>, R.Șuvăilă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S.Toma</a:t>
              </a:r>
              <a:r>
                <a:rPr lang="it-IT" sz="1400" baseline="30000" dirty="0">
                  <a:latin typeface="Times New Roman"/>
                  <a:ea typeface="Times New Roman"/>
                </a:rPr>
                <a:t>1</a:t>
              </a:r>
              <a:r>
                <a:rPr lang="it-IT" sz="1400" dirty="0">
                  <a:latin typeface="Times New Roman"/>
                  <a:ea typeface="Times New Roman"/>
                </a:rPr>
                <a:t>, C.A.Ur</a:t>
              </a:r>
              <a:r>
                <a:rPr lang="it-IT" sz="1400" baseline="30000" dirty="0">
                  <a:latin typeface="Times New Roman"/>
                  <a:ea typeface="Times New Roman"/>
                </a:rPr>
                <a:t>1,10</a:t>
              </a:r>
              <a:r>
                <a:rPr lang="it-IT" sz="1400" dirty="0">
                  <a:latin typeface="Times New Roman"/>
                  <a:ea typeface="Times New Roman"/>
                </a:rPr>
                <a:t> </a:t>
              </a:r>
              <a:endParaRPr lang="en-US" sz="1400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000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>
                  <a:latin typeface="Times New Roman"/>
                  <a:ea typeface="Times New Roman"/>
                </a:rPr>
                <a:t>1 IFIN-HH, Bucharest, </a:t>
              </a:r>
              <a:r>
                <a:rPr lang="it-IT" sz="1100" i="1" dirty="0" smtClean="0">
                  <a:latin typeface="Times New Roman"/>
                  <a:ea typeface="Times New Roman"/>
                </a:rPr>
                <a:t>Romania, </a:t>
              </a:r>
              <a:endParaRPr lang="en-US" sz="1100" i="1" dirty="0" smtClean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 smtClean="0">
                  <a:latin typeface="Times New Roman"/>
                  <a:ea typeface="Times New Roman"/>
                </a:rPr>
                <a:t>2 CENBG, Bordeaux, France </a:t>
              </a:r>
              <a:endParaRPr lang="en-US" sz="1100" i="1" dirty="0" smtClean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 smtClean="0">
                  <a:latin typeface="Times New Roman"/>
                  <a:ea typeface="Times New Roman"/>
                </a:rPr>
                <a:t>3 IPHC, Strasbourg, France </a:t>
              </a:r>
              <a:endParaRPr lang="en-US" sz="1100" i="1" dirty="0" smtClean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 smtClean="0">
                  <a:latin typeface="Times New Roman"/>
                  <a:ea typeface="Times New Roman"/>
                </a:rPr>
                <a:t>4 </a:t>
              </a:r>
              <a:r>
                <a:rPr lang="it-IT" sz="1100" i="1" dirty="0">
                  <a:latin typeface="Times New Roman"/>
                  <a:ea typeface="Times New Roman"/>
                </a:rPr>
                <a:t>ISOLDE/CERN, Geneva, Switzerland </a:t>
              </a:r>
              <a:endParaRPr lang="en-US" sz="1100" i="1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>
                  <a:latin typeface="Times New Roman"/>
                  <a:ea typeface="Times New Roman"/>
                </a:rPr>
                <a:t>5 CEA, DAM, DIF Arpajon, France </a:t>
              </a:r>
              <a:endParaRPr lang="en-US" sz="1100" i="1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>
                  <a:latin typeface="Times New Roman"/>
                  <a:ea typeface="Times New Roman"/>
                </a:rPr>
                <a:t>6 IPN, Orsay, France </a:t>
              </a:r>
              <a:endParaRPr lang="en-US" sz="1100" i="1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>
                  <a:latin typeface="Times New Roman"/>
                  <a:ea typeface="Times New Roman"/>
                </a:rPr>
                <a:t>7 NPI, AS CR, Rez, Czech Republic </a:t>
              </a:r>
              <a:endParaRPr lang="en-US" sz="1100" i="1" dirty="0">
                <a:latin typeface="Times New Roman"/>
                <a:ea typeface="Times New Roman"/>
              </a:endParaRPr>
            </a:p>
            <a:p>
              <a:pPr algn="ctr"/>
              <a:r>
                <a:rPr lang="it-IT" sz="1100" i="1" dirty="0">
                  <a:latin typeface="Times New Roman"/>
                  <a:ea typeface="Times New Roman"/>
                </a:rPr>
                <a:t>8 Atomki, Debrecen, Hungary </a:t>
              </a:r>
              <a:endParaRPr lang="en-US" sz="1100" i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1100" i="1" dirty="0">
                  <a:latin typeface="Times New Roman"/>
                  <a:ea typeface="Times New Roman"/>
                </a:rPr>
                <a:t>9 Universidad </a:t>
              </a:r>
              <a:r>
                <a:rPr lang="en-US" sz="1100" i="1" dirty="0" err="1">
                  <a:latin typeface="Times New Roman"/>
                  <a:ea typeface="Times New Roman"/>
                </a:rPr>
                <a:t>Complutense</a:t>
              </a:r>
              <a:r>
                <a:rPr lang="en-US" sz="1100" i="1" dirty="0">
                  <a:latin typeface="Times New Roman"/>
                  <a:ea typeface="Times New Roman"/>
                </a:rPr>
                <a:t>, CEI </a:t>
              </a:r>
              <a:r>
                <a:rPr lang="en-US" sz="1100" i="1" dirty="0" err="1">
                  <a:latin typeface="Times New Roman"/>
                  <a:ea typeface="Times New Roman"/>
                </a:rPr>
                <a:t>Moncloa</a:t>
              </a:r>
              <a:r>
                <a:rPr lang="en-US" sz="1100" i="1" dirty="0">
                  <a:latin typeface="Times New Roman"/>
                  <a:ea typeface="Times New Roman"/>
                </a:rPr>
                <a:t>, Madrid, Spain</a:t>
              </a:r>
            </a:p>
            <a:p>
              <a:pPr algn="ctr"/>
              <a:r>
                <a:rPr lang="en-US" sz="1100" i="1" dirty="0">
                  <a:latin typeface="Times New Roman"/>
                  <a:ea typeface="Times New Roman"/>
                </a:rPr>
                <a:t>10 INFN - </a:t>
              </a:r>
              <a:r>
                <a:rPr lang="en-US" sz="1100" i="1" dirty="0" err="1">
                  <a:latin typeface="Times New Roman"/>
                  <a:ea typeface="Times New Roman"/>
                </a:rPr>
                <a:t>Sezione</a:t>
              </a:r>
              <a:r>
                <a:rPr lang="en-US" sz="1100" i="1" dirty="0">
                  <a:latin typeface="Times New Roman"/>
                  <a:ea typeface="Times New Roman"/>
                </a:rPr>
                <a:t> di </a:t>
              </a:r>
              <a:r>
                <a:rPr lang="en-US" sz="1100" i="1" dirty="0" err="1">
                  <a:latin typeface="Times New Roman"/>
                  <a:ea typeface="Times New Roman"/>
                </a:rPr>
                <a:t>Padova</a:t>
              </a:r>
              <a:r>
                <a:rPr lang="en-US" sz="1100" i="1" dirty="0">
                  <a:latin typeface="Times New Roman"/>
                  <a:ea typeface="Times New Roman"/>
                </a:rPr>
                <a:t>, Italy </a:t>
              </a:r>
              <a:endParaRPr lang="en-US" sz="1100" i="1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1643955" y="3573818"/>
            <a:ext cx="714375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83"/>
          <p:cNvSpPr txBox="1">
            <a:spLocks noChangeArrowheads="1"/>
          </p:cNvSpPr>
          <p:nvPr/>
        </p:nvSpPr>
        <p:spPr bwMode="auto">
          <a:xfrm>
            <a:off x="2414719" y="6519446"/>
            <a:ext cx="8030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state in 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34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 : how the intruder configurations develop at N=20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530769" y="6054705"/>
            <a:ext cx="53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8487" y="5806126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2ħ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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480125" y="611167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32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Mg </a:t>
            </a:r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132891" y="5142447"/>
            <a:ext cx="1677008" cy="1342964"/>
            <a:chOff x="5868203" y="144645"/>
            <a:chExt cx="1677008" cy="134296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6574950" y="1042400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74950" y="614408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602698" y="785197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99915" y="352588"/>
              <a:ext cx="5549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Nħ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34" name="Connecteur droit 33"/>
            <p:cNvCxnSpPr>
              <a:endCxn id="23" idx="1"/>
            </p:cNvCxnSpPr>
            <p:nvPr/>
          </p:nvCxnSpPr>
          <p:spPr>
            <a:xfrm flipV="1">
              <a:off x="7206982" y="337245"/>
              <a:ext cx="338229" cy="27820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868203" y="616597"/>
              <a:ext cx="662849" cy="39844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6359857" y="191072"/>
              <a:ext cx="1037230" cy="129653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739550" y="144645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?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845352" y="6111670"/>
            <a:ext cx="559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Si </a:t>
            </a:r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0" name="Groupe 42"/>
          <p:cNvGrpSpPr/>
          <p:nvPr/>
        </p:nvGrpSpPr>
        <p:grpSpPr>
          <a:xfrm>
            <a:off x="6809899" y="5041377"/>
            <a:ext cx="1189749" cy="1378070"/>
            <a:chOff x="7804711" y="1656233"/>
            <a:chExt cx="1189749" cy="137807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8223994" y="2662312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8223994" y="1914827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252971" y="2395061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4711" y="1656233"/>
              <a:ext cx="1189749" cy="587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       </a:t>
              </a:r>
              <a:r>
                <a:rPr lang="en-US" sz="1400" dirty="0" err="1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Nħ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    </a:t>
              </a:r>
            </a:p>
            <a:p>
              <a:pPr fontAlgn="base">
                <a:lnSpc>
                  <a:spcPts val="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3346</a:t>
              </a:r>
              <a:endParaRPr lang="en-US" sz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63920" y="2726526"/>
              <a:ext cx="4571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aseline="30000" dirty="0" smtClean="0">
                  <a:solidFill>
                    <a:prstClr val="black"/>
                  </a:solidFill>
                  <a:latin typeface="Comic Sans MS" pitchFamily="66" charset="0"/>
                </a:rPr>
                <a:t>36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  <a:endParaRPr lang="fr-FR" dirty="0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1" y="603411"/>
            <a:ext cx="4693186" cy="3684189"/>
            <a:chOff x="42864" y="1738148"/>
            <a:chExt cx="5072061" cy="3986377"/>
          </a:xfrm>
        </p:grpSpPr>
        <p:pic>
          <p:nvPicPr>
            <p:cNvPr id="103" name="Picture 2" descr="D:\Gerda\papers\34Al-PRL\PLB\Island-colo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4" y="1738148"/>
              <a:ext cx="5072061" cy="3986377"/>
            </a:xfrm>
            <a:prstGeom prst="rect">
              <a:avLst/>
            </a:prstGeom>
            <a:noFill/>
          </p:spPr>
        </p:pic>
        <p:sp>
          <p:nvSpPr>
            <p:cNvPr id="97" name="ZoneTexte 96"/>
            <p:cNvSpPr txBox="1"/>
            <p:nvPr/>
          </p:nvSpPr>
          <p:spPr>
            <a:xfrm>
              <a:off x="2436435" y="2685723"/>
              <a:ext cx="648269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>
                  <a:solidFill>
                    <a:schemeClr val="bg1"/>
                  </a:solidFill>
                </a:rPr>
                <a:t>32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Mg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Parallélogramme 97"/>
            <p:cNvSpPr/>
            <p:nvPr/>
          </p:nvSpPr>
          <p:spPr>
            <a:xfrm rot="20689039" flipH="1">
              <a:off x="3804719" y="2915951"/>
              <a:ext cx="567236" cy="451448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Parallélogramme 98"/>
            <p:cNvSpPr/>
            <p:nvPr/>
          </p:nvSpPr>
          <p:spPr>
            <a:xfrm rot="20689039" flipH="1">
              <a:off x="4241552" y="2799133"/>
              <a:ext cx="564170" cy="450004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265235" y="2828598"/>
              <a:ext cx="454239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/>
                <a:t>36</a:t>
              </a:r>
              <a:r>
                <a:rPr lang="fr-FR" sz="1600" b="1" dirty="0" smtClean="0"/>
                <a:t>S</a:t>
              </a:r>
              <a:endParaRPr lang="fr-FR" sz="1600" b="1" dirty="0"/>
            </a:p>
          </p:txBody>
        </p:sp>
        <p:sp>
          <p:nvSpPr>
            <p:cNvPr id="101" name="Parallélogramme 100"/>
            <p:cNvSpPr/>
            <p:nvPr/>
          </p:nvSpPr>
          <p:spPr>
            <a:xfrm rot="20689039" flipH="1">
              <a:off x="3514692" y="3036426"/>
              <a:ext cx="383268" cy="414554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3407985" y="3028623"/>
              <a:ext cx="507942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/>
                <a:t>34</a:t>
              </a:r>
              <a:r>
                <a:rPr lang="fr-FR" sz="1600" b="1" dirty="0" smtClean="0"/>
                <a:t>Si</a:t>
              </a:r>
              <a:endParaRPr lang="fr-FR" sz="1600" b="1" dirty="0"/>
            </a:p>
          </p:txBody>
        </p:sp>
      </p:grpSp>
      <p:sp>
        <p:nvSpPr>
          <p:cNvPr id="109" name="ZoneTexte 108"/>
          <p:cNvSpPr txBox="1"/>
          <p:nvPr/>
        </p:nvSpPr>
        <p:spPr>
          <a:xfrm>
            <a:off x="2693207" y="2755275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baseline="30000" dirty="0" smtClean="0"/>
              <a:t>30</a:t>
            </a:r>
            <a:r>
              <a:rPr lang="fr-FR" sz="1600" b="1" dirty="0" smtClean="0"/>
              <a:t>Mg</a:t>
            </a:r>
            <a:endParaRPr lang="fr-FR" sz="1600" b="1" dirty="0"/>
          </a:p>
        </p:txBody>
      </p:sp>
      <p:sp>
        <p:nvSpPr>
          <p:cNvPr id="110" name="Parallélogramme 109"/>
          <p:cNvSpPr/>
          <p:nvPr/>
        </p:nvSpPr>
        <p:spPr>
          <a:xfrm rot="20689039" flipH="1">
            <a:off x="3124428" y="3505830"/>
            <a:ext cx="524864" cy="417226"/>
          </a:xfrm>
          <a:prstGeom prst="parallelogram">
            <a:avLst>
              <a:gd name="adj" fmla="val 26267"/>
            </a:avLst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3077473" y="3515098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baseline="30000" dirty="0" smtClean="0"/>
              <a:t>28</a:t>
            </a:r>
            <a:r>
              <a:rPr lang="fr-FR" sz="1600" b="1" dirty="0" smtClean="0"/>
              <a:t>Mg</a:t>
            </a:r>
            <a:endParaRPr lang="fr-FR" sz="1600" b="1" dirty="0"/>
          </a:p>
        </p:txBody>
      </p:sp>
      <p:grpSp>
        <p:nvGrpSpPr>
          <p:cNvPr id="64" name="Groupe 63"/>
          <p:cNvGrpSpPr/>
          <p:nvPr/>
        </p:nvGrpSpPr>
        <p:grpSpPr>
          <a:xfrm>
            <a:off x="5391398" y="305044"/>
            <a:ext cx="3000005" cy="3541105"/>
            <a:chOff x="5657851" y="876300"/>
            <a:chExt cx="2686050" cy="30648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7851" y="876300"/>
              <a:ext cx="2686050" cy="1952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1" y="1971676"/>
              <a:ext cx="1066800" cy="74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00" y="1962150"/>
              <a:ext cx="1047750" cy="78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67414" y="2776539"/>
              <a:ext cx="2290762" cy="116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ZoneTexte 83"/>
          <p:cNvSpPr txBox="1">
            <a:spLocks noChangeArrowheads="1"/>
          </p:cNvSpPr>
          <p:nvPr/>
        </p:nvSpPr>
        <p:spPr bwMode="auto">
          <a:xfrm>
            <a:off x="122401" y="4272975"/>
            <a:ext cx="8869199" cy="6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Follow the evolution of 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the 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intruder configurations from the stability towards the Island of Inversion </a:t>
            </a:r>
          </a:p>
          <a:p>
            <a:pPr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  <a:sym typeface="Wingdings" pitchFamily="2" charset="2"/>
              </a:rPr>
              <a:t>				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Study the evolution of the excited 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states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773371" y="4960953"/>
            <a:ext cx="3698145" cy="1471890"/>
            <a:chOff x="773371" y="4960953"/>
            <a:chExt cx="3698145" cy="147189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686131" y="6031834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686131" y="5603842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713879" y="5774631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00081" y="5342032"/>
              <a:ext cx="7328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   2ħ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>
              <a:off x="3265714" y="5605830"/>
              <a:ext cx="1205802" cy="452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1768510" y="5294330"/>
              <a:ext cx="517490" cy="29442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e 42"/>
            <p:cNvGrpSpPr/>
            <p:nvPr/>
          </p:nvGrpSpPr>
          <p:grpSpPr>
            <a:xfrm>
              <a:off x="1181483" y="5039828"/>
              <a:ext cx="585417" cy="1371246"/>
              <a:chOff x="8203632" y="1663057"/>
              <a:chExt cx="585417" cy="1371246"/>
            </a:xfrm>
          </p:grpSpPr>
          <p:cxnSp>
            <p:nvCxnSpPr>
              <p:cNvPr id="78" name="Connecteur droit 77"/>
              <p:cNvCxnSpPr/>
              <p:nvPr/>
            </p:nvCxnSpPr>
            <p:spPr>
              <a:xfrm>
                <a:off x="8223994" y="2662312"/>
                <a:ext cx="5370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8223994" y="1914827"/>
                <a:ext cx="53702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8232875" y="2395061"/>
                <a:ext cx="5212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  <a:sym typeface="Wingdings" pitchFamily="2" charset="2"/>
                  </a:rPr>
                  <a:t>0ħ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en-US" sz="14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224194" y="1663057"/>
                <a:ext cx="5549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 smtClean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Nħ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203632" y="2726526"/>
                <a:ext cx="5854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aseline="30000" dirty="0" smtClean="0">
                    <a:solidFill>
                      <a:prstClr val="black"/>
                    </a:solidFill>
                    <a:latin typeface="Comic Sans MS" pitchFamily="66" charset="0"/>
                  </a:rPr>
                  <a:t>28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Mg</a:t>
                </a:r>
                <a:endParaRPr lang="fr-FR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2640167" y="6125066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aseline="30000" dirty="0" smtClean="0">
                  <a:solidFill>
                    <a:prstClr val="black"/>
                  </a:solidFill>
                  <a:latin typeface="Comic Sans MS" pitchFamily="66" charset="0"/>
                </a:rPr>
                <a:t>30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</a:rPr>
                <a:t>Mg</a:t>
              </a:r>
              <a:endParaRPr lang="fr-FR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50375" y="4960953"/>
              <a:ext cx="1902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O</a:t>
              </a:r>
              <a:r>
                <a:rPr lang="fr-FR" sz="1200" baseline="30000" dirty="0" smtClean="0"/>
                <a:t>+</a:t>
              </a:r>
              <a:r>
                <a:rPr lang="fr-FR" sz="1200" baseline="-25000" dirty="0" smtClean="0"/>
                <a:t>2</a:t>
              </a:r>
              <a:r>
                <a:rPr lang="fr-FR" sz="1200" dirty="0" smtClean="0"/>
                <a:t>(</a:t>
              </a:r>
              <a:r>
                <a:rPr lang="fr-FR" sz="1200" baseline="30000" dirty="0" smtClean="0"/>
                <a:t>30</a:t>
              </a:r>
              <a:r>
                <a:rPr lang="fr-FR" sz="1200" dirty="0" smtClean="0"/>
                <a:t>Mg) : </a:t>
              </a:r>
            </a:p>
            <a:p>
              <a:pPr algn="ctr"/>
              <a:r>
                <a:rPr lang="fr-FR" sz="1200" dirty="0" smtClean="0"/>
                <a:t>W. </a:t>
              </a:r>
              <a:r>
                <a:rPr lang="fr-FR" sz="1200" dirty="0" err="1" smtClean="0"/>
                <a:t>Schwerdtfeger</a:t>
              </a:r>
              <a:r>
                <a:rPr lang="fr-FR" sz="1200" dirty="0" smtClean="0"/>
                <a:t>, PRL2009</a:t>
              </a:r>
              <a:endParaRPr lang="fr-FR" sz="12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292822" y="5452279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1789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73371" y="5133832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5702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4039583" y="5160250"/>
            <a:ext cx="1535612" cy="769195"/>
            <a:chOff x="4039583" y="5160250"/>
            <a:chExt cx="1535612" cy="76919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530769" y="5793923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e 62"/>
            <p:cNvGrpSpPr/>
            <p:nvPr/>
          </p:nvGrpSpPr>
          <p:grpSpPr>
            <a:xfrm>
              <a:off x="4039583" y="5160250"/>
              <a:ext cx="1535612" cy="769195"/>
              <a:chOff x="4039583" y="5160250"/>
              <a:chExt cx="1535612" cy="769195"/>
            </a:xfrm>
          </p:grpSpPr>
          <p:grpSp>
            <p:nvGrpSpPr>
              <p:cNvPr id="39" name="Groupe 39"/>
              <p:cNvGrpSpPr/>
              <p:nvPr/>
            </p:nvGrpSpPr>
            <p:grpSpPr>
              <a:xfrm>
                <a:off x="4039583" y="5160250"/>
                <a:ext cx="1535612" cy="684247"/>
                <a:chOff x="7425170" y="1775106"/>
                <a:chExt cx="1535612" cy="68424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915645" y="2151576"/>
                  <a:ext cx="5212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prstClr val="black"/>
                      </a:solidFill>
                      <a:latin typeface="Comic Sans MS" pitchFamily="66" charset="0"/>
                      <a:sym typeface="Wingdings" pitchFamily="2" charset="2"/>
                    </a:rPr>
                    <a:t>0ħ</a:t>
                  </a:r>
                  <a:r>
                    <a:rPr lang="en-US" sz="1400" dirty="0" smtClean="0">
                      <a:solidFill>
                        <a:prstClr val="black"/>
                      </a:solidFill>
                      <a:latin typeface="Comic Sans MS" pitchFamily="66" charset="0"/>
                      <a:sym typeface="Symbol"/>
                    </a:rPr>
                    <a:t></a:t>
                  </a:r>
                  <a:endParaRPr lang="en-US" sz="1400" dirty="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7425170" y="1775106"/>
                  <a:ext cx="15356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O</a:t>
                  </a:r>
                  <a:r>
                    <a:rPr lang="fr-FR" sz="1200" baseline="30000" dirty="0" smtClean="0"/>
                    <a:t>+</a:t>
                  </a:r>
                  <a:r>
                    <a:rPr lang="fr-FR" sz="1200" baseline="-25000" dirty="0" smtClean="0"/>
                    <a:t>2</a:t>
                  </a:r>
                  <a:r>
                    <a:rPr lang="fr-FR" sz="1200" dirty="0" smtClean="0"/>
                    <a:t>(</a:t>
                  </a:r>
                  <a:r>
                    <a:rPr lang="fr-FR" sz="1200" baseline="30000" dirty="0" smtClean="0"/>
                    <a:t>32</a:t>
                  </a:r>
                  <a:r>
                    <a:rPr lang="fr-FR" sz="1200" dirty="0" smtClean="0"/>
                    <a:t>Mg) : </a:t>
                  </a:r>
                </a:p>
                <a:p>
                  <a:pPr algn="ctr"/>
                  <a:r>
                    <a:rPr lang="fr-FR" sz="1200" dirty="0" smtClean="0"/>
                    <a:t>K. </a:t>
                  </a:r>
                  <a:r>
                    <a:rPr lang="fr-FR" sz="1200" dirty="0" err="1" smtClean="0"/>
                    <a:t>Wimmer</a:t>
                  </a:r>
                  <a:r>
                    <a:rPr lang="fr-FR" sz="1200" dirty="0" smtClean="0"/>
                    <a:t>, PRL2010</a:t>
                  </a:r>
                  <a:endParaRPr lang="fr-FR" sz="1200" dirty="0"/>
                </a:p>
              </p:txBody>
            </p:sp>
          </p:grpSp>
          <p:sp>
            <p:nvSpPr>
              <p:cNvPr id="61" name="ZoneTexte 60"/>
              <p:cNvSpPr txBox="1"/>
              <p:nvPr/>
            </p:nvSpPr>
            <p:spPr>
              <a:xfrm>
                <a:off x="4110249" y="5652446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</p:grpSp>
      </p:grp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717958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The "island of inversion" around 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Mg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103917" y="3764478"/>
            <a:ext cx="146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+ central part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173187" y="47500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tensor</a:t>
            </a:r>
            <a:r>
              <a:rPr lang="fr-FR" b="1" dirty="0" smtClean="0">
                <a:solidFill>
                  <a:srgbClr val="00B050"/>
                </a:solidFill>
              </a:rPr>
              <a:t> part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56" grpId="0"/>
      <p:bldP spid="68" grpId="0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7600" y="308366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44865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Shell Model calculations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135" name="Groupe 134"/>
          <p:cNvGrpSpPr/>
          <p:nvPr/>
        </p:nvGrpSpPr>
        <p:grpSpPr>
          <a:xfrm>
            <a:off x="133352" y="466725"/>
            <a:ext cx="5934074" cy="2257425"/>
            <a:chOff x="133350" y="466725"/>
            <a:chExt cx="6867525" cy="2647950"/>
          </a:xfrm>
        </p:grpSpPr>
        <p:sp>
          <p:nvSpPr>
            <p:cNvPr id="132" name="Rectangle 131"/>
            <p:cNvSpPr/>
            <p:nvPr/>
          </p:nvSpPr>
          <p:spPr>
            <a:xfrm>
              <a:off x="133350" y="466725"/>
              <a:ext cx="6867525" cy="264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4404" y="548759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endParaRPr lang="fr-FR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166689" y="523875"/>
              <a:ext cx="6672262" cy="2543175"/>
              <a:chOff x="4763" y="523875"/>
              <a:chExt cx="9158287" cy="3686175"/>
            </a:xfrm>
          </p:grpSpPr>
          <p:pic>
            <p:nvPicPr>
              <p:cNvPr id="1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76300" y="523875"/>
                <a:ext cx="72009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63" y="1457325"/>
                <a:ext cx="19145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62175" y="1995488"/>
                <a:ext cx="1104900" cy="218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71863" y="1976438"/>
                <a:ext cx="714375" cy="221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72025" y="1981200"/>
                <a:ext cx="100965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81700" y="1995488"/>
                <a:ext cx="704850" cy="2200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96138" y="2000250"/>
                <a:ext cx="111442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505825" y="2000250"/>
                <a:ext cx="63817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1" name="Groupe 15"/>
              <p:cNvGrpSpPr/>
              <p:nvPr/>
            </p:nvGrpSpPr>
            <p:grpSpPr>
              <a:xfrm>
                <a:off x="80963" y="1485900"/>
                <a:ext cx="9063037" cy="133350"/>
                <a:chOff x="80963" y="1485900"/>
                <a:chExt cx="9063037" cy="133350"/>
              </a:xfrm>
            </p:grpSpPr>
            <p:pic>
              <p:nvPicPr>
                <p:cNvPr id="129" name="Picture 1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0963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1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276475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2" name="Picture 1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63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66950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4" name="Connecteur droit 123"/>
              <p:cNvCxnSpPr/>
              <p:nvPr/>
            </p:nvCxnSpPr>
            <p:spPr>
              <a:xfrm>
                <a:off x="19050" y="2543175"/>
                <a:ext cx="914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2286000" y="2057400"/>
                <a:ext cx="685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6" name="Picture 1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33713" y="1628775"/>
                <a:ext cx="5429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43550" y="1600200"/>
                <a:ext cx="7620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1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029575" y="1624013"/>
                <a:ext cx="6667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6066769" y="4114800"/>
            <a:ext cx="3286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Ä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Excellent agreement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experiment – Shell Model 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81650" y="52387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SDPF-U-MIX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566166" y="3133724"/>
            <a:ext cx="6288953" cy="3552195"/>
            <a:chOff x="566166" y="3133724"/>
            <a:chExt cx="6288953" cy="3552195"/>
          </a:xfrm>
        </p:grpSpPr>
        <p:grpSp>
          <p:nvGrpSpPr>
            <p:cNvPr id="134" name="Groupe 133"/>
            <p:cNvGrpSpPr/>
            <p:nvPr/>
          </p:nvGrpSpPr>
          <p:grpSpPr>
            <a:xfrm>
              <a:off x="566166" y="3133724"/>
              <a:ext cx="6288953" cy="3552195"/>
              <a:chOff x="566166" y="3133724"/>
              <a:chExt cx="6288953" cy="3552195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38176" y="3133724"/>
                <a:ext cx="5353050" cy="3533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1" name="Groupe 130"/>
              <p:cNvGrpSpPr/>
              <p:nvPr/>
            </p:nvGrpSpPr>
            <p:grpSpPr>
              <a:xfrm>
                <a:off x="566166" y="3163915"/>
                <a:ext cx="6288953" cy="3522004"/>
                <a:chOff x="3557016" y="3173440"/>
                <a:chExt cx="6288953" cy="3522004"/>
              </a:xfrm>
            </p:grpSpPr>
            <p:pic>
              <p:nvPicPr>
                <p:cNvPr id="8" name="Picture 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57016" y="3681236"/>
                  <a:ext cx="2670234" cy="3014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3628716" y="4041699"/>
                  <a:ext cx="1079538" cy="1763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4392959" y="3373941"/>
                  <a:ext cx="51241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0000FF"/>
                      </a:solidFill>
                      <a:latin typeface="+mj-lt"/>
                    </a:rPr>
                    <a:t>1</a:t>
                  </a:r>
                  <a:r>
                    <a:rPr lang="en-US" sz="1400" b="1" baseline="30000" dirty="0">
                      <a:solidFill>
                        <a:srgbClr val="0000FF"/>
                      </a:solidFill>
                      <a:latin typeface="+mj-lt"/>
                    </a:rPr>
                    <a:t>+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+mj-lt"/>
                    </a:rPr>
                    <a:t>4</a:t>
                  </a:r>
                  <a:r>
                    <a:rPr lang="en-US" sz="1400" b="1" baseline="30000" dirty="0">
                      <a:solidFill>
                        <a:prstClr val="black"/>
                      </a:solidFill>
                      <a:latin typeface="+mj-lt"/>
                    </a:rPr>
                    <a:t>-</a:t>
                  </a:r>
                </a:p>
              </p:txBody>
            </p:sp>
            <p:cxnSp>
              <p:nvCxnSpPr>
                <p:cNvPr id="11" name="Connecteur droit 10"/>
                <p:cNvCxnSpPr/>
                <p:nvPr/>
              </p:nvCxnSpPr>
              <p:spPr>
                <a:xfrm>
                  <a:off x="4748061" y="5927046"/>
                  <a:ext cx="8295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ZoneTexte 11"/>
                <p:cNvSpPr txBox="1"/>
                <p:nvPr/>
              </p:nvSpPr>
              <p:spPr>
                <a:xfrm>
                  <a:off x="6088115" y="5822821"/>
                  <a:ext cx="3658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0000"/>
                      </a:solidFill>
                    </a:rPr>
                    <a:t>0</a:t>
                  </a:r>
                  <a:r>
                    <a:rPr lang="en-US" sz="1200" b="1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</a:rPr>
                    <a:t>2</a:t>
                  </a:r>
                  <a:endParaRPr lang="en-US" sz="1200" b="1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5526275" y="5816610"/>
                  <a:ext cx="6735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FF0000"/>
                      </a:solidFill>
                    </a:rPr>
                    <a:t>2713(3)</a:t>
                  </a:r>
                  <a:endParaRPr lang="fr-FR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79712" y="4009409"/>
                  <a:ext cx="618009" cy="719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847822" y="3416834"/>
                  <a:ext cx="531755" cy="2702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49000">
                      <a:schemeClr val="tx2"/>
                    </a:gs>
                    <a:gs pos="95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335112" y="3871120"/>
                  <a:ext cx="249194" cy="2745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grpSp>
              <p:nvGrpSpPr>
                <p:cNvPr id="29" name="Groupe 28"/>
                <p:cNvGrpSpPr/>
                <p:nvPr/>
              </p:nvGrpSpPr>
              <p:grpSpPr>
                <a:xfrm>
                  <a:off x="4384364" y="3592541"/>
                  <a:ext cx="205458" cy="2273275"/>
                  <a:chOff x="5843693" y="1591733"/>
                  <a:chExt cx="293511" cy="2488991"/>
                </a:xfrm>
              </p:grpSpPr>
              <p:cxnSp>
                <p:nvCxnSpPr>
                  <p:cNvPr id="26" name="Connecteur droit 25"/>
                  <p:cNvCxnSpPr/>
                  <p:nvPr/>
                </p:nvCxnSpPr>
                <p:spPr>
                  <a:xfrm rot="5400000">
                    <a:off x="4725635" y="2713742"/>
                    <a:ext cx="2244018" cy="0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/>
                  <p:cNvCxnSpPr/>
                  <p:nvPr/>
                </p:nvCxnSpPr>
                <p:spPr>
                  <a:xfrm>
                    <a:off x="5843693" y="3809790"/>
                    <a:ext cx="293511" cy="270934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Connecteur droit 29"/>
                <p:cNvCxnSpPr/>
                <p:nvPr/>
              </p:nvCxnSpPr>
              <p:spPr>
                <a:xfrm>
                  <a:off x="4396789" y="5229764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 rot="5400000">
                  <a:off x="4653639" y="5813820"/>
                  <a:ext cx="227079" cy="111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 rot="5400000">
                  <a:off x="4903691" y="6083930"/>
                  <a:ext cx="775310" cy="1112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ZoneTexte 36"/>
                <p:cNvSpPr txBox="1"/>
                <p:nvPr/>
              </p:nvSpPr>
              <p:spPr>
                <a:xfrm>
                  <a:off x="4738389" y="5661088"/>
                  <a:ext cx="5950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61(40)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4749390" y="6053105"/>
                  <a:ext cx="51648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17(7)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 rot="5400000">
                  <a:off x="4054236" y="5873428"/>
                  <a:ext cx="678639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4390790" y="6203180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ZoneTexte 46"/>
                <p:cNvSpPr txBox="1"/>
                <p:nvPr/>
              </p:nvSpPr>
              <p:spPr>
                <a:xfrm>
                  <a:off x="6800464" y="3496480"/>
                  <a:ext cx="15760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srgbClr val="0000FF"/>
                      </a:solidFill>
                    </a:rPr>
                    <a:t>0.550    1</a:t>
                  </a:r>
                  <a:r>
                    <a:rPr lang="en-US" sz="1200" b="1" baseline="30000" dirty="0" smtClean="0">
                      <a:solidFill>
                        <a:srgbClr val="0000FF"/>
                      </a:solidFill>
                    </a:rPr>
                    <a:t>+    </a:t>
                  </a:r>
                  <a:r>
                    <a:rPr lang="en-US" sz="1200" b="1" dirty="0" smtClean="0">
                      <a:solidFill>
                        <a:srgbClr val="0000FF"/>
                      </a:solidFill>
                      <a:latin typeface="Calibri" pitchFamily="34" charset="0"/>
                      <a:cs typeface="Calibri" pitchFamily="34" charset="0"/>
                    </a:rPr>
                    <a:t>92% 2p-1h</a:t>
                  </a:r>
                  <a:endParaRPr lang="en-US" sz="1200" b="1" baseline="30000" dirty="0">
                    <a:solidFill>
                      <a:srgbClr val="0000FF"/>
                    </a:solidFill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</a:rPr>
                    <a:t>             4</a:t>
                  </a:r>
                  <a:r>
                    <a:rPr lang="en-US" sz="1200" b="1" baseline="30000" dirty="0" smtClean="0">
                      <a:solidFill>
                        <a:prstClr val="black"/>
                      </a:solidFill>
                    </a:rPr>
                    <a:t>-       </a:t>
                  </a:r>
                  <a:r>
                    <a:rPr lang="en-US" sz="1200" b="1" dirty="0" smtClean="0">
                      <a:solidFill>
                        <a:prstClr val="black"/>
                      </a:solidFill>
                    </a:rPr>
                    <a:t>78% </a:t>
                  </a:r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</a:rPr>
                    <a:t>0ħ</a:t>
                  </a:r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</a:t>
                  </a:r>
                  <a:endParaRPr lang="en-US" sz="1200" b="1" baseline="300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8" name="Connecteur droit 47"/>
                <p:cNvCxnSpPr/>
                <p:nvPr/>
              </p:nvCxnSpPr>
              <p:spPr>
                <a:xfrm>
                  <a:off x="7174614" y="5983619"/>
                  <a:ext cx="8295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ZoneTexte 48"/>
                <p:cNvSpPr txBox="1"/>
                <p:nvPr/>
              </p:nvSpPr>
              <p:spPr>
                <a:xfrm>
                  <a:off x="8628969" y="5879394"/>
                  <a:ext cx="12170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 0</a:t>
                  </a:r>
                  <a:r>
                    <a:rPr lang="en-US" sz="1200" b="1" baseline="30000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r>
                    <a:rPr lang="en-US" sz="1200" b="1" baseline="-25000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2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    86% 2p-2h</a:t>
                  </a:r>
                  <a:endParaRPr lang="en-US" sz="1200" b="1" baseline="30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7952829" y="5876799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FF0000"/>
                      </a:solidFill>
                    </a:rPr>
                    <a:t>2570</a:t>
                  </a:r>
                  <a:endParaRPr lang="fr-FR" sz="12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6" name="Connecteur droit 55"/>
                <p:cNvCxnSpPr/>
                <p:nvPr/>
              </p:nvCxnSpPr>
              <p:spPr>
                <a:xfrm rot="5400000">
                  <a:off x="5788917" y="4616021"/>
                  <a:ext cx="2049533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6810918" y="5617076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6823343" y="4555060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/>
                <p:nvPr/>
              </p:nvCxnSpPr>
              <p:spPr>
                <a:xfrm rot="5400000">
                  <a:off x="7110263" y="5820661"/>
                  <a:ext cx="339182" cy="111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avec flèche 59"/>
                <p:cNvCxnSpPr/>
                <p:nvPr/>
              </p:nvCxnSpPr>
              <p:spPr>
                <a:xfrm rot="5400000">
                  <a:off x="7181127" y="6057352"/>
                  <a:ext cx="825894" cy="1112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60"/>
                <p:cNvSpPr txBox="1"/>
                <p:nvPr/>
              </p:nvSpPr>
              <p:spPr>
                <a:xfrm>
                  <a:off x="7280194" y="5659801"/>
                  <a:ext cx="3398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67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7312522" y="605181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11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65" name="Connecteur droit 64"/>
                <p:cNvCxnSpPr/>
                <p:nvPr/>
              </p:nvCxnSpPr>
              <p:spPr>
                <a:xfrm rot="5400000">
                  <a:off x="6474122" y="5872141"/>
                  <a:ext cx="678639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6817344" y="6201894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7172736" y="647015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7178162" y="564397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ZoneTexte 72"/>
                <p:cNvSpPr txBox="1"/>
                <p:nvPr/>
              </p:nvSpPr>
              <p:spPr>
                <a:xfrm>
                  <a:off x="8039506" y="5543424"/>
                  <a:ext cx="98135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3510         2</a:t>
                  </a:r>
                  <a:r>
                    <a:rPr lang="fr-FR" sz="1200" b="1" baseline="30000" dirty="0" smtClean="0"/>
                    <a:t>+</a:t>
                  </a:r>
                  <a:endParaRPr lang="fr-FR" sz="1200" b="1" baseline="30000" dirty="0"/>
                </a:p>
              </p:txBody>
            </p:sp>
            <p:cxnSp>
              <p:nvCxnSpPr>
                <p:cNvPr id="74" name="Connecteur droit 73"/>
                <p:cNvCxnSpPr/>
                <p:nvPr/>
              </p:nvCxnSpPr>
              <p:spPr>
                <a:xfrm>
                  <a:off x="7178162" y="516391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7178162" y="5237259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7178162" y="529726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ZoneTexte 76"/>
                <p:cNvSpPr txBox="1"/>
                <p:nvPr/>
              </p:nvSpPr>
              <p:spPr>
                <a:xfrm>
                  <a:off x="8046174" y="5130039"/>
                  <a:ext cx="57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~5000</a:t>
                  </a:r>
                  <a:endParaRPr lang="fr-FR" sz="1200" b="1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631426" y="4988405"/>
                  <a:ext cx="312906" cy="598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5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  <a:p>
                  <a:pPr lvl="0"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  <a:p>
                  <a:pPr lvl="0"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4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6324594" y="5968253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10%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0" name="ZoneTexte 79"/>
                <p:cNvSpPr txBox="1"/>
                <p:nvPr/>
              </p:nvSpPr>
              <p:spPr>
                <a:xfrm>
                  <a:off x="6357931" y="5421518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30%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1" name="ZoneTexte 80"/>
                <p:cNvSpPr txBox="1"/>
                <p:nvPr/>
              </p:nvSpPr>
              <p:spPr>
                <a:xfrm>
                  <a:off x="6150286" y="4510928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60%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2" name="Accolade ouvrante 81"/>
                <p:cNvSpPr/>
                <p:nvPr/>
              </p:nvSpPr>
              <p:spPr>
                <a:xfrm>
                  <a:off x="6596056" y="4070873"/>
                  <a:ext cx="133350" cy="1133475"/>
                </a:xfrm>
                <a:prstGeom prst="leftBrace">
                  <a:avLst/>
                </a:prstGeom>
                <a:noFill/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5" name="Connecteur droit 84"/>
                <p:cNvCxnSpPr/>
                <p:nvPr/>
              </p:nvCxnSpPr>
              <p:spPr>
                <a:xfrm>
                  <a:off x="6269349" y="3843751"/>
                  <a:ext cx="5384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>
                  <a:off x="6262681" y="3590386"/>
                  <a:ext cx="538488" cy="0"/>
                </a:xfrm>
                <a:prstGeom prst="line">
                  <a:avLst/>
                </a:prstGeom>
                <a:ln w="28575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ZoneTexte 87"/>
                <p:cNvSpPr txBox="1"/>
                <p:nvPr/>
              </p:nvSpPr>
              <p:spPr>
                <a:xfrm>
                  <a:off x="6224994" y="3359341"/>
                  <a:ext cx="562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3333FF"/>
                      </a:solidFill>
                    </a:rPr>
                    <a:t>30 ms</a:t>
                  </a:r>
                  <a:endParaRPr lang="fr-FR" sz="12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6231661" y="3619374"/>
                  <a:ext cx="562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59 ms</a:t>
                  </a:r>
                  <a:endParaRPr lang="fr-FR" sz="1200" b="1" dirty="0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3725678" y="3173440"/>
                  <a:ext cx="517770" cy="276999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3333FF"/>
                      </a:solidFill>
                    </a:rPr>
                    <a:t>26(1)ms</a:t>
                  </a:r>
                  <a:endParaRPr lang="fr-FR" sz="12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3725678" y="3653664"/>
                  <a:ext cx="637995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200" b="1" dirty="0" smtClean="0"/>
                    <a:t>54.4(5)ms</a:t>
                  </a:r>
                  <a:endParaRPr lang="fr-FR" sz="1200" b="1" dirty="0"/>
                </a:p>
              </p:txBody>
            </p:sp>
          </p:grpSp>
        </p:grpSp>
        <p:sp>
          <p:nvSpPr>
            <p:cNvPr id="86" name="ZoneTexte 85"/>
            <p:cNvSpPr txBox="1"/>
            <p:nvPr/>
          </p:nvSpPr>
          <p:spPr>
            <a:xfrm>
              <a:off x="5647644" y="6317544"/>
              <a:ext cx="11160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 0</a:t>
              </a:r>
              <a:r>
                <a:rPr lang="en-US" sz="1200" b="1" baseline="30000" dirty="0" smtClean="0">
                  <a:latin typeface="Calibri" pitchFamily="34" charset="0"/>
                  <a:cs typeface="Calibri" pitchFamily="34" charset="0"/>
                </a:rPr>
                <a:t>+</a:t>
              </a:r>
              <a:r>
                <a:rPr lang="en-US" sz="1200" b="1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    89% 0ħ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  <a:sym typeface="Symbol"/>
                </a:rPr>
                <a:t></a:t>
              </a:r>
              <a:endParaRPr lang="en-US" sz="1200" b="1" baseline="30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6096000" y="1038225"/>
            <a:ext cx="2990850" cy="1666875"/>
            <a:chOff x="6153150" y="1028700"/>
            <a:chExt cx="2990850" cy="1666875"/>
          </a:xfrm>
        </p:grpSpPr>
        <p:sp>
          <p:nvSpPr>
            <p:cNvPr id="104" name="Rectangle 103"/>
            <p:cNvSpPr/>
            <p:nvPr/>
          </p:nvSpPr>
          <p:spPr>
            <a:xfrm>
              <a:off x="6172200" y="1028700"/>
              <a:ext cx="2971800" cy="166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220694" y="1143000"/>
              <a:ext cx="1921616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sz="1600" dirty="0" err="1" smtClean="0"/>
                <a:t>decrease</a:t>
              </a:r>
              <a:r>
                <a:rPr lang="fr-FR" sz="1600" dirty="0" smtClean="0"/>
                <a:t> of  the 0</a:t>
              </a:r>
              <a:r>
                <a:rPr lang="fr-FR" sz="1600" baseline="30000" dirty="0" smtClean="0"/>
                <a:t>+</a:t>
              </a:r>
              <a:r>
                <a:rPr lang="fr-FR" sz="1600" baseline="-25000" dirty="0" err="1" smtClean="0"/>
                <a:t>def</a:t>
              </a:r>
              <a:endParaRPr lang="fr-FR" sz="1600" baseline="-25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153150" y="1800225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34</a:t>
              </a:r>
              <a:r>
                <a:rPr lang="fr-FR" sz="1600" dirty="0" smtClean="0"/>
                <a:t>Si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153150" y="2133600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30</a:t>
              </a:r>
              <a:r>
                <a:rPr lang="fr-FR" sz="1600" dirty="0" smtClean="0"/>
                <a:t>Mg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cxnSp>
          <p:nvCxnSpPr>
            <p:cNvPr id="96" name="Connecteur droit 95"/>
            <p:cNvCxnSpPr/>
            <p:nvPr/>
          </p:nvCxnSpPr>
          <p:spPr>
            <a:xfrm>
              <a:off x="6238875" y="1714500"/>
              <a:ext cx="2905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/>
            <p:cNvSpPr txBox="1"/>
            <p:nvPr/>
          </p:nvSpPr>
          <p:spPr>
            <a:xfrm>
              <a:off x="7543800" y="1371600"/>
              <a:ext cx="12882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Expt</a:t>
              </a:r>
              <a:r>
                <a:rPr lang="fr-FR" sz="1600" dirty="0" smtClean="0"/>
                <a:t>.         SM</a:t>
              </a:r>
              <a:endParaRPr lang="fr-FR" sz="1600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7572375" y="1800225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3767         3852</a:t>
              </a:r>
              <a:endParaRPr lang="fr-FR" sz="16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7572375" y="2133600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2846         2999</a:t>
              </a:r>
              <a:endParaRPr lang="fr-FR" sz="1600" dirty="0"/>
            </a:p>
          </p:txBody>
        </p:sp>
        <p:cxnSp>
          <p:nvCxnSpPr>
            <p:cNvPr id="102" name="Connecteur droit 101"/>
            <p:cNvCxnSpPr/>
            <p:nvPr/>
          </p:nvCxnSpPr>
          <p:spPr>
            <a:xfrm>
              <a:off x="6238875" y="1133475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6238875" y="2628900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075267" y="3965221"/>
            <a:ext cx="439208" cy="444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aseline="30000" dirty="0" smtClean="0">
                <a:solidFill>
                  <a:schemeClr val="tx1"/>
                </a:solidFill>
                <a:latin typeface="Comic Sans MS" pitchFamily="66" charset="0"/>
              </a:rPr>
              <a:t>34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</a:rPr>
              <a:t>Al</a:t>
            </a:r>
            <a:endParaRPr lang="fr-FR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e 82"/>
          <p:cNvGrpSpPr>
            <a:grpSpLocks/>
          </p:cNvGrpSpPr>
          <p:nvPr/>
        </p:nvGrpSpPr>
        <p:grpSpPr bwMode="auto">
          <a:xfrm>
            <a:off x="157744" y="536299"/>
            <a:ext cx="1920971" cy="5363976"/>
            <a:chOff x="6394450" y="1050976"/>
            <a:chExt cx="1303338" cy="3776230"/>
          </a:xfrm>
        </p:grpSpPr>
        <p:sp>
          <p:nvSpPr>
            <p:cNvPr id="75" name="Rectangle 51"/>
            <p:cNvSpPr>
              <a:spLocks noChangeArrowheads="1"/>
            </p:cNvSpPr>
            <p:nvPr/>
          </p:nvSpPr>
          <p:spPr bwMode="auto">
            <a:xfrm>
              <a:off x="6705600" y="3781425"/>
              <a:ext cx="933450" cy="8667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6394450" y="3797300"/>
              <a:ext cx="2889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6394450" y="4378325"/>
              <a:ext cx="2889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6711950" y="2597150"/>
              <a:ext cx="288925" cy="1460500"/>
              <a:chOff x="4228" y="1636"/>
              <a:chExt cx="182" cy="920"/>
            </a:xfrm>
          </p:grpSpPr>
          <p:sp>
            <p:nvSpPr>
              <p:cNvPr id="105" name="Rectangle 135"/>
              <p:cNvSpPr>
                <a:spLocks noChangeArrowheads="1"/>
              </p:cNvSpPr>
              <p:nvPr/>
            </p:nvSpPr>
            <p:spPr bwMode="auto">
              <a:xfrm>
                <a:off x="4240" y="1636"/>
                <a:ext cx="160" cy="16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" name="Rectangle 113"/>
              <p:cNvSpPr>
                <a:spLocks noChangeArrowheads="1"/>
              </p:cNvSpPr>
              <p:nvPr/>
            </p:nvSpPr>
            <p:spPr bwMode="auto">
              <a:xfrm>
                <a:off x="4228" y="2388"/>
                <a:ext cx="182" cy="16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719888" y="1420813"/>
              <a:ext cx="285750" cy="2841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>
              <a:off x="6454775" y="1409700"/>
              <a:ext cx="74136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6454775" y="1701800"/>
              <a:ext cx="74136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6454775" y="1993900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6454775" y="2286000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6454775" y="25796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>
              <a:off x="6454775" y="31638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>
              <a:off x="6454775" y="28717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6454775" y="3457575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6628125" y="1050976"/>
              <a:ext cx="476588" cy="23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D60093"/>
                  </a:solidFill>
                  <a:latin typeface="Comic Sans MS" pitchFamily="66" charset="0"/>
                </a:rPr>
                <a:t>N=20</a:t>
              </a: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6719888" y="1444305"/>
              <a:ext cx="28257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40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Ca</a:t>
              </a:r>
            </a:p>
          </p:txBody>
        </p: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6713864" y="1290644"/>
              <a:ext cx="297913" cy="3490912"/>
              <a:chOff x="9021468" y="2450"/>
              <a:chExt cx="297913" cy="1289"/>
            </a:xfrm>
          </p:grpSpPr>
          <p:sp>
            <p:nvSpPr>
              <p:cNvPr id="103" name="Line 86"/>
              <p:cNvSpPr>
                <a:spLocks noChangeShapeType="1"/>
              </p:cNvSpPr>
              <p:nvPr/>
            </p:nvSpPr>
            <p:spPr bwMode="auto">
              <a:xfrm rot="5400000">
                <a:off x="9020823" y="3095"/>
                <a:ext cx="1289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" name="Line 87"/>
              <p:cNvSpPr>
                <a:spLocks noChangeShapeType="1"/>
              </p:cNvSpPr>
              <p:nvPr/>
            </p:nvSpPr>
            <p:spPr bwMode="auto">
              <a:xfrm rot="5400000">
                <a:off x="9318736" y="3095"/>
                <a:ext cx="1289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6472722" y="37766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6472722" y="43608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6472722" y="40687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6472722" y="4654550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 rot="5400000">
              <a:off x="6720343" y="4240625"/>
              <a:ext cx="117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101"/>
            <p:cNvSpPr>
              <a:spLocks noChangeArrowheads="1"/>
            </p:cNvSpPr>
            <p:nvPr/>
          </p:nvSpPr>
          <p:spPr bwMode="auto">
            <a:xfrm>
              <a:off x="6719888" y="2005013"/>
              <a:ext cx="28257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38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Ar</a:t>
              </a:r>
            </a:p>
          </p:txBody>
        </p: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6719888" y="2575920"/>
              <a:ext cx="282575" cy="2879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36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>
              <a:off x="6726835" y="3778250"/>
              <a:ext cx="914553" cy="86677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9" name="Rectangle 104"/>
            <p:cNvSpPr>
              <a:spLocks noChangeArrowheads="1"/>
            </p:cNvSpPr>
            <p:nvPr/>
          </p:nvSpPr>
          <p:spPr bwMode="auto">
            <a:xfrm>
              <a:off x="6716713" y="4370388"/>
              <a:ext cx="2825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30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Ne</a:t>
              </a:r>
            </a:p>
          </p:txBody>
        </p:sp>
        <p:sp>
          <p:nvSpPr>
            <p:cNvPr id="100" name="Rectangle 115"/>
            <p:cNvSpPr>
              <a:spLocks noChangeArrowheads="1"/>
            </p:cNvSpPr>
            <p:nvPr/>
          </p:nvSpPr>
          <p:spPr bwMode="auto">
            <a:xfrm>
              <a:off x="6716713" y="3784600"/>
              <a:ext cx="282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32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Mg</a:t>
              </a:r>
            </a:p>
          </p:txBody>
        </p:sp>
      </p:grpSp>
      <p:sp>
        <p:nvSpPr>
          <p:cNvPr id="34" name="Rectangle 103"/>
          <p:cNvSpPr>
            <a:spLocks noChangeArrowheads="1"/>
          </p:cNvSpPr>
          <p:nvPr/>
        </p:nvSpPr>
        <p:spPr bwMode="auto">
          <a:xfrm>
            <a:off x="647531" y="3542894"/>
            <a:ext cx="421179" cy="405345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60000">
                <a:srgbClr val="FFFF00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baseline="30000" dirty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400" b="1" dirty="0">
                <a:solidFill>
                  <a:prstClr val="black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942105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Search for the 0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 state in 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40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6" name="ZoneTexte 84"/>
          <p:cNvSpPr txBox="1">
            <a:spLocks noChangeArrowheads="1"/>
          </p:cNvSpPr>
          <p:nvPr/>
        </p:nvSpPr>
        <p:spPr bwMode="auto">
          <a:xfrm>
            <a:off x="4790667" y="3709571"/>
            <a:ext cx="382188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hypothesis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the 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0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+</a:t>
            </a:r>
            <a:r>
              <a:rPr lang="en-US" sz="1600" baseline="-25000" dirty="0">
                <a:solidFill>
                  <a:srgbClr val="A50021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could be </a:t>
            </a:r>
            <a:r>
              <a:rPr lang="en-US" sz="1600" b="1" dirty="0" smtClean="0">
                <a:solidFill>
                  <a:srgbClr val="A50021"/>
                </a:solidFill>
                <a:latin typeface="Comic Sans MS" pitchFamily="66" charset="0"/>
              </a:rPr>
              <a:t>directly</a:t>
            </a: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populated </a:t>
            </a:r>
            <a:endParaRPr lang="en-US" sz="16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through the </a:t>
            </a:r>
            <a:r>
              <a:rPr lang="en-US" sz="1600" dirty="0">
                <a:solidFill>
                  <a:srgbClr val="A50021"/>
                </a:solidFill>
                <a:latin typeface="Symbol" pitchFamily="18" charset="2"/>
              </a:rPr>
              <a:t>b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-decay of a </a:t>
            </a:r>
            <a:r>
              <a:rPr lang="en-US" sz="1600" b="1" dirty="0" smtClean="0">
                <a:solidFill>
                  <a:srgbClr val="A50021"/>
                </a:solidFill>
                <a:latin typeface="Comic Sans MS" pitchFamily="66" charset="0"/>
              </a:rPr>
              <a:t>predicted</a:t>
            </a:r>
            <a:endParaRPr lang="en-US" sz="16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isomeric 1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+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 state in 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34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Al.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r="33755"/>
          <a:stretch>
            <a:fillRect/>
          </a:stretch>
        </p:blipFill>
        <p:spPr bwMode="auto">
          <a:xfrm>
            <a:off x="2255677" y="3725076"/>
            <a:ext cx="2543662" cy="277097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66" name="ZoneTexte 83"/>
          <p:cNvSpPr txBox="1">
            <a:spLocks noChangeArrowheads="1"/>
          </p:cNvSpPr>
          <p:nvPr/>
        </p:nvSpPr>
        <p:spPr bwMode="auto">
          <a:xfrm>
            <a:off x="1461019" y="771985"/>
            <a:ext cx="5564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All experiments failed in this quest…   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inelastic scattering, 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-decay of </a:t>
            </a:r>
            <a:r>
              <a:rPr lang="en-US" baseline="30000" dirty="0" smtClean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Al,…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666875" y="2724150"/>
            <a:ext cx="66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34</a:t>
            </a:r>
            <a:r>
              <a:rPr lang="fr-FR" dirty="0" smtClean="0"/>
              <a:t>Al : 4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 state 	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p(</a:t>
            </a:r>
            <a:r>
              <a:rPr lang="fr-FR" dirty="0" smtClean="0">
                <a:sym typeface="Wingdings" pitchFamily="2" charset="2"/>
              </a:rPr>
              <a:t>d</a:t>
            </a:r>
            <a:r>
              <a:rPr lang="fr-FR" baseline="-25000" dirty="0" smtClean="0">
                <a:sym typeface="Wingdings" pitchFamily="2" charset="2"/>
              </a:rPr>
              <a:t>5/2</a:t>
            </a:r>
            <a:r>
              <a:rPr lang="fr-FR" dirty="0" smtClean="0">
                <a:sym typeface="Wingdings" pitchFamily="2" charset="2"/>
              </a:rPr>
              <a:t>)</a:t>
            </a:r>
            <a:r>
              <a:rPr lang="fr-FR" baseline="30000" dirty="0" smtClean="0">
                <a:sym typeface="Wingdings" pitchFamily="2" charset="2"/>
              </a:rPr>
              <a:t>5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 2"/>
              </a:rPr>
              <a:t> </a:t>
            </a:r>
            <a:r>
              <a:rPr lang="fr-FR" dirty="0" smtClean="0"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ym typeface="Wingdings 2"/>
              </a:rPr>
              <a:t>d</a:t>
            </a:r>
            <a:r>
              <a:rPr lang="fr-FR" baseline="-25000" dirty="0" smtClean="0">
                <a:sym typeface="Wingdings 2"/>
              </a:rPr>
              <a:t>3/2</a:t>
            </a:r>
            <a:r>
              <a:rPr lang="fr-FR" dirty="0" smtClean="0">
                <a:sym typeface="Wingdings 2"/>
              </a:rPr>
              <a:t>)</a:t>
            </a:r>
            <a:r>
              <a:rPr lang="fr-FR" baseline="30000" dirty="0" smtClean="0">
                <a:sym typeface="Wingdings 2"/>
              </a:rPr>
              <a:t>+4</a:t>
            </a:r>
            <a:r>
              <a:rPr lang="fr-FR" dirty="0" smtClean="0">
                <a:sym typeface="Wingdings 2"/>
              </a:rPr>
              <a:t>(f7/2)</a:t>
            </a:r>
            <a:r>
              <a:rPr lang="fr-FR" baseline="30000" dirty="0" smtClean="0">
                <a:sym typeface="Wingdings 2"/>
              </a:rPr>
              <a:t>+1</a:t>
            </a:r>
            <a:endParaRPr lang="fr-FR" baseline="-250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47825" y="1895475"/>
            <a:ext cx="65742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rgbClr val="3333FF"/>
                </a:solidFill>
              </a:rPr>
              <a:t>34</a:t>
            </a:r>
            <a:r>
              <a:rPr lang="fr-FR" dirty="0" smtClean="0">
                <a:solidFill>
                  <a:srgbClr val="3333FF"/>
                </a:solidFill>
              </a:rPr>
              <a:t>Si : 0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baseline="-25000" dirty="0" smtClean="0">
                <a:solidFill>
                  <a:srgbClr val="3333FF"/>
                </a:solidFill>
              </a:rPr>
              <a:t>2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deformed</a:t>
            </a:r>
            <a:r>
              <a:rPr lang="fr-FR" dirty="0" smtClean="0">
                <a:solidFill>
                  <a:srgbClr val="3333FF"/>
                </a:solidFill>
              </a:rPr>
              <a:t> state 		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(d</a:t>
            </a:r>
            <a:r>
              <a:rPr lang="fr-FR" baseline="-25000" dirty="0" smtClean="0">
                <a:solidFill>
                  <a:srgbClr val="3333FF"/>
                </a:solidFill>
                <a:sym typeface="Wingdings" pitchFamily="2" charset="2"/>
              </a:rPr>
              <a:t>5/2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  <a:r>
              <a:rPr lang="fr-FR" baseline="30000" dirty="0" smtClean="0">
                <a:solidFill>
                  <a:srgbClr val="3333FF"/>
                </a:solidFill>
                <a:sym typeface="Wingdings" pitchFamily="2" charset="2"/>
              </a:rPr>
              <a:t>6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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d</a:t>
            </a:r>
            <a:r>
              <a:rPr lang="fr-FR" baseline="-25000" dirty="0" smtClean="0">
                <a:solidFill>
                  <a:srgbClr val="3333FF"/>
                </a:solidFill>
                <a:sym typeface="Wingdings 2"/>
              </a:rPr>
              <a:t>3/2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)</a:t>
            </a:r>
            <a:r>
              <a:rPr lang="fr-FR" baseline="30000" dirty="0" smtClean="0">
                <a:solidFill>
                  <a:srgbClr val="3333FF"/>
                </a:solidFill>
                <a:sym typeface="Wingdings 2"/>
              </a:rPr>
              <a:t>-2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(f7/2)</a:t>
            </a:r>
            <a:r>
              <a:rPr lang="fr-FR" baseline="30000" dirty="0" smtClean="0">
                <a:solidFill>
                  <a:srgbClr val="3333FF"/>
                </a:solidFill>
                <a:sym typeface="Wingdings 2"/>
              </a:rPr>
              <a:t>+2</a:t>
            </a:r>
            <a:endParaRPr lang="fr-FR" dirty="0" smtClean="0">
              <a:solidFill>
                <a:srgbClr val="3333FF"/>
              </a:solidFill>
            </a:endParaRPr>
          </a:p>
          <a:p>
            <a:endParaRPr lang="fr-FR" baseline="-25000" dirty="0">
              <a:solidFill>
                <a:srgbClr val="3333FF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647825" y="2295525"/>
            <a:ext cx="5913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34</a:t>
            </a:r>
            <a:r>
              <a:rPr lang="fr-FR" dirty="0" smtClean="0"/>
              <a:t>Si : 0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state 	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dirty="0" smtClean="0">
                <a:sym typeface="Wingdings" pitchFamily="2" charset="2"/>
              </a:rPr>
              <a:t>(d</a:t>
            </a:r>
            <a:r>
              <a:rPr lang="fr-FR" baseline="-25000" dirty="0" smtClean="0">
                <a:sym typeface="Wingdings" pitchFamily="2" charset="2"/>
              </a:rPr>
              <a:t>5/2</a:t>
            </a:r>
            <a:r>
              <a:rPr lang="fr-FR" dirty="0" smtClean="0">
                <a:sym typeface="Wingdings" pitchFamily="2" charset="2"/>
              </a:rPr>
              <a:t>)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 2"/>
              </a:rPr>
              <a:t> </a:t>
            </a:r>
            <a:r>
              <a:rPr lang="fr-FR" dirty="0" smtClean="0"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ym typeface="Wingdings 2"/>
              </a:rPr>
              <a:t>d</a:t>
            </a:r>
            <a:r>
              <a:rPr lang="fr-FR" baseline="-25000" dirty="0" smtClean="0">
                <a:sym typeface="Wingdings 2"/>
              </a:rPr>
              <a:t>3/2</a:t>
            </a:r>
            <a:r>
              <a:rPr lang="fr-FR" dirty="0" smtClean="0">
                <a:sym typeface="Wingdings 2"/>
              </a:rPr>
              <a:t>)</a:t>
            </a:r>
            <a:r>
              <a:rPr lang="fr-FR" baseline="30000" dirty="0" smtClean="0">
                <a:sym typeface="Wingdings 2"/>
              </a:rPr>
              <a:t>+4</a:t>
            </a:r>
            <a:endParaRPr lang="fr-FR" dirty="0" smtClean="0"/>
          </a:p>
          <a:p>
            <a:endParaRPr lang="fr-FR" baseline="-25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1666875" y="3105150"/>
            <a:ext cx="66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Al : 1</a:t>
            </a:r>
            <a:r>
              <a:rPr lang="fr-FR" baseline="30000" dirty="0" smtClean="0">
                <a:solidFill>
                  <a:srgbClr val="C00000"/>
                </a:solidFill>
              </a:rPr>
              <a:t>+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excited</a:t>
            </a:r>
            <a:r>
              <a:rPr lang="fr-FR" dirty="0" smtClean="0">
                <a:solidFill>
                  <a:srgbClr val="C00000"/>
                </a:solidFill>
              </a:rPr>
              <a:t> state </a:t>
            </a:r>
            <a:r>
              <a:rPr lang="fr-FR" sz="1600" dirty="0" smtClean="0">
                <a:solidFill>
                  <a:srgbClr val="C00000"/>
                </a:solidFill>
              </a:rPr>
              <a:t>(E~200 </a:t>
            </a:r>
            <a:r>
              <a:rPr lang="fr-FR" sz="1600" dirty="0" err="1" smtClean="0">
                <a:solidFill>
                  <a:srgbClr val="C00000"/>
                </a:solidFill>
              </a:rPr>
              <a:t>keV</a:t>
            </a:r>
            <a:r>
              <a:rPr lang="fr-FR" sz="1600" dirty="0" smtClean="0">
                <a:solidFill>
                  <a:srgbClr val="C00000"/>
                </a:solidFill>
              </a:rPr>
              <a:t>)</a:t>
            </a:r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FR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p(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d</a:t>
            </a:r>
            <a:r>
              <a:rPr lang="fr-FR" baseline="-25000" dirty="0" smtClean="0">
                <a:solidFill>
                  <a:srgbClr val="C00000"/>
                </a:solidFill>
                <a:sym typeface="Wingdings" pitchFamily="2" charset="2"/>
              </a:rPr>
              <a:t>5/2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r>
              <a:rPr lang="fr-FR" baseline="30000" dirty="0" smtClean="0">
                <a:solidFill>
                  <a:srgbClr val="C00000"/>
                </a:solidFill>
                <a:sym typeface="Wingdings" pitchFamily="2" charset="2"/>
              </a:rPr>
              <a:t>5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 </a:t>
            </a:r>
            <a:r>
              <a:rPr lang="fr-FR" dirty="0" smtClean="0">
                <a:solidFill>
                  <a:srgbClr val="C00000"/>
                </a:solidFill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d</a:t>
            </a:r>
            <a:r>
              <a:rPr lang="fr-FR" baseline="-25000" dirty="0" smtClean="0">
                <a:solidFill>
                  <a:srgbClr val="C00000"/>
                </a:solidFill>
                <a:sym typeface="Wingdings 2"/>
              </a:rPr>
              <a:t>3/2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)</a:t>
            </a:r>
            <a:r>
              <a:rPr lang="fr-FR" baseline="30000" dirty="0" smtClean="0">
                <a:solidFill>
                  <a:srgbClr val="C00000"/>
                </a:solidFill>
                <a:sym typeface="Wingdings 2"/>
              </a:rPr>
              <a:t>-1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(f7/2)</a:t>
            </a:r>
            <a:r>
              <a:rPr lang="fr-FR" baseline="30000" dirty="0" smtClean="0">
                <a:solidFill>
                  <a:srgbClr val="C00000"/>
                </a:solidFill>
                <a:sym typeface="Wingdings 2"/>
              </a:rPr>
              <a:t>+2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961445" y="5086350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omic Sans MS" pitchFamily="66" charset="0"/>
              </a:rPr>
              <a:t>Almost</a:t>
            </a:r>
            <a:r>
              <a:rPr lang="fr-FR" sz="1600" dirty="0" smtClean="0">
                <a:latin typeface="Comic Sans MS" pitchFamily="66" charset="0"/>
              </a:rPr>
              <a:t> all the </a:t>
            </a:r>
            <a:r>
              <a:rPr lang="fr-FR" sz="1600" dirty="0" err="1" smtClean="0">
                <a:latin typeface="Comic Sans MS" pitchFamily="66" charset="0"/>
              </a:rPr>
              <a:t>calculations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predict</a:t>
            </a:r>
            <a:endParaRPr lang="fr-FR" sz="1600" dirty="0" smtClean="0"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the 0</a:t>
            </a:r>
            <a:r>
              <a:rPr lang="fr-FR" sz="1600" baseline="30000" dirty="0" smtClean="0">
                <a:latin typeface="Comic Sans MS" pitchFamily="66" charset="0"/>
              </a:rPr>
              <a:t>+</a:t>
            </a:r>
            <a:r>
              <a:rPr lang="fr-FR" sz="1600" baseline="-25000" dirty="0" smtClean="0">
                <a:latin typeface="Comic Sans MS" pitchFamily="66" charset="0"/>
              </a:rPr>
              <a:t>2</a:t>
            </a:r>
            <a:r>
              <a:rPr lang="fr-FR" sz="1600" dirty="0" smtClean="0">
                <a:latin typeface="Comic Sans MS" pitchFamily="66" charset="0"/>
              </a:rPr>
              <a:t> state to </a:t>
            </a:r>
            <a:r>
              <a:rPr lang="fr-FR" sz="1600" dirty="0" err="1" smtClean="0">
                <a:latin typeface="Comic Sans MS" pitchFamily="66" charset="0"/>
              </a:rPr>
              <a:t>be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located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below</a:t>
            </a:r>
            <a:r>
              <a:rPr lang="fr-FR" sz="1600" dirty="0" smtClean="0">
                <a:latin typeface="Comic Sans MS" pitchFamily="66" charset="0"/>
              </a:rPr>
              <a:t> the 2</a:t>
            </a:r>
            <a:r>
              <a:rPr lang="fr-FR" sz="1600" baseline="30000" dirty="0" smtClean="0">
                <a:latin typeface="Comic Sans MS" pitchFamily="66" charset="0"/>
              </a:rPr>
              <a:t>+</a:t>
            </a:r>
            <a:r>
              <a:rPr lang="fr-FR" sz="1600" baseline="-25000" dirty="0" smtClean="0">
                <a:latin typeface="Comic Sans MS" pitchFamily="66" charset="0"/>
              </a:rPr>
              <a:t>1</a:t>
            </a:r>
            <a:endParaRPr lang="fr-FR" sz="1600" baseline="-250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81550" y="5695950"/>
            <a:ext cx="3959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fr-FR" sz="1600" dirty="0" err="1" smtClean="0">
                <a:latin typeface="Comic Sans MS" pitchFamily="66" charset="0"/>
              </a:rPr>
              <a:t>decay</a:t>
            </a:r>
            <a:r>
              <a:rPr lang="fr-FR" sz="1600" dirty="0" smtClean="0">
                <a:latin typeface="Comic Sans MS" pitchFamily="66" charset="0"/>
              </a:rPr>
              <a:t> by : 	</a:t>
            </a:r>
          </a:p>
          <a:p>
            <a:r>
              <a:rPr lang="fr-FR" sz="1600" dirty="0" smtClean="0">
                <a:latin typeface="Comic Sans MS" pitchFamily="66" charset="0"/>
              </a:rPr>
              <a:t>    </a:t>
            </a:r>
            <a:r>
              <a:rPr lang="fr-FR" sz="1600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fr-FR" sz="1600" dirty="0" err="1" smtClean="0">
                <a:solidFill>
                  <a:srgbClr val="C00000"/>
                </a:solidFill>
                <a:latin typeface="Comic Sans MS" pitchFamily="66" charset="0"/>
              </a:rPr>
              <a:t>internal</a:t>
            </a:r>
            <a:r>
              <a:rPr lang="fr-FR" sz="1600" dirty="0" smtClean="0">
                <a:solidFill>
                  <a:srgbClr val="C00000"/>
                </a:solidFill>
                <a:latin typeface="Comic Sans MS" pitchFamily="66" charset="0"/>
              </a:rPr>
              <a:t> pair </a:t>
            </a:r>
            <a:r>
              <a:rPr lang="fr-FR" sz="1600" dirty="0" err="1" smtClean="0">
                <a:solidFill>
                  <a:srgbClr val="C00000"/>
                </a:solidFill>
                <a:latin typeface="Comic Sans MS" pitchFamily="66" charset="0"/>
              </a:rPr>
              <a:t>creation</a:t>
            </a:r>
            <a:endParaRPr lang="fr-FR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    - </a:t>
            </a:r>
            <a:r>
              <a:rPr lang="fr-FR" sz="1600" dirty="0" err="1" smtClean="0">
                <a:latin typeface="Comic Sans MS" pitchFamily="66" charset="0"/>
              </a:rPr>
              <a:t>internal</a:t>
            </a:r>
            <a:r>
              <a:rPr lang="fr-FR" sz="1600" dirty="0" smtClean="0">
                <a:latin typeface="Comic Sans MS" pitchFamily="66" charset="0"/>
              </a:rPr>
              <a:t> conversion </a:t>
            </a:r>
            <a:r>
              <a:rPr lang="fr-FR" sz="1600" dirty="0" err="1" smtClean="0">
                <a:latin typeface="Comic Sans MS" pitchFamily="66" charset="0"/>
              </a:rPr>
              <a:t>electron</a:t>
            </a:r>
            <a:endParaRPr lang="fr-FR" sz="1600" dirty="0" smtClean="0"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       [if E</a:t>
            </a:r>
            <a:r>
              <a:rPr lang="fr-FR" sz="1600" dirty="0" smtClean="0"/>
              <a:t>(0</a:t>
            </a:r>
            <a:r>
              <a:rPr lang="fr-FR" sz="1600" baseline="30000" dirty="0" smtClean="0"/>
              <a:t>+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) </a:t>
            </a:r>
            <a:r>
              <a:rPr lang="fr-FR" sz="1600" dirty="0" smtClean="0">
                <a:latin typeface="Comic Sans MS" pitchFamily="66" charset="0"/>
              </a:rPr>
              <a:t>&lt;1022 </a:t>
            </a:r>
            <a:r>
              <a:rPr lang="fr-FR" sz="1600" dirty="0" err="1" smtClean="0">
                <a:latin typeface="Comic Sans MS" pitchFamily="66" charset="0"/>
              </a:rPr>
              <a:t>keV</a:t>
            </a:r>
            <a:r>
              <a:rPr lang="fr-FR" sz="1600" dirty="0" smtClean="0">
                <a:latin typeface="Comic Sans MS" pitchFamily="66" charset="0"/>
              </a:rPr>
              <a:t> - not </a:t>
            </a:r>
            <a:r>
              <a:rPr lang="fr-FR" sz="1600" dirty="0" err="1" smtClean="0">
                <a:latin typeface="Comic Sans MS" pitchFamily="66" charset="0"/>
              </a:rPr>
              <a:t>expected</a:t>
            </a:r>
            <a:r>
              <a:rPr lang="fr-FR" sz="1600" dirty="0" smtClean="0">
                <a:latin typeface="Comic Sans MS" pitchFamily="66" charset="0"/>
              </a:rPr>
              <a:t>]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Flèche courbée vers le bas 45"/>
          <p:cNvSpPr/>
          <p:nvPr/>
        </p:nvSpPr>
        <p:spPr>
          <a:xfrm>
            <a:off x="7024764" y="1662545"/>
            <a:ext cx="745066" cy="272693"/>
          </a:xfrm>
          <a:prstGeom prst="curvedDownArrow">
            <a:avLst>
              <a:gd name="adj1" fmla="val 25000"/>
              <a:gd name="adj2" fmla="val 74104"/>
              <a:gd name="adj3" fmla="val 25000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92856" y="1614316"/>
            <a:ext cx="58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  <a:sym typeface="Wingdings 2"/>
              </a:rPr>
              <a:t>2ħ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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4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35" y="685404"/>
            <a:ext cx="3814620" cy="513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e 48"/>
          <p:cNvGrpSpPr/>
          <p:nvPr/>
        </p:nvGrpSpPr>
        <p:grpSpPr>
          <a:xfrm>
            <a:off x="136445" y="562571"/>
            <a:ext cx="1121283" cy="338554"/>
            <a:chOff x="136445" y="562571"/>
            <a:chExt cx="1121283" cy="338554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136445" y="699052"/>
              <a:ext cx="7642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914364" y="562571"/>
              <a:ext cx="3433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en-US" sz="1600" baseline="30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5" name="Connecteur droit 34"/>
          <p:cNvCxnSpPr/>
          <p:nvPr/>
        </p:nvCxnSpPr>
        <p:spPr>
          <a:xfrm>
            <a:off x="1435257" y="4495404"/>
            <a:ext cx="118508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045704" y="4317979"/>
            <a:ext cx="4587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63806" y="1285905"/>
            <a:ext cx="1542197" cy="300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</a:t>
            </a:r>
            <a:endParaRPr lang="en-US" sz="280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963330" y="426312"/>
            <a:ext cx="533190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Experiment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production </a:t>
            </a:r>
            <a:r>
              <a:rPr lang="en-US" sz="1600" dirty="0">
                <a:latin typeface="Comic Sans MS" pitchFamily="66" charset="0"/>
              </a:rPr>
              <a:t>the </a:t>
            </a:r>
            <a:r>
              <a:rPr lang="en-US" sz="1600" baseline="30000" dirty="0">
                <a:latin typeface="Comic Sans MS" pitchFamily="66" charset="0"/>
              </a:rPr>
              <a:t>34</a:t>
            </a:r>
            <a:r>
              <a:rPr lang="en-US" sz="1600" dirty="0">
                <a:latin typeface="Comic Sans MS" pitchFamily="66" charset="0"/>
              </a:rPr>
              <a:t>Al in the "predicted" isomeric 1</a:t>
            </a:r>
            <a:r>
              <a:rPr lang="en-US" sz="1600" baseline="30000" dirty="0" smtClean="0">
                <a:latin typeface="Comic Sans MS" pitchFamily="66" charset="0"/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 projectile fragmentation @ GANIL/LISE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Comic Sans MS" pitchFamily="66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- implantation in a </a:t>
            </a:r>
            <a:r>
              <a:rPr lang="en-US" sz="1600" dirty="0" err="1" smtClean="0">
                <a:latin typeface="Comic Sans MS" pitchFamily="66" charset="0"/>
                <a:sym typeface="Wingdings" pitchFamily="2" charset="2"/>
              </a:rPr>
              <a:t>Kp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 foil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412517" y="3889613"/>
            <a:ext cx="5586496" cy="3016012"/>
            <a:chOff x="3684901" y="3889613"/>
            <a:chExt cx="5586496" cy="3016012"/>
          </a:xfrm>
        </p:grpSpPr>
        <p:grpSp>
          <p:nvGrpSpPr>
            <p:cNvPr id="4" name="Group 33"/>
            <p:cNvGrpSpPr>
              <a:grpSpLocks noChangeAspect="1"/>
            </p:cNvGrpSpPr>
            <p:nvPr/>
          </p:nvGrpSpPr>
          <p:grpSpPr bwMode="auto">
            <a:xfrm>
              <a:off x="3684901" y="3889613"/>
              <a:ext cx="5458966" cy="2930145"/>
              <a:chOff x="-1010465" y="1628800"/>
              <a:chExt cx="8022898" cy="4339280"/>
            </a:xfrm>
          </p:grpSpPr>
          <p:pic>
            <p:nvPicPr>
              <p:cNvPr id="15" name="Picture 5" descr="new_complete_setup_with_small_clov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684584" y="1628800"/>
                <a:ext cx="7697017" cy="4214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-1010465" y="3417470"/>
                <a:ext cx="5366441" cy="1523698"/>
                <a:chOff x="292544" y="1384764"/>
                <a:chExt cx="5366441" cy="1523698"/>
              </a:xfrm>
            </p:grpSpPr>
            <p:cxnSp>
              <p:nvCxnSpPr>
                <p:cNvPr id="22" name="Straight Connector 34"/>
                <p:cNvCxnSpPr/>
                <p:nvPr/>
              </p:nvCxnSpPr>
              <p:spPr>
                <a:xfrm rot="120000" flipV="1">
                  <a:off x="292544" y="2571744"/>
                  <a:ext cx="1064746" cy="336718"/>
                </a:xfrm>
                <a:prstGeom prst="line">
                  <a:avLst/>
                </a:prstGeom>
                <a:ln w="419100" cap="rnd">
                  <a:solidFill>
                    <a:schemeClr val="bg1">
                      <a:lumMod val="50000"/>
                      <a:alpha val="7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36"/>
                <p:cNvCxnSpPr/>
                <p:nvPr/>
              </p:nvCxnSpPr>
              <p:spPr>
                <a:xfrm rot="120000" flipV="1">
                  <a:off x="1594044" y="2319552"/>
                  <a:ext cx="712614" cy="224142"/>
                </a:xfrm>
                <a:prstGeom prst="line">
                  <a:avLst/>
                </a:prstGeom>
                <a:ln w="482600" cap="rnd">
                  <a:solidFill>
                    <a:schemeClr val="bg1">
                      <a:lumMod val="50000"/>
                      <a:alpha val="80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40"/>
                <p:cNvCxnSpPr/>
                <p:nvPr/>
              </p:nvCxnSpPr>
              <p:spPr>
                <a:xfrm rot="120000" flipV="1">
                  <a:off x="2616174" y="2105819"/>
                  <a:ext cx="468000" cy="144000"/>
                </a:xfrm>
                <a:prstGeom prst="line">
                  <a:avLst/>
                </a:prstGeom>
                <a:ln w="508000" cap="rnd">
                  <a:solidFill>
                    <a:schemeClr val="bg1">
                      <a:lumMod val="50000"/>
                      <a:alpha val="8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41"/>
                <p:cNvCxnSpPr/>
                <p:nvPr/>
              </p:nvCxnSpPr>
              <p:spPr>
                <a:xfrm rot="120000" flipV="1">
                  <a:off x="3796990" y="1797240"/>
                  <a:ext cx="432000" cy="129600"/>
                </a:xfrm>
                <a:prstGeom prst="line">
                  <a:avLst/>
                </a:prstGeom>
                <a:ln w="558800" cap="rnd">
                  <a:solidFill>
                    <a:schemeClr val="bg1">
                      <a:lumMod val="50000"/>
                      <a:alpha val="8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42"/>
                <p:cNvCxnSpPr/>
                <p:nvPr/>
              </p:nvCxnSpPr>
              <p:spPr>
                <a:xfrm rot="120000" flipV="1">
                  <a:off x="4722985" y="1384764"/>
                  <a:ext cx="936000" cy="288000"/>
                </a:xfrm>
                <a:prstGeom prst="line">
                  <a:avLst/>
                </a:prstGeom>
                <a:ln w="508000" cap="rnd">
                  <a:solidFill>
                    <a:schemeClr val="bg1">
                      <a:lumMod val="50000"/>
                      <a:alpha val="7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-429800" y="4538016"/>
                <a:ext cx="4553882" cy="1430064"/>
                <a:chOff x="1071538" y="2928934"/>
                <a:chExt cx="4553882" cy="1430064"/>
              </a:xfrm>
            </p:grpSpPr>
            <p:sp>
              <p:nvSpPr>
                <p:cNvPr id="1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1538" y="3857630"/>
                  <a:ext cx="1140143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E1D6</a:t>
                  </a:r>
                </a:p>
              </p:txBody>
            </p:sp>
            <p:sp>
              <p:nvSpPr>
                <p:cNvPr id="1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43316"/>
                  <a:ext cx="1099654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E2XY</a:t>
                  </a:r>
                </a:p>
              </p:txBody>
            </p:sp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143240" y="3304762"/>
                  <a:ext cx="1756181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Edeg1&amp;2</a:t>
                  </a:r>
                </a:p>
              </p:txBody>
            </p:sp>
            <p:sp>
              <p:nvSpPr>
                <p:cNvPr id="2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286248" y="2928934"/>
                  <a:ext cx="1339172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Erot1</a:t>
                  </a:r>
                </a:p>
              </p:txBody>
            </p:sp>
          </p:grpSp>
        </p:grpSp>
        <p:sp>
          <p:nvSpPr>
            <p:cNvPr id="27" name="ZoneTexte 26"/>
            <p:cNvSpPr txBox="1"/>
            <p:nvPr/>
          </p:nvSpPr>
          <p:spPr>
            <a:xfrm>
              <a:off x="5497607" y="6567071"/>
              <a:ext cx="3773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50021"/>
                  </a:solidFill>
                  <a:latin typeface="Comic Sans MS" pitchFamily="66" charset="0"/>
                </a:rPr>
                <a:t>GANIL/LISE3 Experiment, </a:t>
              </a:r>
              <a:r>
                <a:rPr lang="en-US" sz="1600" dirty="0">
                  <a:solidFill>
                    <a:srgbClr val="A50021"/>
                  </a:solidFill>
                  <a:latin typeface="Comic Sans MS" pitchFamily="66" charset="0"/>
                </a:rPr>
                <a:t>may 2010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476378" y="4493130"/>
            <a:ext cx="981076" cy="780196"/>
            <a:chOff x="1920313" y="4493130"/>
            <a:chExt cx="655101" cy="780196"/>
          </a:xfrm>
        </p:grpSpPr>
        <p:cxnSp>
          <p:nvCxnSpPr>
            <p:cNvPr id="43" name="Connecteur droit avec flèche 42"/>
            <p:cNvCxnSpPr/>
            <p:nvPr/>
          </p:nvCxnSpPr>
          <p:spPr>
            <a:xfrm rot="16200000" flipH="1">
              <a:off x="2020406" y="4718317"/>
              <a:ext cx="780196" cy="3298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5400000">
              <a:off x="1695126" y="4718317"/>
              <a:ext cx="780196" cy="3298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90099" y="5003779"/>
              <a:ext cx="3949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B050"/>
                  </a:solidFill>
                  <a:latin typeface="Comic Sans MS" pitchFamily="66" charset="0"/>
                </a:rPr>
                <a:t>e+   e-</a:t>
              </a:r>
              <a:endParaRPr lang="en-US" sz="1600" baseline="300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424335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the experiment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8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8" name="Rectangle 47"/>
          <p:cNvSpPr/>
          <p:nvPr/>
        </p:nvSpPr>
        <p:spPr>
          <a:xfrm>
            <a:off x="967831" y="839800"/>
            <a:ext cx="18274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en-US" sz="1600" baseline="3000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en-US" sz="1600" baseline="30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826481" y="712698"/>
            <a:ext cx="551910" cy="3725839"/>
            <a:chOff x="826481" y="712698"/>
            <a:chExt cx="551910" cy="3725839"/>
          </a:xfrm>
        </p:grpSpPr>
        <p:cxnSp>
          <p:nvCxnSpPr>
            <p:cNvPr id="42" name="Connecteur droit avec flèche 41"/>
            <p:cNvCxnSpPr/>
            <p:nvPr/>
          </p:nvCxnSpPr>
          <p:spPr>
            <a:xfrm rot="16200000" flipH="1">
              <a:off x="-566415" y="2493731"/>
              <a:ext cx="3725839" cy="16377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26481" y="2397668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Symbol" pitchFamily="18" charset="2"/>
                </a:rPr>
                <a:t>b</a:t>
              </a:r>
              <a:endParaRPr lang="fr-FR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980262" y="2878302"/>
            <a:ext cx="537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measurement of the gamma-rays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2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Ge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clovers (EXOGAM)</a:t>
            </a:r>
            <a:endParaRPr lang="en-US" sz="1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2365019" y="4120444"/>
            <a:ext cx="163692" cy="1298223"/>
            <a:chOff x="2365019" y="4120444"/>
            <a:chExt cx="163692" cy="1298223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2528711" y="4120444"/>
              <a:ext cx="0" cy="3499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365019" y="4137376"/>
              <a:ext cx="0" cy="128129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2638425" y="1781175"/>
            <a:ext cx="8858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963330" y="2020836"/>
            <a:ext cx="5966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trigger on the </a:t>
            </a:r>
            <a:r>
              <a:rPr lang="en-US" sz="16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-decay from the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gs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and the isomer and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 measurement of the energy of both e</a:t>
            </a:r>
            <a:r>
              <a:rPr lang="en-US" sz="1600" baseline="30000" dirty="0" smtClean="0">
                <a:solidFill>
                  <a:srgbClr val="00B050"/>
                </a:solidFill>
                <a:latin typeface="Comic Sans MS" pitchFamily="66" charset="0"/>
              </a:rPr>
              <a:t>+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and e</a:t>
            </a:r>
            <a:r>
              <a:rPr lang="en-US" sz="1600" baseline="30000" dirty="0" smtClean="0">
                <a:solidFill>
                  <a:srgbClr val="00B050"/>
                </a:solidFill>
                <a:latin typeface="Comic Sans MS" pitchFamily="66" charset="0"/>
              </a:rPr>
              <a:t>-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in coincidence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 4 Si-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SiLi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 telescopes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80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82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83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84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6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" name="Rectangle 80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9" name="Connecteur droit 78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55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72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6" y="2658020"/>
            <a:ext cx="4309699" cy="40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5851452" y="353901"/>
            <a:ext cx="192088" cy="1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b="1" i="1" dirty="0">
                <a:solidFill>
                  <a:prstClr val="black"/>
                </a:solidFill>
              </a:rPr>
              <a:t>4</a:t>
            </a:r>
            <a:r>
              <a:rPr lang="en-US" sz="1050" b="1" i="1" baseline="30000" dirty="0">
                <a:solidFill>
                  <a:prstClr val="black"/>
                </a:solidFill>
                <a:sym typeface="Symbol"/>
              </a:rPr>
              <a:t></a:t>
            </a:r>
            <a:endParaRPr lang="en-US" sz="1050" b="1" i="1" baseline="30000" dirty="0">
              <a:solidFill>
                <a:prstClr val="black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5204437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887766" y="44064"/>
            <a:ext cx="3433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74690" y="4247009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E</a:t>
            </a:r>
            <a:r>
              <a:rPr lang="fr-FR" sz="1600" baseline="-25000" dirty="0">
                <a:solidFill>
                  <a:prstClr val="black"/>
                </a:solidFill>
                <a:latin typeface="Comic Sans MS" pitchFamily="66" charset="0"/>
              </a:rPr>
              <a:t>e1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+E</a:t>
            </a:r>
            <a:r>
              <a:rPr lang="fr-FR" sz="1600" baseline="-25000" dirty="0">
                <a:solidFill>
                  <a:prstClr val="black"/>
                </a:solidFill>
                <a:latin typeface="Comic Sans MS" pitchFamily="66" charset="0"/>
              </a:rPr>
              <a:t>e2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 = </a:t>
            </a:r>
            <a:r>
              <a:rPr lang="fr-FR" sz="1600" dirty="0" err="1">
                <a:solidFill>
                  <a:prstClr val="black"/>
                </a:solidFill>
                <a:latin typeface="Comic Sans MS" pitchFamily="66" charset="0"/>
              </a:rPr>
              <a:t>cst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 = 1697(3) </a:t>
            </a:r>
            <a:r>
              <a:rPr lang="fr-FR" sz="1600" dirty="0" err="1">
                <a:solidFill>
                  <a:prstClr val="black"/>
                </a:solidFill>
                <a:latin typeface="Comic Sans MS" pitchFamily="66" charset="0"/>
              </a:rPr>
              <a:t>keV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E(0</a:t>
            </a:r>
            <a:r>
              <a:rPr lang="fr-FR" sz="16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1697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</a:t>
            </a:r>
            <a:r>
              <a:rPr lang="fr-FR" sz="16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endParaRPr lang="fr-FR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Forme libre 59"/>
          <p:cNvSpPr/>
          <p:nvPr/>
        </p:nvSpPr>
        <p:spPr>
          <a:xfrm rot="12804345">
            <a:off x="560261" y="428523"/>
            <a:ext cx="1035857" cy="2804418"/>
          </a:xfrm>
          <a:custGeom>
            <a:avLst/>
            <a:gdLst>
              <a:gd name="connsiteX0" fmla="*/ 0 w 1483057"/>
              <a:gd name="connsiteY0" fmla="*/ 4053385 h 4135272"/>
              <a:gd name="connsiteX1" fmla="*/ 1009935 w 1483057"/>
              <a:gd name="connsiteY1" fmla="*/ 4026090 h 4135272"/>
              <a:gd name="connsiteX2" fmla="*/ 1323833 w 1483057"/>
              <a:gd name="connsiteY2" fmla="*/ 3398293 h 4135272"/>
              <a:gd name="connsiteX3" fmla="*/ 1337481 w 1483057"/>
              <a:gd name="connsiteY3" fmla="*/ 1705970 h 4135272"/>
              <a:gd name="connsiteX4" fmla="*/ 450377 w 1483057"/>
              <a:gd name="connsiteY4" fmla="*/ 0 h 4135272"/>
              <a:gd name="connsiteX0" fmla="*/ 0 w 1483057"/>
              <a:gd name="connsiteY0" fmla="*/ 4053385 h 4121624"/>
              <a:gd name="connsiteX1" fmla="*/ 1105469 w 1483057"/>
              <a:gd name="connsiteY1" fmla="*/ 4012442 h 4121624"/>
              <a:gd name="connsiteX2" fmla="*/ 1323833 w 1483057"/>
              <a:gd name="connsiteY2" fmla="*/ 3398293 h 4121624"/>
              <a:gd name="connsiteX3" fmla="*/ 1337481 w 1483057"/>
              <a:gd name="connsiteY3" fmla="*/ 1705970 h 4121624"/>
              <a:gd name="connsiteX4" fmla="*/ 450377 w 1483057"/>
              <a:gd name="connsiteY4" fmla="*/ 0 h 4121624"/>
              <a:gd name="connsiteX0" fmla="*/ 0 w 1469409"/>
              <a:gd name="connsiteY0" fmla="*/ 4053385 h 4171666"/>
              <a:gd name="connsiteX1" fmla="*/ 1105469 w 1469409"/>
              <a:gd name="connsiteY1" fmla="*/ 4012442 h 4171666"/>
              <a:gd name="connsiteX2" fmla="*/ 1241946 w 1469409"/>
              <a:gd name="connsiteY2" fmla="*/ 3098042 h 4171666"/>
              <a:gd name="connsiteX3" fmla="*/ 1337481 w 1469409"/>
              <a:gd name="connsiteY3" fmla="*/ 1705970 h 4171666"/>
              <a:gd name="connsiteX4" fmla="*/ 450377 w 1469409"/>
              <a:gd name="connsiteY4" fmla="*/ 0 h 4171666"/>
              <a:gd name="connsiteX0" fmla="*/ 0 w 1312460"/>
              <a:gd name="connsiteY0" fmla="*/ 4053385 h 4171666"/>
              <a:gd name="connsiteX1" fmla="*/ 1105469 w 1312460"/>
              <a:gd name="connsiteY1" fmla="*/ 4012442 h 4171666"/>
              <a:gd name="connsiteX2" fmla="*/ 1241946 w 1312460"/>
              <a:gd name="connsiteY2" fmla="*/ 3098042 h 4171666"/>
              <a:gd name="connsiteX3" fmla="*/ 1078174 w 1312460"/>
              <a:gd name="connsiteY3" fmla="*/ 1282890 h 4171666"/>
              <a:gd name="connsiteX4" fmla="*/ 450377 w 1312460"/>
              <a:gd name="connsiteY4" fmla="*/ 0 h 4171666"/>
              <a:gd name="connsiteX0" fmla="*/ 0 w 1319284"/>
              <a:gd name="connsiteY0" fmla="*/ 4053385 h 4171666"/>
              <a:gd name="connsiteX1" fmla="*/ 1105469 w 1319284"/>
              <a:gd name="connsiteY1" fmla="*/ 4012442 h 4171666"/>
              <a:gd name="connsiteX2" fmla="*/ 1282890 w 1319284"/>
              <a:gd name="connsiteY2" fmla="*/ 3098042 h 4171666"/>
              <a:gd name="connsiteX3" fmla="*/ 1078174 w 1319284"/>
              <a:gd name="connsiteY3" fmla="*/ 1282890 h 4171666"/>
              <a:gd name="connsiteX4" fmla="*/ 450377 w 1319284"/>
              <a:gd name="connsiteY4" fmla="*/ 0 h 4171666"/>
              <a:gd name="connsiteX0" fmla="*/ 0 w 1301087"/>
              <a:gd name="connsiteY0" fmla="*/ 4053385 h 4117075"/>
              <a:gd name="connsiteX1" fmla="*/ 968991 w 1301087"/>
              <a:gd name="connsiteY1" fmla="*/ 3957851 h 4117075"/>
              <a:gd name="connsiteX2" fmla="*/ 1282890 w 1301087"/>
              <a:gd name="connsiteY2" fmla="*/ 3098042 h 4117075"/>
              <a:gd name="connsiteX3" fmla="*/ 1078174 w 1301087"/>
              <a:gd name="connsiteY3" fmla="*/ 1282890 h 4117075"/>
              <a:gd name="connsiteX4" fmla="*/ 450377 w 1301087"/>
              <a:gd name="connsiteY4" fmla="*/ 0 h 4117075"/>
              <a:gd name="connsiteX0" fmla="*/ 483478 w 1856047"/>
              <a:gd name="connsiteY0" fmla="*/ 3853143 h 3916833"/>
              <a:gd name="connsiteX1" fmla="*/ 1452469 w 1856047"/>
              <a:gd name="connsiteY1" fmla="*/ 3757609 h 3916833"/>
              <a:gd name="connsiteX2" fmla="*/ 1766368 w 1856047"/>
              <a:gd name="connsiteY2" fmla="*/ 2897800 h 3916833"/>
              <a:gd name="connsiteX3" fmla="*/ 1561652 w 1856047"/>
              <a:gd name="connsiteY3" fmla="*/ 1082648 h 3916833"/>
              <a:gd name="connsiteX4" fmla="*/ 0 w 1856047"/>
              <a:gd name="connsiteY4" fmla="*/ 0 h 3916833"/>
              <a:gd name="connsiteX0" fmla="*/ 483478 w 1776604"/>
              <a:gd name="connsiteY0" fmla="*/ 3853143 h 4022088"/>
              <a:gd name="connsiteX1" fmla="*/ 1452469 w 1776604"/>
              <a:gd name="connsiteY1" fmla="*/ 3757609 h 4022088"/>
              <a:gd name="connsiteX2" fmla="*/ 1289713 w 1776604"/>
              <a:gd name="connsiteY2" fmla="*/ 2266268 h 4022088"/>
              <a:gd name="connsiteX3" fmla="*/ 1561652 w 1776604"/>
              <a:gd name="connsiteY3" fmla="*/ 1082648 h 4022088"/>
              <a:gd name="connsiteX4" fmla="*/ 0 w 1776604"/>
              <a:gd name="connsiteY4" fmla="*/ 0 h 4022088"/>
              <a:gd name="connsiteX0" fmla="*/ 483478 w 1776604"/>
              <a:gd name="connsiteY0" fmla="*/ 3853143 h 3894085"/>
              <a:gd name="connsiteX1" fmla="*/ 1053635 w 1776604"/>
              <a:gd name="connsiteY1" fmla="*/ 3541965 h 3894085"/>
              <a:gd name="connsiteX2" fmla="*/ 1289713 w 1776604"/>
              <a:gd name="connsiteY2" fmla="*/ 2266268 h 3894085"/>
              <a:gd name="connsiteX3" fmla="*/ 1561652 w 1776604"/>
              <a:gd name="connsiteY3" fmla="*/ 1082648 h 3894085"/>
              <a:gd name="connsiteX4" fmla="*/ 0 w 1776604"/>
              <a:gd name="connsiteY4" fmla="*/ 0 h 3894085"/>
              <a:gd name="connsiteX0" fmla="*/ 483478 w 1320154"/>
              <a:gd name="connsiteY0" fmla="*/ 3853143 h 3894087"/>
              <a:gd name="connsiteX1" fmla="*/ 1053635 w 1320154"/>
              <a:gd name="connsiteY1" fmla="*/ 3541965 h 3894087"/>
              <a:gd name="connsiteX2" fmla="*/ 1289713 w 1320154"/>
              <a:gd name="connsiteY2" fmla="*/ 2266268 h 3894087"/>
              <a:gd name="connsiteX3" fmla="*/ 870988 w 1320154"/>
              <a:gd name="connsiteY3" fmla="*/ 1190469 h 3894087"/>
              <a:gd name="connsiteX4" fmla="*/ 0 w 1320154"/>
              <a:gd name="connsiteY4" fmla="*/ 0 h 3894087"/>
              <a:gd name="connsiteX0" fmla="*/ 483478 w 1203422"/>
              <a:gd name="connsiteY0" fmla="*/ 3853143 h 3894085"/>
              <a:gd name="connsiteX1" fmla="*/ 1053635 w 1203422"/>
              <a:gd name="connsiteY1" fmla="*/ 3541965 h 3894085"/>
              <a:gd name="connsiteX2" fmla="*/ 1172981 w 1203422"/>
              <a:gd name="connsiteY2" fmla="*/ 2250865 h 3894085"/>
              <a:gd name="connsiteX3" fmla="*/ 870988 w 1203422"/>
              <a:gd name="connsiteY3" fmla="*/ 1190469 h 3894085"/>
              <a:gd name="connsiteX4" fmla="*/ 0 w 1203422"/>
              <a:gd name="connsiteY4" fmla="*/ 0 h 3894085"/>
              <a:gd name="connsiteX0" fmla="*/ 678032 w 1397976"/>
              <a:gd name="connsiteY0" fmla="*/ 3945562 h 3986506"/>
              <a:gd name="connsiteX1" fmla="*/ 1248189 w 1397976"/>
              <a:gd name="connsiteY1" fmla="*/ 3634384 h 3986506"/>
              <a:gd name="connsiteX2" fmla="*/ 1367535 w 1397976"/>
              <a:gd name="connsiteY2" fmla="*/ 2343284 h 3986506"/>
              <a:gd name="connsiteX3" fmla="*/ 1065542 w 1397976"/>
              <a:gd name="connsiteY3" fmla="*/ 1282888 h 3986506"/>
              <a:gd name="connsiteX4" fmla="*/ 0 w 1397976"/>
              <a:gd name="connsiteY4" fmla="*/ 0 h 3986506"/>
              <a:gd name="connsiteX0" fmla="*/ 678032 w 1397976"/>
              <a:gd name="connsiteY0" fmla="*/ 3945562 h 3986504"/>
              <a:gd name="connsiteX1" fmla="*/ 1248189 w 1397976"/>
              <a:gd name="connsiteY1" fmla="*/ 3634384 h 3986504"/>
              <a:gd name="connsiteX2" fmla="*/ 1367535 w 1397976"/>
              <a:gd name="connsiteY2" fmla="*/ 2343284 h 3986504"/>
              <a:gd name="connsiteX3" fmla="*/ 1065542 w 1397976"/>
              <a:gd name="connsiteY3" fmla="*/ 1282888 h 3986504"/>
              <a:gd name="connsiteX4" fmla="*/ 0 w 1397976"/>
              <a:gd name="connsiteY4" fmla="*/ 0 h 3986504"/>
              <a:gd name="connsiteX0" fmla="*/ 678032 w 1407704"/>
              <a:gd name="connsiteY0" fmla="*/ 3945562 h 4070865"/>
              <a:gd name="connsiteX1" fmla="*/ 1248189 w 1407704"/>
              <a:gd name="connsiteY1" fmla="*/ 3634384 h 4070865"/>
              <a:gd name="connsiteX2" fmla="*/ 1377263 w 1407704"/>
              <a:gd name="connsiteY2" fmla="*/ 1326671 h 4070865"/>
              <a:gd name="connsiteX3" fmla="*/ 1065542 w 1407704"/>
              <a:gd name="connsiteY3" fmla="*/ 1282888 h 4070865"/>
              <a:gd name="connsiteX4" fmla="*/ 0 w 1407704"/>
              <a:gd name="connsiteY4" fmla="*/ 0 h 4070865"/>
              <a:gd name="connsiteX0" fmla="*/ 678032 w 1406083"/>
              <a:gd name="connsiteY0" fmla="*/ 4208461 h 4333766"/>
              <a:gd name="connsiteX1" fmla="*/ 1248189 w 1406083"/>
              <a:gd name="connsiteY1" fmla="*/ 3897283 h 4333766"/>
              <a:gd name="connsiteX2" fmla="*/ 1377263 w 1406083"/>
              <a:gd name="connsiteY2" fmla="*/ 1589570 h 4333766"/>
              <a:gd name="connsiteX3" fmla="*/ 1075269 w 1406083"/>
              <a:gd name="connsiteY3" fmla="*/ 221112 h 4333766"/>
              <a:gd name="connsiteX4" fmla="*/ 0 w 1406083"/>
              <a:gd name="connsiteY4" fmla="*/ 262899 h 4333766"/>
              <a:gd name="connsiteX0" fmla="*/ 678032 w 1406083"/>
              <a:gd name="connsiteY0" fmla="*/ 4271582 h 4396885"/>
              <a:gd name="connsiteX1" fmla="*/ 1248189 w 1406083"/>
              <a:gd name="connsiteY1" fmla="*/ 3960404 h 4396885"/>
              <a:gd name="connsiteX2" fmla="*/ 1377263 w 1406083"/>
              <a:gd name="connsiteY2" fmla="*/ 1652691 h 4396885"/>
              <a:gd name="connsiteX3" fmla="*/ 1075269 w 1406083"/>
              <a:gd name="connsiteY3" fmla="*/ 284233 h 4396885"/>
              <a:gd name="connsiteX4" fmla="*/ 447910 w 1406083"/>
              <a:gd name="connsiteY4" fmla="*/ 6964 h 4396885"/>
              <a:gd name="connsiteX5" fmla="*/ 0 w 1406083"/>
              <a:gd name="connsiteY5" fmla="*/ 326020 h 4396885"/>
              <a:gd name="connsiteX0" fmla="*/ 678032 w 1406083"/>
              <a:gd name="connsiteY0" fmla="*/ 4303127 h 4428432"/>
              <a:gd name="connsiteX1" fmla="*/ 1248189 w 1406083"/>
              <a:gd name="connsiteY1" fmla="*/ 3991949 h 4428432"/>
              <a:gd name="connsiteX2" fmla="*/ 1377263 w 1406083"/>
              <a:gd name="connsiteY2" fmla="*/ 1684236 h 4428432"/>
              <a:gd name="connsiteX3" fmla="*/ 1075269 w 1406083"/>
              <a:gd name="connsiteY3" fmla="*/ 315778 h 4428432"/>
              <a:gd name="connsiteX4" fmla="*/ 447910 w 1406083"/>
              <a:gd name="connsiteY4" fmla="*/ 38509 h 4428432"/>
              <a:gd name="connsiteX5" fmla="*/ 136625 w 1406083"/>
              <a:gd name="connsiteY5" fmla="*/ 84720 h 4428432"/>
              <a:gd name="connsiteX6" fmla="*/ 0 w 1406083"/>
              <a:gd name="connsiteY6" fmla="*/ 357565 h 4428432"/>
              <a:gd name="connsiteX0" fmla="*/ 678032 w 1406083"/>
              <a:gd name="connsiteY0" fmla="*/ 4303129 h 4428432"/>
              <a:gd name="connsiteX1" fmla="*/ 1248189 w 1406083"/>
              <a:gd name="connsiteY1" fmla="*/ 3991951 h 4428432"/>
              <a:gd name="connsiteX2" fmla="*/ 1377263 w 1406083"/>
              <a:gd name="connsiteY2" fmla="*/ 1684238 h 4428432"/>
              <a:gd name="connsiteX3" fmla="*/ 1075269 w 1406083"/>
              <a:gd name="connsiteY3" fmla="*/ 315780 h 4428432"/>
              <a:gd name="connsiteX4" fmla="*/ 447910 w 1406083"/>
              <a:gd name="connsiteY4" fmla="*/ 38511 h 4428432"/>
              <a:gd name="connsiteX5" fmla="*/ 136625 w 1406083"/>
              <a:gd name="connsiteY5" fmla="*/ 84722 h 4428432"/>
              <a:gd name="connsiteX6" fmla="*/ 0 w 1406083"/>
              <a:gd name="connsiteY6" fmla="*/ 357567 h 4428432"/>
              <a:gd name="connsiteX0" fmla="*/ 678032 w 1483904"/>
              <a:gd name="connsiteY0" fmla="*/ 4303127 h 4430999"/>
              <a:gd name="connsiteX1" fmla="*/ 1248189 w 1483904"/>
              <a:gd name="connsiteY1" fmla="*/ 3991949 h 4430999"/>
              <a:gd name="connsiteX2" fmla="*/ 1455084 w 1483904"/>
              <a:gd name="connsiteY2" fmla="*/ 1668834 h 4430999"/>
              <a:gd name="connsiteX3" fmla="*/ 1075269 w 1483904"/>
              <a:gd name="connsiteY3" fmla="*/ 315778 h 4430999"/>
              <a:gd name="connsiteX4" fmla="*/ 447910 w 1483904"/>
              <a:gd name="connsiteY4" fmla="*/ 38509 h 4430999"/>
              <a:gd name="connsiteX5" fmla="*/ 136625 w 1483904"/>
              <a:gd name="connsiteY5" fmla="*/ 84720 h 4430999"/>
              <a:gd name="connsiteX6" fmla="*/ 0 w 1483904"/>
              <a:gd name="connsiteY6" fmla="*/ 357565 h 4430999"/>
              <a:gd name="connsiteX0" fmla="*/ 678032 w 1523613"/>
              <a:gd name="connsiteY0" fmla="*/ 4303129 h 4344071"/>
              <a:gd name="connsiteX1" fmla="*/ 1394104 w 1523613"/>
              <a:gd name="connsiteY1" fmla="*/ 3730097 h 4344071"/>
              <a:gd name="connsiteX2" fmla="*/ 1455084 w 1523613"/>
              <a:gd name="connsiteY2" fmla="*/ 1668836 h 4344071"/>
              <a:gd name="connsiteX3" fmla="*/ 1075269 w 1523613"/>
              <a:gd name="connsiteY3" fmla="*/ 315780 h 4344071"/>
              <a:gd name="connsiteX4" fmla="*/ 447910 w 1523613"/>
              <a:gd name="connsiteY4" fmla="*/ 38511 h 4344071"/>
              <a:gd name="connsiteX5" fmla="*/ 136625 w 1523613"/>
              <a:gd name="connsiteY5" fmla="*/ 84722 h 4344071"/>
              <a:gd name="connsiteX6" fmla="*/ 0 w 1523613"/>
              <a:gd name="connsiteY6" fmla="*/ 357567 h 4344071"/>
              <a:gd name="connsiteX0" fmla="*/ 678032 w 1737762"/>
              <a:gd name="connsiteY0" fmla="*/ 4303127 h 4344071"/>
              <a:gd name="connsiteX1" fmla="*/ 1608253 w 1737762"/>
              <a:gd name="connsiteY1" fmla="*/ 3605568 h 4344071"/>
              <a:gd name="connsiteX2" fmla="*/ 1455084 w 1737762"/>
              <a:gd name="connsiteY2" fmla="*/ 1668834 h 4344071"/>
              <a:gd name="connsiteX3" fmla="*/ 1075269 w 1737762"/>
              <a:gd name="connsiteY3" fmla="*/ 315778 h 4344071"/>
              <a:gd name="connsiteX4" fmla="*/ 447910 w 1737762"/>
              <a:gd name="connsiteY4" fmla="*/ 38509 h 4344071"/>
              <a:gd name="connsiteX5" fmla="*/ 136625 w 1737762"/>
              <a:gd name="connsiteY5" fmla="*/ 84720 h 4344071"/>
              <a:gd name="connsiteX6" fmla="*/ 0 w 1737762"/>
              <a:gd name="connsiteY6" fmla="*/ 357565 h 4344071"/>
              <a:gd name="connsiteX0" fmla="*/ 678032 w 1916754"/>
              <a:gd name="connsiteY0" fmla="*/ 4303129 h 4344071"/>
              <a:gd name="connsiteX1" fmla="*/ 1608253 w 1916754"/>
              <a:gd name="connsiteY1" fmla="*/ 3605570 h 4344071"/>
              <a:gd name="connsiteX2" fmla="*/ 1827923 w 1916754"/>
              <a:gd name="connsiteY2" fmla="*/ 1775030 h 4344071"/>
              <a:gd name="connsiteX3" fmla="*/ 1075269 w 1916754"/>
              <a:gd name="connsiteY3" fmla="*/ 315780 h 4344071"/>
              <a:gd name="connsiteX4" fmla="*/ 447910 w 1916754"/>
              <a:gd name="connsiteY4" fmla="*/ 38511 h 4344071"/>
              <a:gd name="connsiteX5" fmla="*/ 136625 w 1916754"/>
              <a:gd name="connsiteY5" fmla="*/ 84722 h 4344071"/>
              <a:gd name="connsiteX6" fmla="*/ 0 w 1916754"/>
              <a:gd name="connsiteY6" fmla="*/ 357567 h 4344071"/>
              <a:gd name="connsiteX0" fmla="*/ 678032 w 1866176"/>
              <a:gd name="connsiteY0" fmla="*/ 4349419 h 4390363"/>
              <a:gd name="connsiteX1" fmla="*/ 1608253 w 1866176"/>
              <a:gd name="connsiteY1" fmla="*/ 3651860 h 4390363"/>
              <a:gd name="connsiteX2" fmla="*/ 1827923 w 1866176"/>
              <a:gd name="connsiteY2" fmla="*/ 1821320 h 4390363"/>
              <a:gd name="connsiteX3" fmla="*/ 1378734 w 1866176"/>
              <a:gd name="connsiteY3" fmla="*/ 639825 h 4390363"/>
              <a:gd name="connsiteX4" fmla="*/ 447910 w 1866176"/>
              <a:gd name="connsiteY4" fmla="*/ 84801 h 4390363"/>
              <a:gd name="connsiteX5" fmla="*/ 136625 w 1866176"/>
              <a:gd name="connsiteY5" fmla="*/ 131012 h 4390363"/>
              <a:gd name="connsiteX6" fmla="*/ 0 w 1866176"/>
              <a:gd name="connsiteY6" fmla="*/ 403857 h 4390363"/>
              <a:gd name="connsiteX0" fmla="*/ 678032 w 1866176"/>
              <a:gd name="connsiteY0" fmla="*/ 4303946 h 4344888"/>
              <a:gd name="connsiteX1" fmla="*/ 1608253 w 1866176"/>
              <a:gd name="connsiteY1" fmla="*/ 3606387 h 4344888"/>
              <a:gd name="connsiteX2" fmla="*/ 1827923 w 1866176"/>
              <a:gd name="connsiteY2" fmla="*/ 1775847 h 4344888"/>
              <a:gd name="connsiteX3" fmla="*/ 1378734 w 1866176"/>
              <a:gd name="connsiteY3" fmla="*/ 594352 h 4344888"/>
              <a:gd name="connsiteX4" fmla="*/ 447910 w 1866176"/>
              <a:gd name="connsiteY4" fmla="*/ 39328 h 4344888"/>
              <a:gd name="connsiteX5" fmla="*/ 0 w 1866176"/>
              <a:gd name="connsiteY5" fmla="*/ 358384 h 4344888"/>
              <a:gd name="connsiteX0" fmla="*/ 678032 w 1866176"/>
              <a:gd name="connsiteY0" fmla="*/ 3945837 h 3986781"/>
              <a:gd name="connsiteX1" fmla="*/ 1608253 w 1866176"/>
              <a:gd name="connsiteY1" fmla="*/ 3248278 h 3986781"/>
              <a:gd name="connsiteX2" fmla="*/ 1827923 w 1866176"/>
              <a:gd name="connsiteY2" fmla="*/ 1417738 h 3986781"/>
              <a:gd name="connsiteX3" fmla="*/ 1378734 w 1866176"/>
              <a:gd name="connsiteY3" fmla="*/ 236243 h 3986781"/>
              <a:gd name="connsiteX4" fmla="*/ 0 w 1866176"/>
              <a:gd name="connsiteY4" fmla="*/ 275 h 3986781"/>
              <a:gd name="connsiteX0" fmla="*/ 0 w 1188144"/>
              <a:gd name="connsiteY0" fmla="*/ 4057180 h 4098123"/>
              <a:gd name="connsiteX1" fmla="*/ 930221 w 1188144"/>
              <a:gd name="connsiteY1" fmla="*/ 3359621 h 4098123"/>
              <a:gd name="connsiteX2" fmla="*/ 1149891 w 1188144"/>
              <a:gd name="connsiteY2" fmla="*/ 1529081 h 4098123"/>
              <a:gd name="connsiteX3" fmla="*/ 700702 w 1188144"/>
              <a:gd name="connsiteY3" fmla="*/ 347586 h 4098123"/>
              <a:gd name="connsiteX4" fmla="*/ 449079 w 1188144"/>
              <a:gd name="connsiteY4" fmla="*/ 0 h 4098123"/>
              <a:gd name="connsiteX0" fmla="*/ 0 w 1163531"/>
              <a:gd name="connsiteY0" fmla="*/ 4057180 h 4098123"/>
              <a:gd name="connsiteX1" fmla="*/ 930221 w 1163531"/>
              <a:gd name="connsiteY1" fmla="*/ 3359621 h 4098123"/>
              <a:gd name="connsiteX2" fmla="*/ 1149891 w 1163531"/>
              <a:gd name="connsiteY2" fmla="*/ 1529081 h 4098123"/>
              <a:gd name="connsiteX3" fmla="*/ 1012059 w 1163531"/>
              <a:gd name="connsiteY3" fmla="*/ 418875 h 4098123"/>
              <a:gd name="connsiteX4" fmla="*/ 449079 w 1163531"/>
              <a:gd name="connsiteY4" fmla="*/ 0 h 4098123"/>
              <a:gd name="connsiteX0" fmla="*/ 0 w 1163531"/>
              <a:gd name="connsiteY0" fmla="*/ 4146803 h 4187746"/>
              <a:gd name="connsiteX1" fmla="*/ 930221 w 1163531"/>
              <a:gd name="connsiteY1" fmla="*/ 3449244 h 4187746"/>
              <a:gd name="connsiteX2" fmla="*/ 1149891 w 1163531"/>
              <a:gd name="connsiteY2" fmla="*/ 1618704 h 4187746"/>
              <a:gd name="connsiteX3" fmla="*/ 1012059 w 1163531"/>
              <a:gd name="connsiteY3" fmla="*/ 508498 h 4187746"/>
              <a:gd name="connsiteX4" fmla="*/ 724710 w 1163531"/>
              <a:gd name="connsiteY4" fmla="*/ 0 h 4187746"/>
              <a:gd name="connsiteX0" fmla="*/ 0 w 1163531"/>
              <a:gd name="connsiteY0" fmla="*/ 4146803 h 4187746"/>
              <a:gd name="connsiteX1" fmla="*/ 930221 w 1163531"/>
              <a:gd name="connsiteY1" fmla="*/ 3449244 h 4187746"/>
              <a:gd name="connsiteX2" fmla="*/ 1149891 w 1163531"/>
              <a:gd name="connsiteY2" fmla="*/ 1618704 h 4187746"/>
              <a:gd name="connsiteX3" fmla="*/ 1012059 w 1163531"/>
              <a:gd name="connsiteY3" fmla="*/ 508498 h 4187746"/>
              <a:gd name="connsiteX4" fmla="*/ 724710 w 1163531"/>
              <a:gd name="connsiteY4" fmla="*/ 0 h 4187746"/>
              <a:gd name="connsiteX0" fmla="*/ 0 w 1236966"/>
              <a:gd name="connsiteY0" fmla="*/ 4146803 h 4187746"/>
              <a:gd name="connsiteX1" fmla="*/ 930221 w 1236966"/>
              <a:gd name="connsiteY1" fmla="*/ 3449244 h 4187746"/>
              <a:gd name="connsiteX2" fmla="*/ 1149891 w 1236966"/>
              <a:gd name="connsiteY2" fmla="*/ 1618704 h 4187746"/>
              <a:gd name="connsiteX3" fmla="*/ 1166102 w 1236966"/>
              <a:gd name="connsiteY3" fmla="*/ 1066185 h 4187746"/>
              <a:gd name="connsiteX4" fmla="*/ 724710 w 1236966"/>
              <a:gd name="connsiteY4" fmla="*/ 0 h 4187746"/>
              <a:gd name="connsiteX0" fmla="*/ 0 w 1353451"/>
              <a:gd name="connsiteY0" fmla="*/ 4146803 h 4187746"/>
              <a:gd name="connsiteX1" fmla="*/ 930221 w 1353451"/>
              <a:gd name="connsiteY1" fmla="*/ 3449244 h 4187746"/>
              <a:gd name="connsiteX2" fmla="*/ 1314138 w 1353451"/>
              <a:gd name="connsiteY2" fmla="*/ 2388735 h 4187746"/>
              <a:gd name="connsiteX3" fmla="*/ 1166102 w 1353451"/>
              <a:gd name="connsiteY3" fmla="*/ 1066185 h 4187746"/>
              <a:gd name="connsiteX4" fmla="*/ 724710 w 1353451"/>
              <a:gd name="connsiteY4" fmla="*/ 0 h 41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451" h="4187746">
                <a:moveTo>
                  <a:pt x="0" y="4146803"/>
                </a:moveTo>
                <a:cubicBezTo>
                  <a:pt x="394648" y="4187746"/>
                  <a:pt x="711198" y="3742255"/>
                  <a:pt x="930221" y="3449244"/>
                </a:cubicBezTo>
                <a:cubicBezTo>
                  <a:pt x="1149244" y="3156233"/>
                  <a:pt x="1274825" y="2785911"/>
                  <a:pt x="1314138" y="2388735"/>
                </a:cubicBezTo>
                <a:cubicBezTo>
                  <a:pt x="1353451" y="1991559"/>
                  <a:pt x="1264340" y="1464307"/>
                  <a:pt x="1166102" y="1066185"/>
                </a:cubicBezTo>
                <a:cubicBezTo>
                  <a:pt x="1067864" y="668063"/>
                  <a:pt x="927720" y="335340"/>
                  <a:pt x="724710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1/3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374" y="2714017"/>
            <a:ext cx="953311" cy="1945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Straight Connector 8"/>
          <p:cNvCxnSpPr/>
          <p:nvPr/>
        </p:nvCxnSpPr>
        <p:spPr bwMode="auto">
          <a:xfrm>
            <a:off x="6357938" y="2818566"/>
            <a:ext cx="973137" cy="149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7150803" y="2755753"/>
            <a:ext cx="928687" cy="11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2719(3)   0</a:t>
            </a:r>
            <a:r>
              <a:rPr lang="en-US" sz="1400" b="1" i="1" baseline="-25000" dirty="0">
                <a:solidFill>
                  <a:srgbClr val="FF0000"/>
                </a:solidFill>
              </a:rPr>
              <a:t>2</a:t>
            </a:r>
            <a:r>
              <a:rPr lang="en-US" sz="1400" b="1" i="1" baseline="30000" dirty="0">
                <a:solidFill>
                  <a:srgbClr val="FF0000"/>
                </a:solidFill>
                <a:sym typeface="Symbol"/>
              </a:rPr>
              <a:t>+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10"/>
          <p:cNvCxnSpPr/>
          <p:nvPr/>
        </p:nvCxnSpPr>
        <p:spPr bwMode="auto">
          <a:xfrm rot="5400000">
            <a:off x="6250132" y="3156468"/>
            <a:ext cx="675988" cy="3175"/>
          </a:xfrm>
          <a:prstGeom prst="straightConnector1">
            <a:avLst/>
          </a:prstGeom>
          <a:ln w="25400">
            <a:noFill/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178944" y="281143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5831799" y="232012"/>
            <a:ext cx="549546" cy="255982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6219941" y="2810245"/>
            <a:ext cx="326774" cy="526343"/>
            <a:chOff x="5869744" y="5407530"/>
            <a:chExt cx="655101" cy="780196"/>
          </a:xfrm>
        </p:grpSpPr>
        <p:cxnSp>
          <p:nvCxnSpPr>
            <p:cNvPr id="56" name="Connecteur droit avec flèche 55"/>
            <p:cNvCxnSpPr/>
            <p:nvPr/>
          </p:nvCxnSpPr>
          <p:spPr>
            <a:xfrm rot="16200000" flipH="1">
              <a:off x="596983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rot="5400000">
              <a:off x="564455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ZoneTexte 62"/>
          <p:cNvSpPr txBox="1"/>
          <p:nvPr/>
        </p:nvSpPr>
        <p:spPr>
          <a:xfrm>
            <a:off x="6099246" y="277238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e</a:t>
            </a:r>
            <a:r>
              <a:rPr lang="fr-FR" sz="1400" baseline="30000" dirty="0" smtClean="0">
                <a:solidFill>
                  <a:srgbClr val="00B050"/>
                </a:solidFill>
              </a:rPr>
              <a:t>+</a:t>
            </a:r>
            <a:r>
              <a:rPr lang="fr-FR" sz="1400" dirty="0" smtClean="0">
                <a:solidFill>
                  <a:srgbClr val="00B050"/>
                </a:solidFill>
              </a:rPr>
              <a:t>    e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988999" y="104734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02120" y="5143054"/>
            <a:ext cx="2294264" cy="42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1/2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(0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19.4(7)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ns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4952569" y="5660898"/>
            <a:ext cx="3070225" cy="8620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3346F7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600" i="1" dirty="0">
                <a:solidFill>
                  <a:srgbClr val="3346F7"/>
                </a:solidFill>
                <a:latin typeface="Comic Sans MS" pitchFamily="66" charset="0"/>
                <a:cs typeface="Arial" charset="0"/>
              </a:rPr>
              <a:t>Electric monopole strength: </a:t>
            </a:r>
          </a:p>
          <a:p>
            <a:pPr algn="ctr"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ρ</a:t>
            </a:r>
            <a:r>
              <a:rPr lang="en-US" sz="1600" baseline="40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(E0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)=(13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±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0.9)x10</a:t>
            </a:r>
            <a:r>
              <a:rPr lang="en-US" sz="1600" baseline="440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-3 </a:t>
            </a:r>
            <a:endParaRPr lang="en-US" sz="1600" baseline="440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800" b="1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03140" y="2720504"/>
            <a:ext cx="697149" cy="178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8009762" y="2650947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846" y="4526007"/>
            <a:ext cx="4269607" cy="267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259133" y="4742394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+ 1022 =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2719(3)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619651" y="2724379"/>
            <a:ext cx="1463351" cy="143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577224" y="2723335"/>
            <a:ext cx="1609422" cy="14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courbée vers la droite 37"/>
          <p:cNvSpPr/>
          <p:nvPr/>
        </p:nvSpPr>
        <p:spPr>
          <a:xfrm rot="189127">
            <a:off x="763390" y="3713118"/>
            <a:ext cx="275700" cy="1437760"/>
          </a:xfrm>
          <a:prstGeom prst="curvedRightArrow">
            <a:avLst>
              <a:gd name="adj1" fmla="val 15310"/>
              <a:gd name="adj2" fmla="val 503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62" name="Forme libre 61"/>
          <p:cNvSpPr/>
          <p:nvPr/>
        </p:nvSpPr>
        <p:spPr>
          <a:xfrm rot="10580796">
            <a:off x="1875121" y="1598529"/>
            <a:ext cx="602818" cy="2562801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785249 w 2668641"/>
              <a:gd name="connsiteY0" fmla="*/ 2961564 h 3065911"/>
              <a:gd name="connsiteX1" fmla="*/ 15920 w 2668641"/>
              <a:gd name="connsiteY1" fmla="*/ 2847547 h 3065911"/>
              <a:gd name="connsiteX2" fmla="*/ 880784 w 2668641"/>
              <a:gd name="connsiteY2" fmla="*/ 1651379 h 3065911"/>
              <a:gd name="connsiteX3" fmla="*/ 2668641 w 2668641"/>
              <a:gd name="connsiteY3" fmla="*/ 0 h 3065911"/>
              <a:gd name="connsiteX0" fmla="*/ 348596 w 2231988"/>
              <a:gd name="connsiteY0" fmla="*/ 2961564 h 2961564"/>
              <a:gd name="connsiteX1" fmla="*/ 15924 w 2231988"/>
              <a:gd name="connsiteY1" fmla="*/ 2319396 h 2961564"/>
              <a:gd name="connsiteX2" fmla="*/ 444131 w 2231988"/>
              <a:gd name="connsiteY2" fmla="*/ 1651379 h 2961564"/>
              <a:gd name="connsiteX3" fmla="*/ 2231988 w 2231988"/>
              <a:gd name="connsiteY3" fmla="*/ 0 h 2961564"/>
              <a:gd name="connsiteX0" fmla="*/ 769988 w 2653380"/>
              <a:gd name="connsiteY0" fmla="*/ 2961564 h 2961564"/>
              <a:gd name="connsiteX1" fmla="*/ 55446 w 2653380"/>
              <a:gd name="connsiteY1" fmla="*/ 2806901 h 2961564"/>
              <a:gd name="connsiteX2" fmla="*/ 437316 w 2653380"/>
              <a:gd name="connsiteY2" fmla="*/ 2319396 h 2961564"/>
              <a:gd name="connsiteX3" fmla="*/ 865523 w 2653380"/>
              <a:gd name="connsiteY3" fmla="*/ 1651379 h 2961564"/>
              <a:gd name="connsiteX4" fmla="*/ 2653380 w 2653380"/>
              <a:gd name="connsiteY4" fmla="*/ 0 h 2961564"/>
              <a:gd name="connsiteX0" fmla="*/ 348596 w 2231988"/>
              <a:gd name="connsiteY0" fmla="*/ 2961564 h 2961564"/>
              <a:gd name="connsiteX1" fmla="*/ 15924 w 2231988"/>
              <a:gd name="connsiteY1" fmla="*/ 2319396 h 2961564"/>
              <a:gd name="connsiteX2" fmla="*/ 444131 w 2231988"/>
              <a:gd name="connsiteY2" fmla="*/ 1651379 h 2961564"/>
              <a:gd name="connsiteX3" fmla="*/ 2231988 w 2231988"/>
              <a:gd name="connsiteY3" fmla="*/ 0 h 2961564"/>
              <a:gd name="connsiteX0" fmla="*/ 69307 w 2712872"/>
              <a:gd name="connsiteY0" fmla="*/ 2909722 h 2909721"/>
              <a:gd name="connsiteX1" fmla="*/ 496808 w 2712872"/>
              <a:gd name="connsiteY1" fmla="*/ 2319396 h 2909721"/>
              <a:gd name="connsiteX2" fmla="*/ 925015 w 2712872"/>
              <a:gd name="connsiteY2" fmla="*/ 1651379 h 2909721"/>
              <a:gd name="connsiteX3" fmla="*/ 2712872 w 2712872"/>
              <a:gd name="connsiteY3" fmla="*/ 0 h 2909721"/>
              <a:gd name="connsiteX0" fmla="*/ 1 w 2643566"/>
              <a:gd name="connsiteY0" fmla="*/ 2909722 h 2909722"/>
              <a:gd name="connsiteX1" fmla="*/ 427502 w 2643566"/>
              <a:gd name="connsiteY1" fmla="*/ 2319396 h 2909722"/>
              <a:gd name="connsiteX2" fmla="*/ 855709 w 2643566"/>
              <a:gd name="connsiteY2" fmla="*/ 1651379 h 2909722"/>
              <a:gd name="connsiteX3" fmla="*/ 2643566 w 2643566"/>
              <a:gd name="connsiteY3" fmla="*/ 0 h 2909722"/>
              <a:gd name="connsiteX0" fmla="*/ 1 w 2643566"/>
              <a:gd name="connsiteY0" fmla="*/ 2909722 h 2909722"/>
              <a:gd name="connsiteX1" fmla="*/ 855709 w 2643566"/>
              <a:gd name="connsiteY1" fmla="*/ 1651379 h 2909722"/>
              <a:gd name="connsiteX2" fmla="*/ 2643566 w 2643566"/>
              <a:gd name="connsiteY2" fmla="*/ 0 h 290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3566" h="2909722">
                <a:moveTo>
                  <a:pt x="1" y="2909722"/>
                </a:moveTo>
                <a:cubicBezTo>
                  <a:pt x="178273" y="2647567"/>
                  <a:pt x="415115" y="2136333"/>
                  <a:pt x="855709" y="1651379"/>
                </a:cubicBezTo>
                <a:cubicBezTo>
                  <a:pt x="1225053" y="1264813"/>
                  <a:pt x="1906587" y="578892"/>
                  <a:pt x="2643566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52" grpId="0"/>
      <p:bldP spid="65" grpId="0"/>
      <p:bldP spid="66" grpId="0" animBg="1"/>
      <p:bldP spid="68" grpId="0" animBg="1"/>
      <p:bldP spid="67" grpId="0"/>
      <p:bldP spid="69" grpId="1" animBg="1"/>
      <p:bldP spid="44" grpId="0"/>
      <p:bldP spid="51" grpId="0" animBg="1"/>
      <p:bldP spid="54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47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5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49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ctangle 49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6" name="Rectangle 45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4" name="Connecteur droit 43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78038" y="44064"/>
            <a:ext cx="3433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 smtClean="0">
                <a:solidFill>
                  <a:srgbClr val="0000FF"/>
                </a:solidFill>
                <a:latin typeface="Comic Sans MS" pitchFamily="66" charset="0"/>
              </a:rPr>
              <a:t>+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30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33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2/3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6145898" y="38912"/>
            <a:ext cx="1373586" cy="307777"/>
            <a:chOff x="4871571" y="4771577"/>
            <a:chExt cx="1373586" cy="307777"/>
          </a:xfrm>
        </p:grpSpPr>
        <p:sp>
          <p:nvSpPr>
            <p:cNvPr id="48" name="Rectangle 47"/>
            <p:cNvSpPr/>
            <p:nvPr/>
          </p:nvSpPr>
          <p:spPr>
            <a:xfrm>
              <a:off x="4912468" y="4815191"/>
              <a:ext cx="1332689" cy="243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1571" y="4771577"/>
              <a:ext cx="11384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  <a:latin typeface="Comic Sans MS" pitchFamily="66" charset="0"/>
                </a:rPr>
                <a:t>26 (1) msec</a:t>
              </a:r>
              <a:endParaRPr lang="fr-FR" dirty="0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787941" y="2733473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Beta </a:t>
            </a:r>
            <a:r>
              <a:rPr lang="fr-FR" dirty="0" err="1" smtClean="0"/>
              <a:t>decay</a:t>
            </a:r>
            <a:r>
              <a:rPr lang="fr-FR" dirty="0" smtClean="0"/>
              <a:t>  time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aseline="30000" dirty="0" smtClean="0"/>
              <a:t>34</a:t>
            </a:r>
            <a:r>
              <a:rPr lang="fr-FR" dirty="0" smtClean="0"/>
              <a:t>Al :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5574"/>
            <a:ext cx="4767263" cy="368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e 56"/>
          <p:cNvGrpSpPr/>
          <p:nvPr/>
        </p:nvGrpSpPr>
        <p:grpSpPr>
          <a:xfrm>
            <a:off x="6219941" y="2810245"/>
            <a:ext cx="326774" cy="526343"/>
            <a:chOff x="5869744" y="5407530"/>
            <a:chExt cx="655101" cy="780196"/>
          </a:xfrm>
        </p:grpSpPr>
        <p:cxnSp>
          <p:nvCxnSpPr>
            <p:cNvPr id="58" name="Connecteur droit avec flèche 57"/>
            <p:cNvCxnSpPr/>
            <p:nvPr/>
          </p:nvCxnSpPr>
          <p:spPr>
            <a:xfrm rot="16200000" flipH="1">
              <a:off x="596983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rot="5400000">
              <a:off x="564455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ZoneTexte 59"/>
          <p:cNvSpPr txBox="1"/>
          <p:nvPr/>
        </p:nvSpPr>
        <p:spPr>
          <a:xfrm>
            <a:off x="6099246" y="277238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e</a:t>
            </a:r>
            <a:r>
              <a:rPr lang="fr-FR" sz="1400" baseline="30000" dirty="0" smtClean="0">
                <a:solidFill>
                  <a:srgbClr val="00B050"/>
                </a:solidFill>
              </a:rPr>
              <a:t>+</a:t>
            </a:r>
            <a:r>
              <a:rPr lang="fr-FR" sz="1400" dirty="0" smtClean="0">
                <a:solidFill>
                  <a:srgbClr val="00B050"/>
                </a:solidFill>
              </a:rPr>
              <a:t>    e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6819089" y="2324911"/>
            <a:ext cx="9728" cy="27237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6132927" y="337226"/>
            <a:ext cx="1373586" cy="307777"/>
            <a:chOff x="4871571" y="4771577"/>
            <a:chExt cx="1373586" cy="307777"/>
          </a:xfrm>
        </p:grpSpPr>
        <p:sp>
          <p:nvSpPr>
            <p:cNvPr id="75" name="Rectangle 74"/>
            <p:cNvSpPr/>
            <p:nvPr/>
          </p:nvSpPr>
          <p:spPr>
            <a:xfrm>
              <a:off x="4912468" y="4815191"/>
              <a:ext cx="1332689" cy="243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71571" y="4771577"/>
              <a:ext cx="1321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  <a:latin typeface="Comic Sans MS" pitchFamily="66" charset="0"/>
                </a:rPr>
                <a:t>54.4 (5) msec</a:t>
              </a:r>
              <a:endParaRPr lang="fr-FR" dirty="0"/>
            </a:p>
          </p:txBody>
        </p:sp>
      </p:grpSp>
      <p:cxnSp>
        <p:nvCxnSpPr>
          <p:cNvPr id="53" name="Connecteur droit avec flèche 52"/>
          <p:cNvCxnSpPr/>
          <p:nvPr/>
        </p:nvCxnSpPr>
        <p:spPr>
          <a:xfrm>
            <a:off x="5856264" y="342900"/>
            <a:ext cx="363561" cy="16478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988999" y="1047343"/>
            <a:ext cx="31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96076" y="2066925"/>
            <a:ext cx="247650" cy="5810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105526" y="2714625"/>
            <a:ext cx="600074" cy="790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52475" y="3248025"/>
            <a:ext cx="36957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 rot="16200000" flipH="1">
            <a:off x="3678816" y="979057"/>
            <a:ext cx="1602827" cy="4450740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109182 w 1992574"/>
              <a:gd name="connsiteY0" fmla="*/ 2961564 h 2961564"/>
              <a:gd name="connsiteX1" fmla="*/ 507048 w 1992574"/>
              <a:gd name="connsiteY1" fmla="*/ 1561674 h 2961564"/>
              <a:gd name="connsiteX2" fmla="*/ 1992574 w 1992574"/>
              <a:gd name="connsiteY2" fmla="*/ 0 h 2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4" h="2961564">
                <a:moveTo>
                  <a:pt x="109182" y="2961564"/>
                </a:moveTo>
                <a:cubicBezTo>
                  <a:pt x="0" y="2553268"/>
                  <a:pt x="193149" y="2055268"/>
                  <a:pt x="507048" y="1561674"/>
                </a:cubicBezTo>
                <a:cubicBezTo>
                  <a:pt x="820947" y="1068080"/>
                  <a:pt x="1255595" y="578892"/>
                  <a:pt x="1992574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73" name="Forme libre 72"/>
          <p:cNvSpPr/>
          <p:nvPr/>
        </p:nvSpPr>
        <p:spPr>
          <a:xfrm rot="16200000" flipH="1">
            <a:off x="3343111" y="1843299"/>
            <a:ext cx="1602827" cy="3922001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109182 w 1992574"/>
              <a:gd name="connsiteY0" fmla="*/ 2961564 h 2961564"/>
              <a:gd name="connsiteX1" fmla="*/ 507048 w 1992574"/>
              <a:gd name="connsiteY1" fmla="*/ 1561674 h 2961564"/>
              <a:gd name="connsiteX2" fmla="*/ 1992574 w 1992574"/>
              <a:gd name="connsiteY2" fmla="*/ 0 h 2961564"/>
              <a:gd name="connsiteX0" fmla="*/ 109182 w 1992574"/>
              <a:gd name="connsiteY0" fmla="*/ 2961564 h 2961564"/>
              <a:gd name="connsiteX1" fmla="*/ 567514 w 1992574"/>
              <a:gd name="connsiteY1" fmla="*/ 1596802 h 2961564"/>
              <a:gd name="connsiteX2" fmla="*/ 1992574 w 1992574"/>
              <a:gd name="connsiteY2" fmla="*/ 0 h 2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4" h="2961564">
                <a:moveTo>
                  <a:pt x="109182" y="2961564"/>
                </a:moveTo>
                <a:cubicBezTo>
                  <a:pt x="0" y="2553268"/>
                  <a:pt x="253615" y="2090396"/>
                  <a:pt x="567514" y="1596802"/>
                </a:cubicBezTo>
                <a:cubicBezTo>
                  <a:pt x="881413" y="1103208"/>
                  <a:pt x="1255595" y="578892"/>
                  <a:pt x="1992574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052" y="3518576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54.4 (5) msec</a:t>
            </a:r>
            <a:endParaRPr lang="fr-FR" sz="1400" dirty="0"/>
          </a:p>
        </p:txBody>
      </p:sp>
      <p:sp>
        <p:nvSpPr>
          <p:cNvPr id="68" name="Rectangle 67"/>
          <p:cNvSpPr/>
          <p:nvPr/>
        </p:nvSpPr>
        <p:spPr>
          <a:xfrm>
            <a:off x="1297673" y="4620437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26 (1) msec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66" name="Rectangle 65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5" grpId="0" animBg="1"/>
      <p:bldP spid="72" grpId="0" animBg="1"/>
      <p:bldP spid="73" grpId="0" animBg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55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58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60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61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62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4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9" name="Rectangle 58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6" name="Connecteur droit 55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66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68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97494" y="44064"/>
            <a:ext cx="14350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26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1)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msec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3/3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072749" y="4031690"/>
            <a:ext cx="41200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B(E2:2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baseline="-25000" dirty="0" smtClean="0">
                <a:solidFill>
                  <a:srgbClr val="FF0000"/>
                </a:solidFill>
              </a:rPr>
              <a:t>1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FF0000"/>
                </a:solidFill>
              </a:rPr>
              <a:t>0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baseline="-2500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)  </a:t>
            </a:r>
            <a:r>
              <a:rPr lang="fr-FR" dirty="0" err="1" smtClean="0">
                <a:sym typeface="Wingdings" pitchFamily="2" charset="2"/>
              </a:rPr>
              <a:t>from</a:t>
            </a:r>
            <a:r>
              <a:rPr lang="fr-FR" dirty="0" smtClean="0">
                <a:sym typeface="Wingdings" pitchFamily="2" charset="2"/>
              </a:rPr>
              <a:t>  </a:t>
            </a: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r>
              <a:rPr lang="fr-FR" dirty="0" smtClean="0">
                <a:sym typeface="Wingdings" pitchFamily="2" charset="2"/>
              </a:rPr>
              <a:t>       - </a:t>
            </a:r>
            <a:r>
              <a:rPr lang="fr-FR" dirty="0" smtClean="0"/>
              <a:t>B(E2:2</a:t>
            </a:r>
            <a:r>
              <a:rPr lang="fr-FR" baseline="30000" dirty="0" smtClean="0"/>
              <a:t>+</a:t>
            </a:r>
            <a:r>
              <a:rPr lang="fr-FR" baseline="-25000" dirty="0" smtClean="0"/>
              <a:t>1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0</a:t>
            </a:r>
            <a:r>
              <a:rPr lang="fr-FR" baseline="30000" dirty="0" smtClean="0"/>
              <a:t>+</a:t>
            </a:r>
            <a:r>
              <a:rPr lang="fr-FR" baseline="-25000" dirty="0" smtClean="0"/>
              <a:t>1</a:t>
            </a:r>
            <a:r>
              <a:rPr lang="fr-FR" dirty="0" smtClean="0">
                <a:sym typeface="Wingdings" pitchFamily="2" charset="2"/>
              </a:rPr>
              <a:t>) = 17(7) e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fm</a:t>
            </a:r>
            <a:r>
              <a:rPr lang="fr-FR" baseline="30000" dirty="0" smtClean="0">
                <a:sym typeface="Wingdings" pitchFamily="2" charset="2"/>
              </a:rPr>
              <a:t>4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           </a:t>
            </a:r>
            <a:r>
              <a:rPr lang="fr-FR" sz="1400" dirty="0" err="1" smtClean="0">
                <a:solidFill>
                  <a:prstClr val="black"/>
                </a:solidFill>
                <a:sym typeface="Wingdings" pitchFamily="2" charset="2"/>
              </a:rPr>
              <a:t>Coulex</a:t>
            </a:r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 : </a:t>
            </a:r>
            <a:r>
              <a:rPr lang="fr-FR" sz="1400" dirty="0" err="1" smtClean="0">
                <a:solidFill>
                  <a:prstClr val="black"/>
                </a:solidFill>
                <a:sym typeface="Wingdings" pitchFamily="2" charset="2"/>
              </a:rPr>
              <a:t>Ibbotson</a:t>
            </a:r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, PRC80(1998)2081</a:t>
            </a:r>
            <a:endParaRPr lang="fr-FR" sz="1400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r>
              <a:rPr lang="fr-FR" dirty="0" smtClean="0">
                <a:sym typeface="Wingdings" pitchFamily="2" charset="2"/>
              </a:rPr>
              <a:t>      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fr-FR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(3326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keV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)/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fr-FR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(606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keV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) = 1380(717)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524715" y="5817068"/>
            <a:ext cx="2924198" cy="865194"/>
            <a:chOff x="6111740" y="4761186"/>
            <a:chExt cx="2924198" cy="865194"/>
          </a:xfrm>
        </p:grpSpPr>
        <p:sp>
          <p:nvSpPr>
            <p:cNvPr id="53" name="Rectangle 52"/>
            <p:cNvSpPr/>
            <p:nvPr/>
          </p:nvSpPr>
          <p:spPr>
            <a:xfrm>
              <a:off x="6111740" y="5257048"/>
              <a:ext cx="2924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B(E2:2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1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r>
                <a:rPr lang="fr-FR" dirty="0" smtClean="0">
                  <a:solidFill>
                    <a:srgbClr val="FF0000"/>
                  </a:solidFill>
                </a:rPr>
                <a:t>0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2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) = 61(40) e</a:t>
              </a:r>
              <a:r>
                <a:rPr lang="fr-FR" baseline="30000" dirty="0" smtClean="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fm</a:t>
              </a:r>
              <a:r>
                <a:rPr lang="fr-FR" baseline="30000" dirty="0" smtClean="0">
                  <a:solidFill>
                    <a:srgbClr val="FF0000"/>
                  </a:solidFill>
                  <a:sym typeface="Wingdings" pitchFamily="2" charset="2"/>
                </a:rPr>
                <a:t>4</a:t>
              </a:r>
            </a:p>
          </p:txBody>
        </p:sp>
        <p:sp>
          <p:nvSpPr>
            <p:cNvPr id="54" name="Flèche vers le bas 53"/>
            <p:cNvSpPr/>
            <p:nvPr/>
          </p:nvSpPr>
          <p:spPr>
            <a:xfrm>
              <a:off x="7294175" y="4761186"/>
              <a:ext cx="157655" cy="5150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0" y="2707574"/>
            <a:ext cx="5410200" cy="4150425"/>
            <a:chOff x="0" y="2707574"/>
            <a:chExt cx="5410200" cy="4150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43724"/>
              <a:ext cx="4786489" cy="411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Connecteur droit 56"/>
            <p:cNvCxnSpPr/>
            <p:nvPr/>
          </p:nvCxnSpPr>
          <p:spPr>
            <a:xfrm>
              <a:off x="4833257" y="2707574"/>
              <a:ext cx="47501" cy="400198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4868883" y="5557652"/>
              <a:ext cx="541317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lèche vers le bas 73"/>
          <p:cNvSpPr/>
          <p:nvPr/>
        </p:nvSpPr>
        <p:spPr>
          <a:xfrm>
            <a:off x="6302633" y="2613703"/>
            <a:ext cx="166151" cy="17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?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èche vers le bas 75"/>
          <p:cNvSpPr/>
          <p:nvPr/>
        </p:nvSpPr>
        <p:spPr>
          <a:xfrm>
            <a:off x="6488350" y="2610461"/>
            <a:ext cx="262646" cy="85890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17(7)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6948212" y="2600502"/>
            <a:ext cx="166963" cy="897554"/>
            <a:chOff x="6802971" y="2600502"/>
            <a:chExt cx="196215" cy="897554"/>
          </a:xfrm>
        </p:grpSpPr>
        <p:grpSp>
          <p:nvGrpSpPr>
            <p:cNvPr id="77" name="Groupe 76"/>
            <p:cNvGrpSpPr/>
            <p:nvPr/>
          </p:nvGrpSpPr>
          <p:grpSpPr>
            <a:xfrm>
              <a:off x="6802971" y="2600502"/>
              <a:ext cx="68256" cy="897554"/>
              <a:chOff x="6724431" y="2626693"/>
              <a:chExt cx="68256" cy="862158"/>
            </a:xfrm>
          </p:grpSpPr>
          <p:cxnSp>
            <p:nvCxnSpPr>
              <p:cNvPr id="78" name="Connecteur droit avec flèche 77"/>
              <p:cNvCxnSpPr/>
              <p:nvPr/>
            </p:nvCxnSpPr>
            <p:spPr>
              <a:xfrm>
                <a:off x="6729137" y="3364568"/>
                <a:ext cx="2966" cy="124283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orme libre 78"/>
              <p:cNvSpPr/>
              <p:nvPr/>
            </p:nvSpPr>
            <p:spPr>
              <a:xfrm>
                <a:off x="6724431" y="2626693"/>
                <a:ext cx="68256" cy="787302"/>
              </a:xfrm>
              <a:custGeom>
                <a:avLst/>
                <a:gdLst>
                  <a:gd name="connsiteX0" fmla="*/ 4707 w 78847"/>
                  <a:gd name="connsiteY0" fmla="*/ 0 h 1429853"/>
                  <a:gd name="connsiteX1" fmla="*/ 68256 w 78847"/>
                  <a:gd name="connsiteY1" fmla="*/ 162403 h 1429853"/>
                  <a:gd name="connsiteX2" fmla="*/ 4707 w 78847"/>
                  <a:gd name="connsiteY2" fmla="*/ 300093 h 1429853"/>
                  <a:gd name="connsiteX3" fmla="*/ 75317 w 78847"/>
                  <a:gd name="connsiteY3" fmla="*/ 501331 h 1429853"/>
                  <a:gd name="connsiteX4" fmla="*/ 8237 w 78847"/>
                  <a:gd name="connsiteY4" fmla="*/ 656673 h 1429853"/>
                  <a:gd name="connsiteX5" fmla="*/ 75317 w 78847"/>
                  <a:gd name="connsiteY5" fmla="*/ 804955 h 1429853"/>
                  <a:gd name="connsiteX6" fmla="*/ 11768 w 78847"/>
                  <a:gd name="connsiteY6" fmla="*/ 949705 h 1429853"/>
                  <a:gd name="connsiteX7" fmla="*/ 78847 w 78847"/>
                  <a:gd name="connsiteY7" fmla="*/ 1112108 h 1429853"/>
                  <a:gd name="connsiteX8" fmla="*/ 11768 w 78847"/>
                  <a:gd name="connsiteY8" fmla="*/ 1302755 h 1429853"/>
                  <a:gd name="connsiteX9" fmla="*/ 8237 w 78847"/>
                  <a:gd name="connsiteY9" fmla="*/ 1429853 h 142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847" h="1429853">
                    <a:moveTo>
                      <a:pt x="4707" y="0"/>
                    </a:moveTo>
                    <a:cubicBezTo>
                      <a:pt x="36481" y="56194"/>
                      <a:pt x="68256" y="112388"/>
                      <a:pt x="68256" y="162403"/>
                    </a:cubicBezTo>
                    <a:cubicBezTo>
                      <a:pt x="68256" y="212418"/>
                      <a:pt x="3530" y="243605"/>
                      <a:pt x="4707" y="300093"/>
                    </a:cubicBezTo>
                    <a:cubicBezTo>
                      <a:pt x="5884" y="356581"/>
                      <a:pt x="74729" y="441901"/>
                      <a:pt x="75317" y="501331"/>
                    </a:cubicBezTo>
                    <a:cubicBezTo>
                      <a:pt x="75905" y="560761"/>
                      <a:pt x="8237" y="606069"/>
                      <a:pt x="8237" y="656673"/>
                    </a:cubicBezTo>
                    <a:cubicBezTo>
                      <a:pt x="8237" y="707277"/>
                      <a:pt x="74729" y="756116"/>
                      <a:pt x="75317" y="804955"/>
                    </a:cubicBezTo>
                    <a:cubicBezTo>
                      <a:pt x="75905" y="853794"/>
                      <a:pt x="11180" y="898513"/>
                      <a:pt x="11768" y="949705"/>
                    </a:cubicBezTo>
                    <a:cubicBezTo>
                      <a:pt x="12356" y="1000897"/>
                      <a:pt x="78847" y="1053266"/>
                      <a:pt x="78847" y="1112108"/>
                    </a:cubicBezTo>
                    <a:cubicBezTo>
                      <a:pt x="78847" y="1170950"/>
                      <a:pt x="23536" y="1249798"/>
                      <a:pt x="11768" y="1302755"/>
                    </a:cubicBezTo>
                    <a:cubicBezTo>
                      <a:pt x="0" y="1355712"/>
                      <a:pt x="4118" y="1392782"/>
                      <a:pt x="8237" y="1429853"/>
                    </a:cubicBezTo>
                  </a:path>
                </a:pathLst>
              </a:custGeom>
              <a:ln w="1905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82"/>
            <p:cNvGrpSpPr/>
            <p:nvPr/>
          </p:nvGrpSpPr>
          <p:grpSpPr>
            <a:xfrm>
              <a:off x="6961781" y="2603390"/>
              <a:ext cx="37405" cy="213629"/>
              <a:chOff x="6961781" y="2603390"/>
              <a:chExt cx="37405" cy="213629"/>
            </a:xfrm>
          </p:grpSpPr>
          <p:cxnSp>
            <p:nvCxnSpPr>
              <p:cNvPr id="81" name="Connecteur droit avec flèche 80"/>
              <p:cNvCxnSpPr/>
              <p:nvPr/>
            </p:nvCxnSpPr>
            <p:spPr>
              <a:xfrm>
                <a:off x="6962639" y="2720855"/>
                <a:ext cx="4033" cy="9616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orme libre 81"/>
              <p:cNvSpPr/>
              <p:nvPr/>
            </p:nvSpPr>
            <p:spPr>
              <a:xfrm>
                <a:off x="6961781" y="2603390"/>
                <a:ext cx="37405" cy="127852"/>
              </a:xfrm>
              <a:custGeom>
                <a:avLst/>
                <a:gdLst>
                  <a:gd name="connsiteX0" fmla="*/ 4707 w 78847"/>
                  <a:gd name="connsiteY0" fmla="*/ 0 h 1429853"/>
                  <a:gd name="connsiteX1" fmla="*/ 68256 w 78847"/>
                  <a:gd name="connsiteY1" fmla="*/ 162403 h 1429853"/>
                  <a:gd name="connsiteX2" fmla="*/ 4707 w 78847"/>
                  <a:gd name="connsiteY2" fmla="*/ 300093 h 1429853"/>
                  <a:gd name="connsiteX3" fmla="*/ 75317 w 78847"/>
                  <a:gd name="connsiteY3" fmla="*/ 501331 h 1429853"/>
                  <a:gd name="connsiteX4" fmla="*/ 8237 w 78847"/>
                  <a:gd name="connsiteY4" fmla="*/ 656673 h 1429853"/>
                  <a:gd name="connsiteX5" fmla="*/ 75317 w 78847"/>
                  <a:gd name="connsiteY5" fmla="*/ 804955 h 1429853"/>
                  <a:gd name="connsiteX6" fmla="*/ 11768 w 78847"/>
                  <a:gd name="connsiteY6" fmla="*/ 949705 h 1429853"/>
                  <a:gd name="connsiteX7" fmla="*/ 78847 w 78847"/>
                  <a:gd name="connsiteY7" fmla="*/ 1112108 h 1429853"/>
                  <a:gd name="connsiteX8" fmla="*/ 11768 w 78847"/>
                  <a:gd name="connsiteY8" fmla="*/ 1302755 h 1429853"/>
                  <a:gd name="connsiteX9" fmla="*/ 8237 w 78847"/>
                  <a:gd name="connsiteY9" fmla="*/ 1429853 h 1429853"/>
                  <a:gd name="connsiteX0" fmla="*/ 4707 w 75905"/>
                  <a:gd name="connsiteY0" fmla="*/ 0 h 1429853"/>
                  <a:gd name="connsiteX1" fmla="*/ 68256 w 75905"/>
                  <a:gd name="connsiteY1" fmla="*/ 162403 h 1429853"/>
                  <a:gd name="connsiteX2" fmla="*/ 4707 w 75905"/>
                  <a:gd name="connsiteY2" fmla="*/ 300093 h 1429853"/>
                  <a:gd name="connsiteX3" fmla="*/ 75317 w 75905"/>
                  <a:gd name="connsiteY3" fmla="*/ 501331 h 1429853"/>
                  <a:gd name="connsiteX4" fmla="*/ 8237 w 75905"/>
                  <a:gd name="connsiteY4" fmla="*/ 656673 h 1429853"/>
                  <a:gd name="connsiteX5" fmla="*/ 75317 w 75905"/>
                  <a:gd name="connsiteY5" fmla="*/ 804955 h 1429853"/>
                  <a:gd name="connsiteX6" fmla="*/ 11768 w 75905"/>
                  <a:gd name="connsiteY6" fmla="*/ 949705 h 1429853"/>
                  <a:gd name="connsiteX7" fmla="*/ 11768 w 75905"/>
                  <a:gd name="connsiteY7" fmla="*/ 1302755 h 1429853"/>
                  <a:gd name="connsiteX8" fmla="*/ 8237 w 75905"/>
                  <a:gd name="connsiteY8" fmla="*/ 1429853 h 1429853"/>
                  <a:gd name="connsiteX0" fmla="*/ 3530 w 74728"/>
                  <a:gd name="connsiteY0" fmla="*/ 0 h 1302756"/>
                  <a:gd name="connsiteX1" fmla="*/ 67079 w 74728"/>
                  <a:gd name="connsiteY1" fmla="*/ 162403 h 1302756"/>
                  <a:gd name="connsiteX2" fmla="*/ 3530 w 74728"/>
                  <a:gd name="connsiteY2" fmla="*/ 300093 h 1302756"/>
                  <a:gd name="connsiteX3" fmla="*/ 74140 w 74728"/>
                  <a:gd name="connsiteY3" fmla="*/ 501331 h 1302756"/>
                  <a:gd name="connsiteX4" fmla="*/ 7060 w 74728"/>
                  <a:gd name="connsiteY4" fmla="*/ 656673 h 1302756"/>
                  <a:gd name="connsiteX5" fmla="*/ 74140 w 74728"/>
                  <a:gd name="connsiteY5" fmla="*/ 804955 h 1302756"/>
                  <a:gd name="connsiteX6" fmla="*/ 10591 w 74728"/>
                  <a:gd name="connsiteY6" fmla="*/ 949705 h 1302756"/>
                  <a:gd name="connsiteX7" fmla="*/ 10591 w 74728"/>
                  <a:gd name="connsiteY7" fmla="*/ 1302755 h 1302756"/>
                  <a:gd name="connsiteX0" fmla="*/ 1177 w 72375"/>
                  <a:gd name="connsiteY0" fmla="*/ 0 h 949705"/>
                  <a:gd name="connsiteX1" fmla="*/ 64726 w 72375"/>
                  <a:gd name="connsiteY1" fmla="*/ 162403 h 949705"/>
                  <a:gd name="connsiteX2" fmla="*/ 1177 w 72375"/>
                  <a:gd name="connsiteY2" fmla="*/ 300093 h 949705"/>
                  <a:gd name="connsiteX3" fmla="*/ 71787 w 72375"/>
                  <a:gd name="connsiteY3" fmla="*/ 501331 h 949705"/>
                  <a:gd name="connsiteX4" fmla="*/ 4707 w 72375"/>
                  <a:gd name="connsiteY4" fmla="*/ 656673 h 949705"/>
                  <a:gd name="connsiteX5" fmla="*/ 71787 w 72375"/>
                  <a:gd name="connsiteY5" fmla="*/ 804955 h 949705"/>
                  <a:gd name="connsiteX6" fmla="*/ 8238 w 72375"/>
                  <a:gd name="connsiteY6" fmla="*/ 949705 h 949705"/>
                  <a:gd name="connsiteX0" fmla="*/ 1177 w 72375"/>
                  <a:gd name="connsiteY0" fmla="*/ 0 h 804955"/>
                  <a:gd name="connsiteX1" fmla="*/ 64726 w 72375"/>
                  <a:gd name="connsiteY1" fmla="*/ 162403 h 804955"/>
                  <a:gd name="connsiteX2" fmla="*/ 1177 w 72375"/>
                  <a:gd name="connsiteY2" fmla="*/ 300093 h 804955"/>
                  <a:gd name="connsiteX3" fmla="*/ 71787 w 72375"/>
                  <a:gd name="connsiteY3" fmla="*/ 501331 h 804955"/>
                  <a:gd name="connsiteX4" fmla="*/ 4707 w 72375"/>
                  <a:gd name="connsiteY4" fmla="*/ 656673 h 804955"/>
                  <a:gd name="connsiteX5" fmla="*/ 71787 w 72375"/>
                  <a:gd name="connsiteY5" fmla="*/ 804955 h 804955"/>
                  <a:gd name="connsiteX0" fmla="*/ 1177 w 72375"/>
                  <a:gd name="connsiteY0" fmla="*/ 0 h 656672"/>
                  <a:gd name="connsiteX1" fmla="*/ 64726 w 72375"/>
                  <a:gd name="connsiteY1" fmla="*/ 162403 h 656672"/>
                  <a:gd name="connsiteX2" fmla="*/ 1177 w 72375"/>
                  <a:gd name="connsiteY2" fmla="*/ 300093 h 656672"/>
                  <a:gd name="connsiteX3" fmla="*/ 71787 w 72375"/>
                  <a:gd name="connsiteY3" fmla="*/ 501331 h 656672"/>
                  <a:gd name="connsiteX4" fmla="*/ 4707 w 72375"/>
                  <a:gd name="connsiteY4" fmla="*/ 656673 h 656672"/>
                  <a:gd name="connsiteX0" fmla="*/ 10003 w 73551"/>
                  <a:gd name="connsiteY0" fmla="*/ 0 h 656674"/>
                  <a:gd name="connsiteX1" fmla="*/ 73552 w 73551"/>
                  <a:gd name="connsiteY1" fmla="*/ 162403 h 656674"/>
                  <a:gd name="connsiteX2" fmla="*/ 10003 w 73551"/>
                  <a:gd name="connsiteY2" fmla="*/ 300093 h 656674"/>
                  <a:gd name="connsiteX3" fmla="*/ 13533 w 73551"/>
                  <a:gd name="connsiteY3" fmla="*/ 656673 h 656674"/>
                  <a:gd name="connsiteX0" fmla="*/ 0 w 63550"/>
                  <a:gd name="connsiteY0" fmla="*/ 0 h 300092"/>
                  <a:gd name="connsiteX1" fmla="*/ 63549 w 63550"/>
                  <a:gd name="connsiteY1" fmla="*/ 162403 h 300092"/>
                  <a:gd name="connsiteX2" fmla="*/ 0 w 63550"/>
                  <a:gd name="connsiteY2" fmla="*/ 300093 h 300092"/>
                  <a:gd name="connsiteX0" fmla="*/ 0 w 31774"/>
                  <a:gd name="connsiteY0" fmla="*/ 0 h 300092"/>
                  <a:gd name="connsiteX1" fmla="*/ 29162 w 31774"/>
                  <a:gd name="connsiteY1" fmla="*/ 151224 h 300092"/>
                  <a:gd name="connsiteX2" fmla="*/ 0 w 31774"/>
                  <a:gd name="connsiteY2" fmla="*/ 300093 h 30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74" h="300092">
                    <a:moveTo>
                      <a:pt x="0" y="0"/>
                    </a:moveTo>
                    <a:cubicBezTo>
                      <a:pt x="31774" y="56194"/>
                      <a:pt x="29162" y="101209"/>
                      <a:pt x="29162" y="151224"/>
                    </a:cubicBezTo>
                    <a:cubicBezTo>
                      <a:pt x="29162" y="201239"/>
                      <a:pt x="10003" y="217715"/>
                      <a:pt x="0" y="300093"/>
                    </a:cubicBezTo>
                  </a:path>
                </a:pathLst>
              </a:custGeom>
              <a:ln w="1905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3" name="ZoneTexte 42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58050" y="7715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53" name="Picture 5" descr="new_complete_setup_with_small_clov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63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73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75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77" name="Picture 6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78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79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ectangle 79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1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Rectangle 75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4" name="Connecteur droit 73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97494" y="44064"/>
            <a:ext cx="14350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26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1)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msec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38453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mixing and deformation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35" name="Groupe 74"/>
          <p:cNvGrpSpPr/>
          <p:nvPr/>
        </p:nvGrpSpPr>
        <p:grpSpPr>
          <a:xfrm>
            <a:off x="266662" y="3794118"/>
            <a:ext cx="4916198" cy="1007205"/>
            <a:chOff x="455344" y="2663528"/>
            <a:chExt cx="4916198" cy="1007205"/>
          </a:xfrm>
        </p:grpSpPr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483665" y="3301401"/>
              <a:ext cx="48878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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 mixing of the 0</a:t>
              </a:r>
              <a:r>
                <a:rPr lang="en-US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 states : </a:t>
              </a:r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cos²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q </a:t>
              </a:r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~ 0.22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55344" y="2855700"/>
              <a:ext cx="29161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B(E2: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baseline="30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0</a:t>
              </a:r>
              <a:r>
                <a:rPr lang="fr-FR" sz="1600" baseline="30000" dirty="0" smtClean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) 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=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17(7) 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e²fm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baseline="30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173292" y="2663528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  <a:latin typeface="Comic Sans MS" pitchFamily="66" charset="0"/>
                </a:rPr>
                <a:t> +</a:t>
              </a:r>
            </a:p>
          </p:txBody>
        </p:sp>
      </p:grpSp>
      <p:grpSp>
        <p:nvGrpSpPr>
          <p:cNvPr id="55" name="Groupe 75"/>
          <p:cNvGrpSpPr/>
          <p:nvPr/>
        </p:nvGrpSpPr>
        <p:grpSpPr>
          <a:xfrm>
            <a:off x="266991" y="5109808"/>
            <a:ext cx="4722768" cy="1360220"/>
            <a:chOff x="348565" y="4360591"/>
            <a:chExt cx="4722768" cy="1360220"/>
          </a:xfrm>
        </p:grpSpPr>
        <p:sp>
          <p:nvSpPr>
            <p:cNvPr id="56" name="Text Box 36"/>
            <p:cNvSpPr txBox="1">
              <a:spLocks noChangeArrowheads="1"/>
            </p:cNvSpPr>
            <p:nvPr/>
          </p:nvSpPr>
          <p:spPr bwMode="auto">
            <a:xfrm>
              <a:off x="348565" y="4360591"/>
              <a:ext cx="47227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333399"/>
                  </a:solidFill>
                  <a:latin typeface="Symbol" pitchFamily="18" charset="2"/>
                </a:rPr>
                <a:t>r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</a:rPr>
                <a:t>²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  <a:sym typeface="Wingdings" pitchFamily="2" charset="2"/>
                </a:rPr>
                <a:t> = (3Z/4p)²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q*(1-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q)*(b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1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²-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2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²)²</a:t>
              </a:r>
              <a:endParaRPr lang="fr-FR" dirty="0">
                <a:solidFill>
                  <a:srgbClr val="333399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20694" y="4859037"/>
              <a:ext cx="46185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if </a:t>
              </a:r>
              <a:r>
                <a:rPr lang="fr-FR" sz="1600" dirty="0" err="1" smtClean="0">
                  <a:solidFill>
                    <a:srgbClr val="000000"/>
                  </a:solidFill>
                  <a:latin typeface="Comic Sans MS" pitchFamily="66" charset="0"/>
                </a:rPr>
                <a:t>spherical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  <a:r>
                <a:rPr lang="fr-FR" sz="1600" dirty="0" err="1" smtClean="0">
                  <a:solidFill>
                    <a:srgbClr val="000000"/>
                  </a:solidFill>
                  <a:latin typeface="Comic Sans MS" pitchFamily="66" charset="0"/>
                </a:rPr>
                <a:t>deformed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 configuration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sz="1600" dirty="0" smtClean="0">
                  <a:solidFill>
                    <a:srgbClr val="000000"/>
                  </a:solidFill>
                  <a:latin typeface="Symbol" pitchFamily="18" charset="2"/>
                  <a:sym typeface="Wingdings" pitchFamily="2" charset="2"/>
                </a:rPr>
                <a:t>b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= 0 </a:t>
              </a:r>
              <a:endParaRPr lang="fr-FR" sz="16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/>
                </a:rPr>
                <a:t>		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/>
                </a:rPr>
                <a:t>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fr-FR" dirty="0">
                  <a:solidFill>
                    <a:srgbClr val="FF0000"/>
                  </a:solidFill>
                  <a:latin typeface="Symbol" pitchFamily="18" charset="2"/>
                  <a:sym typeface="Wingdings" pitchFamily="2" charset="2"/>
                </a:rPr>
                <a:t>b</a:t>
              </a:r>
              <a:r>
                <a:rPr lang="fr-FR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~ 0.29</a:t>
              </a:r>
              <a:endParaRPr lang="fr-FR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8" name="Groupe 73"/>
          <p:cNvGrpSpPr/>
          <p:nvPr/>
        </p:nvGrpSpPr>
        <p:grpSpPr>
          <a:xfrm>
            <a:off x="261250" y="3220873"/>
            <a:ext cx="3113015" cy="703830"/>
            <a:chOff x="2509958" y="2055751"/>
            <a:chExt cx="3113015" cy="703830"/>
          </a:xfrm>
        </p:grpSpPr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2509958" y="2421027"/>
              <a:ext cx="30636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B(E2: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baseline="300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fr-FR" sz="16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=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61(40)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e²fm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2512826" y="2055751"/>
              <a:ext cx="31101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²(E0: 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=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13.0(0.9)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mu</a:t>
              </a:r>
            </a:p>
          </p:txBody>
        </p:sp>
      </p:grpSp>
      <p:sp>
        <p:nvSpPr>
          <p:cNvPr id="54" name="Flèche vers le bas 53"/>
          <p:cNvSpPr/>
          <p:nvPr/>
        </p:nvSpPr>
        <p:spPr>
          <a:xfrm>
            <a:off x="6302633" y="2613703"/>
            <a:ext cx="166151" cy="17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vers le bas 61"/>
          <p:cNvSpPr/>
          <p:nvPr/>
        </p:nvSpPr>
        <p:spPr>
          <a:xfrm>
            <a:off x="6488350" y="2610461"/>
            <a:ext cx="262646" cy="85890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17(7)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5400000" flipV="1">
            <a:off x="6088534" y="2903866"/>
            <a:ext cx="591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61(40)</a:t>
            </a:r>
            <a:endParaRPr lang="fr-FR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2481942" y="6151272"/>
            <a:ext cx="303120" cy="299770"/>
            <a:chOff x="2481942" y="6151272"/>
            <a:chExt cx="303120" cy="299770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2481942" y="6159640"/>
              <a:ext cx="0" cy="2914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785062" y="6151272"/>
              <a:ext cx="0" cy="2914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8" name="Rectangle 47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yst_n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627" y="679592"/>
            <a:ext cx="5739289" cy="5182076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313" name="Groupe 312"/>
          <p:cNvGrpSpPr/>
          <p:nvPr/>
        </p:nvGrpSpPr>
        <p:grpSpPr>
          <a:xfrm>
            <a:off x="2371725" y="2322864"/>
            <a:ext cx="2009775" cy="2943225"/>
            <a:chOff x="2371725" y="2895600"/>
            <a:chExt cx="2009775" cy="2943225"/>
          </a:xfrm>
        </p:grpSpPr>
        <p:sp>
          <p:nvSpPr>
            <p:cNvPr id="301" name="Ellipse 300"/>
            <p:cNvSpPr/>
            <p:nvPr/>
          </p:nvSpPr>
          <p:spPr>
            <a:xfrm>
              <a:off x="4305300" y="28956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3667125" y="29337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2371725" y="5762625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5" name="Connecteur droit 304"/>
            <p:cNvCxnSpPr/>
            <p:nvPr/>
          </p:nvCxnSpPr>
          <p:spPr>
            <a:xfrm rot="5400000" flipH="1" flipV="1">
              <a:off x="4009452" y="2649551"/>
              <a:ext cx="33261" cy="6041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e 313"/>
          <p:cNvGrpSpPr/>
          <p:nvPr/>
        </p:nvGrpSpPr>
        <p:grpSpPr>
          <a:xfrm>
            <a:off x="2413362" y="2391444"/>
            <a:ext cx="1289958" cy="2842534"/>
            <a:chOff x="2413362" y="2964180"/>
            <a:chExt cx="1289958" cy="2842534"/>
          </a:xfrm>
        </p:grpSpPr>
        <p:sp>
          <p:nvSpPr>
            <p:cNvPr id="307" name="Étoile à 5 branches 306"/>
            <p:cNvSpPr/>
            <p:nvPr/>
          </p:nvSpPr>
          <p:spPr>
            <a:xfrm>
              <a:off x="3040380" y="3341371"/>
              <a:ext cx="53340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8" name="Connecteur droit 307"/>
            <p:cNvCxnSpPr/>
            <p:nvPr/>
          </p:nvCxnSpPr>
          <p:spPr>
            <a:xfrm flipV="1">
              <a:off x="3064873" y="2964180"/>
              <a:ext cx="638447" cy="4231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/>
            <p:cNvCxnSpPr/>
            <p:nvPr/>
          </p:nvCxnSpPr>
          <p:spPr>
            <a:xfrm rot="5400000" flipH="1" flipV="1">
              <a:off x="1528491" y="4256722"/>
              <a:ext cx="2434863" cy="6651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e 318"/>
          <p:cNvGrpSpPr/>
          <p:nvPr/>
        </p:nvGrpSpPr>
        <p:grpSpPr>
          <a:xfrm>
            <a:off x="5688701" y="1760485"/>
            <a:ext cx="3276020" cy="1178859"/>
            <a:chOff x="5688701" y="2333221"/>
            <a:chExt cx="3276020" cy="1178859"/>
          </a:xfrm>
        </p:grpSpPr>
        <p:grpSp>
          <p:nvGrpSpPr>
            <p:cNvPr id="270" name="Groupe 269"/>
            <p:cNvGrpSpPr/>
            <p:nvPr/>
          </p:nvGrpSpPr>
          <p:grpSpPr>
            <a:xfrm>
              <a:off x="6714676" y="2333221"/>
              <a:ext cx="2250045" cy="1178859"/>
              <a:chOff x="6714676" y="2333221"/>
              <a:chExt cx="2250045" cy="1178859"/>
            </a:xfrm>
          </p:grpSpPr>
          <p:sp>
            <p:nvSpPr>
              <p:cNvPr id="242" name="Text Box 66"/>
              <p:cNvSpPr txBox="1">
                <a:spLocks noChangeArrowheads="1"/>
              </p:cNvSpPr>
              <p:nvPr/>
            </p:nvSpPr>
            <p:spPr bwMode="auto">
              <a:xfrm>
                <a:off x="6865340" y="3144590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243" name="Text Box 69"/>
              <p:cNvSpPr txBox="1">
                <a:spLocks noChangeArrowheads="1"/>
              </p:cNvSpPr>
              <p:nvPr/>
            </p:nvSpPr>
            <p:spPr bwMode="auto">
              <a:xfrm>
                <a:off x="7319398" y="2733744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244" name="Text Box 70"/>
              <p:cNvSpPr txBox="1">
                <a:spLocks noChangeArrowheads="1"/>
              </p:cNvSpPr>
              <p:nvPr/>
            </p:nvSpPr>
            <p:spPr bwMode="auto">
              <a:xfrm>
                <a:off x="7309078" y="2911295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245" name="Text Box 71"/>
              <p:cNvSpPr txBox="1">
                <a:spLocks noChangeArrowheads="1"/>
              </p:cNvSpPr>
              <p:nvPr/>
            </p:nvSpPr>
            <p:spPr bwMode="auto">
              <a:xfrm>
                <a:off x="7319398" y="3103299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246" name="Line 74"/>
              <p:cNvSpPr>
                <a:spLocks noChangeShapeType="1"/>
              </p:cNvSpPr>
              <p:nvPr/>
            </p:nvSpPr>
            <p:spPr bwMode="auto">
              <a:xfrm>
                <a:off x="6714676" y="2442642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7" name="Line 76"/>
              <p:cNvSpPr>
                <a:spLocks noChangeShapeType="1"/>
              </p:cNvSpPr>
              <p:nvPr/>
            </p:nvSpPr>
            <p:spPr bwMode="auto">
              <a:xfrm>
                <a:off x="6722931" y="285149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8" name="Line 77"/>
              <p:cNvSpPr>
                <a:spLocks noChangeShapeType="1"/>
              </p:cNvSpPr>
              <p:nvPr/>
            </p:nvSpPr>
            <p:spPr bwMode="auto">
              <a:xfrm>
                <a:off x="6722931" y="3027490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9" name="Line 78"/>
              <p:cNvSpPr>
                <a:spLocks noChangeShapeType="1"/>
              </p:cNvSpPr>
              <p:nvPr/>
            </p:nvSpPr>
            <p:spPr bwMode="auto">
              <a:xfrm>
                <a:off x="6722931" y="3223835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0" name="Oval 80"/>
              <p:cNvSpPr>
                <a:spLocks noChangeArrowheads="1"/>
              </p:cNvSpPr>
              <p:nvPr/>
            </p:nvSpPr>
            <p:spPr bwMode="auto">
              <a:xfrm>
                <a:off x="6825279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1" name="Oval 81"/>
              <p:cNvSpPr>
                <a:spLocks noChangeArrowheads="1"/>
              </p:cNvSpPr>
              <p:nvPr/>
            </p:nvSpPr>
            <p:spPr bwMode="auto">
              <a:xfrm>
                <a:off x="6907818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2" name="Oval 82"/>
              <p:cNvSpPr>
                <a:spLocks noChangeArrowheads="1"/>
              </p:cNvSpPr>
              <p:nvPr/>
            </p:nvSpPr>
            <p:spPr bwMode="auto">
              <a:xfrm>
                <a:off x="6988155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3" name="Oval 83"/>
              <p:cNvSpPr>
                <a:spLocks noChangeArrowheads="1"/>
              </p:cNvSpPr>
              <p:nvPr/>
            </p:nvSpPr>
            <p:spPr bwMode="auto">
              <a:xfrm>
                <a:off x="7064091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4" name="Oval 84"/>
              <p:cNvSpPr>
                <a:spLocks noChangeArrowheads="1"/>
              </p:cNvSpPr>
              <p:nvPr/>
            </p:nvSpPr>
            <p:spPr bwMode="auto">
              <a:xfrm>
                <a:off x="7138926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5" name="Oval 85"/>
              <p:cNvSpPr>
                <a:spLocks noChangeArrowheads="1"/>
              </p:cNvSpPr>
              <p:nvPr/>
            </p:nvSpPr>
            <p:spPr bwMode="auto">
              <a:xfrm>
                <a:off x="7218163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" name="Oval 87"/>
              <p:cNvSpPr>
                <a:spLocks noChangeArrowheads="1"/>
              </p:cNvSpPr>
              <p:nvPr/>
            </p:nvSpPr>
            <p:spPr bwMode="auto">
              <a:xfrm>
                <a:off x="6984854" y="298319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7" name="Oval 88"/>
              <p:cNvSpPr>
                <a:spLocks noChangeArrowheads="1"/>
              </p:cNvSpPr>
              <p:nvPr/>
            </p:nvSpPr>
            <p:spPr bwMode="auto">
              <a:xfrm>
                <a:off x="7059689" y="298319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8" name="Oval 90"/>
              <p:cNvSpPr>
                <a:spLocks noChangeArrowheads="1"/>
              </p:cNvSpPr>
              <p:nvPr/>
            </p:nvSpPr>
            <p:spPr bwMode="auto">
              <a:xfrm>
                <a:off x="6906717" y="280600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" name="Oval 91"/>
              <p:cNvSpPr>
                <a:spLocks noChangeArrowheads="1"/>
              </p:cNvSpPr>
              <p:nvPr/>
            </p:nvSpPr>
            <p:spPr bwMode="auto">
              <a:xfrm>
                <a:off x="6985954" y="280600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0" name="Oval 92"/>
              <p:cNvSpPr>
                <a:spLocks noChangeArrowheads="1"/>
              </p:cNvSpPr>
              <p:nvPr/>
            </p:nvSpPr>
            <p:spPr bwMode="auto">
              <a:xfrm>
                <a:off x="7061890" y="2806003"/>
                <a:ext cx="64930" cy="88595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2" name="Text Box 109"/>
              <p:cNvSpPr txBox="1">
                <a:spLocks noChangeArrowheads="1"/>
              </p:cNvSpPr>
              <p:nvPr/>
            </p:nvSpPr>
            <p:spPr bwMode="auto">
              <a:xfrm>
                <a:off x="7344164" y="2333221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63" name="Oval 115"/>
              <p:cNvSpPr>
                <a:spLocks noChangeArrowheads="1"/>
              </p:cNvSpPr>
              <p:nvPr/>
            </p:nvSpPr>
            <p:spPr bwMode="auto">
              <a:xfrm>
                <a:off x="6972391" y="239722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4" name="Oval 116"/>
              <p:cNvSpPr>
                <a:spLocks noChangeArrowheads="1"/>
              </p:cNvSpPr>
              <p:nvPr/>
            </p:nvSpPr>
            <p:spPr bwMode="auto">
              <a:xfrm>
                <a:off x="7146011" y="2812088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5" name="Flèche courbée vers la gauche 264"/>
              <p:cNvSpPr/>
              <p:nvPr/>
            </p:nvSpPr>
            <p:spPr>
              <a:xfrm flipV="1">
                <a:off x="7263340" y="2405591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6" name="Connecteur droit 265"/>
              <p:cNvCxnSpPr/>
              <p:nvPr/>
            </p:nvCxnSpPr>
            <p:spPr>
              <a:xfrm>
                <a:off x="7962900" y="3257550"/>
                <a:ext cx="4857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cteur droit 266"/>
              <p:cNvCxnSpPr/>
              <p:nvPr/>
            </p:nvCxnSpPr>
            <p:spPr>
              <a:xfrm>
                <a:off x="7943850" y="2905125"/>
                <a:ext cx="48577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tangle 267"/>
              <p:cNvSpPr/>
              <p:nvPr/>
            </p:nvSpPr>
            <p:spPr>
              <a:xfrm>
                <a:off x="8398912" y="2749034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7/2</a:t>
                </a:r>
                <a:r>
                  <a:rPr lang="en-GB" sz="1400" baseline="30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-</a:t>
                </a:r>
                <a:endParaRPr lang="fr-FR" sz="14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8384113" y="3082409"/>
                <a:ext cx="5806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latin typeface="Comic Sans MS" pitchFamily="66" charset="0"/>
                  </a:rPr>
                  <a:t>3/2+</a:t>
                </a:r>
                <a:endParaRPr lang="fr-FR" sz="1400" dirty="0"/>
              </a:p>
            </p:txBody>
          </p:sp>
        </p:grpSp>
        <p:sp>
          <p:nvSpPr>
            <p:cNvPr id="315" name="Flèche droite 314"/>
            <p:cNvSpPr/>
            <p:nvPr/>
          </p:nvSpPr>
          <p:spPr>
            <a:xfrm>
              <a:off x="5688701" y="288290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8" name="Groupe 317"/>
          <p:cNvGrpSpPr/>
          <p:nvPr/>
        </p:nvGrpSpPr>
        <p:grpSpPr>
          <a:xfrm>
            <a:off x="5707751" y="3265435"/>
            <a:ext cx="3237641" cy="1178859"/>
            <a:chOff x="5707751" y="3838171"/>
            <a:chExt cx="3237641" cy="1178859"/>
          </a:xfrm>
        </p:grpSpPr>
        <p:grpSp>
          <p:nvGrpSpPr>
            <p:cNvPr id="234" name="Groupe 233"/>
            <p:cNvGrpSpPr/>
            <p:nvPr/>
          </p:nvGrpSpPr>
          <p:grpSpPr>
            <a:xfrm>
              <a:off x="6733726" y="3838171"/>
              <a:ext cx="1100057" cy="1178859"/>
              <a:chOff x="7062868" y="3026429"/>
              <a:chExt cx="1100057" cy="1178859"/>
            </a:xfrm>
          </p:grpSpPr>
          <p:sp>
            <p:nvSpPr>
              <p:cNvPr id="182" name="Text Box 66"/>
              <p:cNvSpPr txBox="1">
                <a:spLocks noChangeArrowheads="1"/>
              </p:cNvSpPr>
              <p:nvPr/>
            </p:nvSpPr>
            <p:spPr bwMode="auto">
              <a:xfrm>
                <a:off x="7213532" y="3837798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185" name="Text Box 69"/>
              <p:cNvSpPr txBox="1">
                <a:spLocks noChangeArrowheads="1"/>
              </p:cNvSpPr>
              <p:nvPr/>
            </p:nvSpPr>
            <p:spPr bwMode="auto">
              <a:xfrm>
                <a:off x="7667590" y="3426952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186" name="Text Box 70"/>
              <p:cNvSpPr txBox="1">
                <a:spLocks noChangeArrowheads="1"/>
              </p:cNvSpPr>
              <p:nvPr/>
            </p:nvSpPr>
            <p:spPr bwMode="auto">
              <a:xfrm>
                <a:off x="7657270" y="3604503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187" name="Text Box 71"/>
              <p:cNvSpPr txBox="1">
                <a:spLocks noChangeArrowheads="1"/>
              </p:cNvSpPr>
              <p:nvPr/>
            </p:nvSpPr>
            <p:spPr bwMode="auto">
              <a:xfrm>
                <a:off x="7667590" y="3796507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190" name="Line 74"/>
              <p:cNvSpPr>
                <a:spLocks noChangeShapeType="1"/>
              </p:cNvSpPr>
              <p:nvPr/>
            </p:nvSpPr>
            <p:spPr bwMode="auto">
              <a:xfrm>
                <a:off x="7062868" y="3135850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1" name="Line 76"/>
              <p:cNvSpPr>
                <a:spLocks noChangeShapeType="1"/>
              </p:cNvSpPr>
              <p:nvPr/>
            </p:nvSpPr>
            <p:spPr bwMode="auto">
              <a:xfrm>
                <a:off x="7071123" y="3544706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2" name="Line 77"/>
              <p:cNvSpPr>
                <a:spLocks noChangeShapeType="1"/>
              </p:cNvSpPr>
              <p:nvPr/>
            </p:nvSpPr>
            <p:spPr bwMode="auto">
              <a:xfrm>
                <a:off x="7071123" y="372069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3" name="Line 78"/>
              <p:cNvSpPr>
                <a:spLocks noChangeShapeType="1"/>
              </p:cNvSpPr>
              <p:nvPr/>
            </p:nvSpPr>
            <p:spPr bwMode="auto">
              <a:xfrm>
                <a:off x="7071123" y="3917043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" name="Oval 80"/>
              <p:cNvSpPr>
                <a:spLocks noChangeArrowheads="1"/>
              </p:cNvSpPr>
              <p:nvPr/>
            </p:nvSpPr>
            <p:spPr bwMode="auto">
              <a:xfrm>
                <a:off x="7173471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" name="Oval 81"/>
              <p:cNvSpPr>
                <a:spLocks noChangeArrowheads="1"/>
              </p:cNvSpPr>
              <p:nvPr/>
            </p:nvSpPr>
            <p:spPr bwMode="auto">
              <a:xfrm>
                <a:off x="7256010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6" name="Oval 82"/>
              <p:cNvSpPr>
                <a:spLocks noChangeArrowheads="1"/>
              </p:cNvSpPr>
              <p:nvPr/>
            </p:nvSpPr>
            <p:spPr bwMode="auto">
              <a:xfrm>
                <a:off x="7336347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7" name="Oval 83"/>
              <p:cNvSpPr>
                <a:spLocks noChangeArrowheads="1"/>
              </p:cNvSpPr>
              <p:nvPr/>
            </p:nvSpPr>
            <p:spPr bwMode="auto">
              <a:xfrm>
                <a:off x="7412283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8" name="Oval 84"/>
              <p:cNvSpPr>
                <a:spLocks noChangeArrowheads="1"/>
              </p:cNvSpPr>
              <p:nvPr/>
            </p:nvSpPr>
            <p:spPr bwMode="auto">
              <a:xfrm>
                <a:off x="7487118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9" name="Oval 85"/>
              <p:cNvSpPr>
                <a:spLocks noChangeArrowheads="1"/>
              </p:cNvSpPr>
              <p:nvPr/>
            </p:nvSpPr>
            <p:spPr bwMode="auto">
              <a:xfrm>
                <a:off x="7566355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0" name="Oval 87"/>
              <p:cNvSpPr>
                <a:spLocks noChangeArrowheads="1"/>
              </p:cNvSpPr>
              <p:nvPr/>
            </p:nvSpPr>
            <p:spPr bwMode="auto">
              <a:xfrm>
                <a:off x="7333046" y="3676401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1" name="Oval 88"/>
              <p:cNvSpPr>
                <a:spLocks noChangeArrowheads="1"/>
              </p:cNvSpPr>
              <p:nvPr/>
            </p:nvSpPr>
            <p:spPr bwMode="auto">
              <a:xfrm>
                <a:off x="7407881" y="3676401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2" name="Oval 90"/>
              <p:cNvSpPr>
                <a:spLocks noChangeArrowheads="1"/>
              </p:cNvSpPr>
              <p:nvPr/>
            </p:nvSpPr>
            <p:spPr bwMode="auto">
              <a:xfrm>
                <a:off x="7254909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3" name="Oval 91"/>
              <p:cNvSpPr>
                <a:spLocks noChangeArrowheads="1"/>
              </p:cNvSpPr>
              <p:nvPr/>
            </p:nvSpPr>
            <p:spPr bwMode="auto">
              <a:xfrm>
                <a:off x="7334146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4" name="Oval 92"/>
              <p:cNvSpPr>
                <a:spLocks noChangeArrowheads="1"/>
              </p:cNvSpPr>
              <p:nvPr/>
            </p:nvSpPr>
            <p:spPr bwMode="auto">
              <a:xfrm>
                <a:off x="7410082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" name="Oval 93"/>
              <p:cNvSpPr>
                <a:spLocks noChangeArrowheads="1"/>
              </p:cNvSpPr>
              <p:nvPr/>
            </p:nvSpPr>
            <p:spPr bwMode="auto">
              <a:xfrm>
                <a:off x="7448927" y="3091730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" name="Text Box 109"/>
              <p:cNvSpPr txBox="1">
                <a:spLocks noChangeArrowheads="1"/>
              </p:cNvSpPr>
              <p:nvPr/>
            </p:nvSpPr>
            <p:spPr bwMode="auto">
              <a:xfrm>
                <a:off x="7692356" y="3026429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24" name="Oval 115"/>
              <p:cNvSpPr>
                <a:spLocks noChangeArrowheads="1"/>
              </p:cNvSpPr>
              <p:nvPr/>
            </p:nvSpPr>
            <p:spPr bwMode="auto">
              <a:xfrm>
                <a:off x="7320583" y="3090430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" name="Oval 116"/>
              <p:cNvSpPr>
                <a:spLocks noChangeArrowheads="1"/>
              </p:cNvSpPr>
              <p:nvPr/>
            </p:nvSpPr>
            <p:spPr bwMode="auto">
              <a:xfrm>
                <a:off x="7494203" y="3505296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3" name="Flèche courbée vers la gauche 232"/>
              <p:cNvSpPr/>
              <p:nvPr/>
            </p:nvSpPr>
            <p:spPr>
              <a:xfrm flipV="1">
                <a:off x="7611532" y="3098799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6" name="Connecteur droit 235"/>
            <p:cNvCxnSpPr/>
            <p:nvPr/>
          </p:nvCxnSpPr>
          <p:spPr>
            <a:xfrm>
              <a:off x="7981950" y="4762500"/>
              <a:ext cx="48577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/>
            <p:nvPr/>
          </p:nvCxnSpPr>
          <p:spPr>
            <a:xfrm>
              <a:off x="7962900" y="4410075"/>
              <a:ext cx="4857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8398912" y="4606409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latin typeface="Comic Sans MS" pitchFamily="66" charset="0"/>
                </a:rPr>
                <a:t>7/2</a:t>
              </a:r>
              <a:r>
                <a:rPr lang="en-GB" sz="1400" baseline="30000" dirty="0" smtClean="0">
                  <a:latin typeface="Comic Sans MS" pitchFamily="66" charset="0"/>
                </a:rPr>
                <a:t>-</a:t>
              </a:r>
              <a:endParaRPr lang="fr-FR" sz="1400" baseline="300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393638" y="4253984"/>
              <a:ext cx="5517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  <a:latin typeface="Comic Sans MS" pitchFamily="66" charset="0"/>
                </a:rPr>
                <a:t>3/2</a:t>
              </a:r>
              <a:r>
                <a:rPr lang="en-GB" sz="14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fr-FR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16" name="Flèche droite 315"/>
            <p:cNvSpPr/>
            <p:nvPr/>
          </p:nvSpPr>
          <p:spPr>
            <a:xfrm>
              <a:off x="5707751" y="423545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0" name="Groupe 319"/>
          <p:cNvGrpSpPr/>
          <p:nvPr/>
        </p:nvGrpSpPr>
        <p:grpSpPr>
          <a:xfrm>
            <a:off x="5688701" y="484135"/>
            <a:ext cx="3221983" cy="1178859"/>
            <a:chOff x="5688701" y="1056871"/>
            <a:chExt cx="3221983" cy="1178859"/>
          </a:xfrm>
        </p:grpSpPr>
        <p:grpSp>
          <p:nvGrpSpPr>
            <p:cNvPr id="300" name="Groupe 299"/>
            <p:cNvGrpSpPr/>
            <p:nvPr/>
          </p:nvGrpSpPr>
          <p:grpSpPr>
            <a:xfrm>
              <a:off x="6705151" y="1056871"/>
              <a:ext cx="2205533" cy="1178859"/>
              <a:chOff x="6705151" y="1056871"/>
              <a:chExt cx="2205533" cy="1178859"/>
            </a:xfrm>
          </p:grpSpPr>
          <p:sp>
            <p:nvSpPr>
              <p:cNvPr id="272" name="Text Box 66"/>
              <p:cNvSpPr txBox="1">
                <a:spLocks noChangeArrowheads="1"/>
              </p:cNvSpPr>
              <p:nvPr/>
            </p:nvSpPr>
            <p:spPr bwMode="auto">
              <a:xfrm>
                <a:off x="6855815" y="1868240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273" name="Text Box 69"/>
              <p:cNvSpPr txBox="1">
                <a:spLocks noChangeArrowheads="1"/>
              </p:cNvSpPr>
              <p:nvPr/>
            </p:nvSpPr>
            <p:spPr bwMode="auto">
              <a:xfrm>
                <a:off x="7309873" y="1457394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274" name="Text Box 70"/>
              <p:cNvSpPr txBox="1">
                <a:spLocks noChangeArrowheads="1"/>
              </p:cNvSpPr>
              <p:nvPr/>
            </p:nvSpPr>
            <p:spPr bwMode="auto">
              <a:xfrm>
                <a:off x="7299553" y="1634945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275" name="Text Box 71"/>
              <p:cNvSpPr txBox="1">
                <a:spLocks noChangeArrowheads="1"/>
              </p:cNvSpPr>
              <p:nvPr/>
            </p:nvSpPr>
            <p:spPr bwMode="auto">
              <a:xfrm>
                <a:off x="7309873" y="1826949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276" name="Line 74"/>
              <p:cNvSpPr>
                <a:spLocks noChangeShapeType="1"/>
              </p:cNvSpPr>
              <p:nvPr/>
            </p:nvSpPr>
            <p:spPr bwMode="auto">
              <a:xfrm>
                <a:off x="6705151" y="1166292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7" name="Line 76"/>
              <p:cNvSpPr>
                <a:spLocks noChangeShapeType="1"/>
              </p:cNvSpPr>
              <p:nvPr/>
            </p:nvSpPr>
            <p:spPr bwMode="auto">
              <a:xfrm>
                <a:off x="6713406" y="157514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8" name="Line 77"/>
              <p:cNvSpPr>
                <a:spLocks noChangeShapeType="1"/>
              </p:cNvSpPr>
              <p:nvPr/>
            </p:nvSpPr>
            <p:spPr bwMode="auto">
              <a:xfrm>
                <a:off x="6713406" y="1751140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9" name="Line 78"/>
              <p:cNvSpPr>
                <a:spLocks noChangeShapeType="1"/>
              </p:cNvSpPr>
              <p:nvPr/>
            </p:nvSpPr>
            <p:spPr bwMode="auto">
              <a:xfrm>
                <a:off x="6713406" y="1947485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0" name="Oval 80"/>
              <p:cNvSpPr>
                <a:spLocks noChangeArrowheads="1"/>
              </p:cNvSpPr>
              <p:nvPr/>
            </p:nvSpPr>
            <p:spPr bwMode="auto">
              <a:xfrm>
                <a:off x="6815754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1" name="Oval 81"/>
              <p:cNvSpPr>
                <a:spLocks noChangeArrowheads="1"/>
              </p:cNvSpPr>
              <p:nvPr/>
            </p:nvSpPr>
            <p:spPr bwMode="auto">
              <a:xfrm>
                <a:off x="6898293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2" name="Oval 82"/>
              <p:cNvSpPr>
                <a:spLocks noChangeArrowheads="1"/>
              </p:cNvSpPr>
              <p:nvPr/>
            </p:nvSpPr>
            <p:spPr bwMode="auto">
              <a:xfrm>
                <a:off x="6978630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3" name="Oval 83"/>
              <p:cNvSpPr>
                <a:spLocks noChangeArrowheads="1"/>
              </p:cNvSpPr>
              <p:nvPr/>
            </p:nvSpPr>
            <p:spPr bwMode="auto">
              <a:xfrm>
                <a:off x="7054566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4" name="Oval 84"/>
              <p:cNvSpPr>
                <a:spLocks noChangeArrowheads="1"/>
              </p:cNvSpPr>
              <p:nvPr/>
            </p:nvSpPr>
            <p:spPr bwMode="auto">
              <a:xfrm>
                <a:off x="7129401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5" name="Oval 85"/>
              <p:cNvSpPr>
                <a:spLocks noChangeArrowheads="1"/>
              </p:cNvSpPr>
              <p:nvPr/>
            </p:nvSpPr>
            <p:spPr bwMode="auto">
              <a:xfrm>
                <a:off x="7208638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6" name="Oval 87"/>
              <p:cNvSpPr>
                <a:spLocks noChangeArrowheads="1"/>
              </p:cNvSpPr>
              <p:nvPr/>
            </p:nvSpPr>
            <p:spPr bwMode="auto">
              <a:xfrm>
                <a:off x="6975329" y="170684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" name="Oval 88"/>
              <p:cNvSpPr>
                <a:spLocks noChangeArrowheads="1"/>
              </p:cNvSpPr>
              <p:nvPr/>
            </p:nvSpPr>
            <p:spPr bwMode="auto">
              <a:xfrm>
                <a:off x="7050164" y="170684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8" name="Oval 90"/>
              <p:cNvSpPr>
                <a:spLocks noChangeArrowheads="1"/>
              </p:cNvSpPr>
              <p:nvPr/>
            </p:nvSpPr>
            <p:spPr bwMode="auto">
              <a:xfrm>
                <a:off x="6897192" y="152965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9" name="Oval 91"/>
              <p:cNvSpPr>
                <a:spLocks noChangeArrowheads="1"/>
              </p:cNvSpPr>
              <p:nvPr/>
            </p:nvSpPr>
            <p:spPr bwMode="auto">
              <a:xfrm>
                <a:off x="6976429" y="152965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0" name="Oval 92"/>
              <p:cNvSpPr>
                <a:spLocks noChangeArrowheads="1"/>
              </p:cNvSpPr>
              <p:nvPr/>
            </p:nvSpPr>
            <p:spPr bwMode="auto">
              <a:xfrm>
                <a:off x="7052365" y="1529653"/>
                <a:ext cx="64930" cy="88595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1" name="Text Box 109"/>
              <p:cNvSpPr txBox="1">
                <a:spLocks noChangeArrowheads="1"/>
              </p:cNvSpPr>
              <p:nvPr/>
            </p:nvSpPr>
            <p:spPr bwMode="auto">
              <a:xfrm>
                <a:off x="7334639" y="1056871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92" name="Oval 115"/>
              <p:cNvSpPr>
                <a:spLocks noChangeArrowheads="1"/>
              </p:cNvSpPr>
              <p:nvPr/>
            </p:nvSpPr>
            <p:spPr bwMode="auto">
              <a:xfrm>
                <a:off x="6962866" y="112087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3" name="Oval 116"/>
              <p:cNvSpPr>
                <a:spLocks noChangeArrowheads="1"/>
              </p:cNvSpPr>
              <p:nvPr/>
            </p:nvSpPr>
            <p:spPr bwMode="auto">
              <a:xfrm>
                <a:off x="7136486" y="1535738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4" name="Flèche courbée vers la gauche 293"/>
              <p:cNvSpPr/>
              <p:nvPr/>
            </p:nvSpPr>
            <p:spPr>
              <a:xfrm flipV="1">
                <a:off x="7253815" y="1129241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5" name="Connecteur droit 294"/>
              <p:cNvCxnSpPr/>
              <p:nvPr/>
            </p:nvCxnSpPr>
            <p:spPr>
              <a:xfrm>
                <a:off x="7953375" y="1981200"/>
                <a:ext cx="4857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>
                <a:off x="7934325" y="1628775"/>
                <a:ext cx="48577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Rectangle 296"/>
              <p:cNvSpPr/>
              <p:nvPr/>
            </p:nvSpPr>
            <p:spPr>
              <a:xfrm>
                <a:off x="8389387" y="1472684"/>
                <a:ext cx="5212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2ħ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fr-FR" sz="14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8374588" y="1806059"/>
                <a:ext cx="4058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latin typeface="Comic Sans MS" pitchFamily="66" charset="0"/>
                  </a:rPr>
                  <a:t>0</a:t>
                </a:r>
                <a:r>
                  <a:rPr lang="en-GB" sz="1400" baseline="30000" dirty="0" smtClean="0">
                    <a:latin typeface="Comic Sans MS" pitchFamily="66" charset="0"/>
                  </a:rPr>
                  <a:t>+</a:t>
                </a:r>
                <a:r>
                  <a:rPr lang="en-GB" sz="1400" baseline="-25000" dirty="0" smtClean="0">
                    <a:latin typeface="Comic Sans MS" pitchFamily="66" charset="0"/>
                  </a:rPr>
                  <a:t>1</a:t>
                </a:r>
                <a:endParaRPr lang="fr-FR" sz="1400" baseline="30000" dirty="0"/>
              </a:p>
            </p:txBody>
          </p:sp>
          <p:sp>
            <p:nvSpPr>
              <p:cNvPr id="299" name="Oval 115"/>
              <p:cNvSpPr>
                <a:spLocks noChangeArrowheads="1"/>
              </p:cNvSpPr>
              <p:nvPr/>
            </p:nvSpPr>
            <p:spPr bwMode="auto">
              <a:xfrm>
                <a:off x="7058116" y="112087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17" name="Flèche droite 316"/>
            <p:cNvSpPr/>
            <p:nvPr/>
          </p:nvSpPr>
          <p:spPr>
            <a:xfrm>
              <a:off x="5688701" y="162560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650358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</a:t>
            </a:r>
            <a:r>
              <a:rPr lang="en-US" sz="2000" kern="0" dirty="0" err="1" smtClean="0">
                <a:solidFill>
                  <a:srgbClr val="333399"/>
                </a:solidFill>
                <a:latin typeface="Comic Sans MS" pitchFamily="66" charset="0"/>
              </a:rPr>
              <a:t>np-nh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excitations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06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-1283140" y="2185854"/>
            <a:ext cx="355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Heyde</a:t>
            </a:r>
            <a:r>
              <a:rPr lang="fr-FR" sz="1600" dirty="0" smtClean="0"/>
              <a:t> and Wood, </a:t>
            </a:r>
            <a:r>
              <a:rPr lang="fr-FR" sz="1600" dirty="0" err="1" smtClean="0"/>
              <a:t>Rev</a:t>
            </a:r>
            <a:r>
              <a:rPr lang="fr-FR" sz="1600" dirty="0" smtClean="0"/>
              <a:t>. </a:t>
            </a:r>
            <a:r>
              <a:rPr lang="fr-FR" sz="1600" dirty="0" err="1" smtClean="0"/>
              <a:t>Mod</a:t>
            </a:r>
            <a:r>
              <a:rPr lang="fr-FR" sz="1600" dirty="0" smtClean="0"/>
              <a:t>. Phys. </a:t>
            </a:r>
            <a:endParaRPr lang="fr-FR" sz="16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058267" y="6093173"/>
            <a:ext cx="5904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en-US" sz="1600" dirty="0" smtClean="0">
                <a:solidFill>
                  <a:srgbClr val="FF0000"/>
                </a:solidFill>
              </a:rPr>
              <a:t>The energy of the 0</a:t>
            </a:r>
            <a:r>
              <a:rPr lang="en-US" sz="1600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in 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r>
              <a:rPr lang="en-US" sz="1600" dirty="0" smtClean="0">
                <a:solidFill>
                  <a:srgbClr val="FF0000"/>
                </a:solidFill>
              </a:rPr>
              <a:t>Si is in agreement with a 2p-2h character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28150</TotalTime>
  <Words>1501</Words>
  <Application>Microsoft Office PowerPoint</Application>
  <PresentationFormat>Affichage à l'écran (4:3)</PresentationFormat>
  <Paragraphs>399</Paragraphs>
  <Slides>22</Slides>
  <Notes>1</Notes>
  <HiddenSlides>2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Thème Office</vt:lpstr>
      <vt:lpstr>Office Theme</vt:lpstr>
      <vt:lpstr>1_Modèle par défaut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grevy</dc:creator>
  <cp:lastModifiedBy>Stéphane Grévy</cp:lastModifiedBy>
  <cp:revision>1006</cp:revision>
  <dcterms:created xsi:type="dcterms:W3CDTF">2011-05-23T07:34:02Z</dcterms:created>
  <dcterms:modified xsi:type="dcterms:W3CDTF">2014-06-02T03:40:43Z</dcterms:modified>
</cp:coreProperties>
</file>